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FF"/>
    <a:srgbClr val="333399"/>
    <a:srgbClr val="FF3300"/>
    <a:srgbClr val="3399FF"/>
    <a:srgbClr val="CCECFF"/>
    <a:srgbClr val="CCCCFF"/>
    <a:srgbClr val="9F9FCF"/>
    <a:srgbClr val="000099"/>
    <a:srgbClr val="FFBF0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314" autoAdjust="0"/>
  </p:normalViewPr>
  <p:slideViewPr>
    <p:cSldViewPr>
      <p:cViewPr varScale="1">
        <p:scale>
          <a:sx n="15" d="100"/>
          <a:sy n="15" d="100"/>
        </p:scale>
        <p:origin x="-1518" y="-210"/>
      </p:cViewPr>
      <p:guideLst>
        <p:guide orient="horz" pos="11088"/>
        <p:guide pos="134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7" d="100"/>
          <a:sy n="37" d="100"/>
        </p:scale>
        <p:origin x="-1488" y="-84"/>
      </p:cViewPr>
      <p:guideLst>
        <p:guide orient="horz" pos="2928"/>
        <p:guide pos="215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6509" cy="46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7" tIns="46283" rIns="92567" bIns="46283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0144" y="0"/>
            <a:ext cx="2956509" cy="46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7" tIns="46283" rIns="92567" bIns="462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1563" y="690563"/>
            <a:ext cx="4702175" cy="35258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635" y="4446938"/>
            <a:ext cx="4979384" cy="414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7" tIns="46283" rIns="92567" bIns="462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7204"/>
            <a:ext cx="2956509" cy="46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7" tIns="46283" rIns="92567" bIns="46283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0144" y="8817204"/>
            <a:ext cx="2956509" cy="46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7" tIns="46283" rIns="92567" bIns="462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52634601-F843-421B-8ECA-81F96577AB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4338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34601-F843-421B-8ECA-81F96577AB7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E8588-45BE-4149-A941-166E9F488E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0D6EC-C6F3-4E83-8838-214E096EBA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750" y="2924175"/>
            <a:ext cx="9326563" cy="2633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0888" y="2924175"/>
            <a:ext cx="27830462" cy="2633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DD079C-B546-4D74-A2E3-CD721F20FE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6BBE26-06BE-42BB-8F2D-C98AF7B2DC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7D52C-F46A-4311-B276-9928EBD067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0888" y="9513888"/>
            <a:ext cx="18578512" cy="19746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9513888"/>
            <a:ext cx="18578513" cy="19746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7583E-6873-45B4-817B-2C447B9ED1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B555D-80E6-40BA-99DA-C3B906AAD7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86A8B-8811-4C65-9F86-BA9E41FC33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351F4-43AC-4426-9702-2848E66EDF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91E14-7ADF-4ED6-9FA4-348AA5DAB8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C4C1BC-DFEF-4405-87A5-E1E5B48A17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0888" y="2924175"/>
            <a:ext cx="37309425" cy="548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7594" tIns="153799" rIns="307594" bIns="1537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0888" y="9513888"/>
            <a:ext cx="37309425" cy="1974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7594" tIns="153799" rIns="307594" bIns="1537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0888" y="29994225"/>
            <a:ext cx="91440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7594" tIns="153799" rIns="307594" bIns="153799" numCol="1" anchor="t" anchorCtr="0" compatLnSpc="1">
            <a:prstTxWarp prst="textNoShape">
              <a:avLst/>
            </a:prstTxWarp>
          </a:bodyPr>
          <a:lstStyle>
            <a:lvl1pPr defTabSz="3074988">
              <a:defRPr sz="4700">
                <a:effectLst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29994225"/>
            <a:ext cx="1389697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7594" tIns="153799" rIns="307594" bIns="153799" numCol="1" anchor="t" anchorCtr="0" compatLnSpc="1">
            <a:prstTxWarp prst="textNoShape">
              <a:avLst/>
            </a:prstTxWarp>
          </a:bodyPr>
          <a:lstStyle>
            <a:lvl1pPr algn="ctr" defTabSz="3074988">
              <a:defRPr sz="4700">
                <a:effectLst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29994225"/>
            <a:ext cx="91440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7594" tIns="153799" rIns="307594" bIns="153799" numCol="1" anchor="t" anchorCtr="0" compatLnSpc="1">
            <a:prstTxWarp prst="textNoShape">
              <a:avLst/>
            </a:prstTxWarp>
          </a:bodyPr>
          <a:lstStyle>
            <a:lvl1pPr algn="r" defTabSz="3074988">
              <a:defRPr sz="4700">
                <a:effectLst/>
              </a:defRPr>
            </a:lvl1pPr>
          </a:lstStyle>
          <a:p>
            <a:fld id="{EE5F356B-5F25-4DE3-8E87-864E563FD83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mp 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319325" y="32181800"/>
            <a:ext cx="2541588" cy="363538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1005125" y="31851600"/>
            <a:ext cx="1187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2B0E72"/>
                </a:solidFill>
                <a:effectLst/>
                <a:latin typeface="Arial" charset="0"/>
              </a:rPr>
              <a:t>printed by</a:t>
            </a:r>
            <a:endParaRPr lang="en-US" sz="1800">
              <a:solidFill>
                <a:srgbClr val="003399"/>
              </a:solidFill>
              <a:effectLst/>
              <a:latin typeface="Arial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0281225" y="32475488"/>
            <a:ext cx="2647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2B0E72"/>
                </a:solidFill>
                <a:effectLst/>
                <a:latin typeface="Arial" charset="0"/>
              </a:rPr>
              <a:t>www.postersession.com</a:t>
            </a:r>
            <a:endParaRPr lang="en-US" sz="1800">
              <a:solidFill>
                <a:srgbClr val="003399"/>
              </a:solidFill>
              <a:effectLst/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74988" rtl="0" eaLnBrk="1" fontAlgn="base" hangingPunct="1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074988" rtl="0" eaLnBrk="1" fontAlgn="base" hangingPunct="1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 New Roman" pitchFamily="18" charset="0"/>
        </a:defRPr>
      </a:lvl2pPr>
      <a:lvl3pPr algn="ctr" defTabSz="3074988" rtl="0" eaLnBrk="1" fontAlgn="base" hangingPunct="1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 New Roman" pitchFamily="18" charset="0"/>
        </a:defRPr>
      </a:lvl3pPr>
      <a:lvl4pPr algn="ctr" defTabSz="3074988" rtl="0" eaLnBrk="1" fontAlgn="base" hangingPunct="1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 New Roman" pitchFamily="18" charset="0"/>
        </a:defRPr>
      </a:lvl4pPr>
      <a:lvl5pPr algn="ctr" defTabSz="3074988" rtl="0" eaLnBrk="1" fontAlgn="base" hangingPunct="1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 New Roman" pitchFamily="18" charset="0"/>
        </a:defRPr>
      </a:lvl5pPr>
      <a:lvl6pPr marL="457200" algn="ctr" defTabSz="3074988" rtl="0" eaLnBrk="1" fontAlgn="base" hangingPunct="1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 New Roman" pitchFamily="18" charset="0"/>
        </a:defRPr>
      </a:lvl6pPr>
      <a:lvl7pPr marL="914400" algn="ctr" defTabSz="3074988" rtl="0" eaLnBrk="1" fontAlgn="base" hangingPunct="1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 New Roman" pitchFamily="18" charset="0"/>
        </a:defRPr>
      </a:lvl7pPr>
      <a:lvl8pPr marL="1371600" algn="ctr" defTabSz="3074988" rtl="0" eaLnBrk="1" fontAlgn="base" hangingPunct="1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 New Roman" pitchFamily="18" charset="0"/>
        </a:defRPr>
      </a:lvl8pPr>
      <a:lvl9pPr marL="1828800" algn="ctr" defTabSz="3074988" rtl="0" eaLnBrk="1" fontAlgn="base" hangingPunct="1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 New Roman" pitchFamily="18" charset="0"/>
        </a:defRPr>
      </a:lvl9pPr>
    </p:titleStyle>
    <p:bodyStyle>
      <a:lvl1pPr marL="1150938" indent="-1150938" algn="l" defTabSz="3074988" rtl="0" eaLnBrk="1" fontAlgn="base" hangingPunct="1">
        <a:spcBef>
          <a:spcPct val="20000"/>
        </a:spcBef>
        <a:spcAft>
          <a:spcPct val="0"/>
        </a:spcAft>
        <a:buChar char="•"/>
        <a:defRPr sz="10700">
          <a:solidFill>
            <a:schemeClr val="tx1"/>
          </a:solidFill>
          <a:latin typeface="+mn-lt"/>
          <a:ea typeface="+mn-ea"/>
          <a:cs typeface="+mn-cs"/>
        </a:defRPr>
      </a:lvl1pPr>
      <a:lvl2pPr marL="2497138" indent="-960438" algn="l" defTabSz="3074988" rtl="0" eaLnBrk="1" fontAlgn="base" hangingPunct="1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2pPr>
      <a:lvl3pPr marL="3843338" indent="-768350" algn="l" defTabSz="3074988" rtl="0" eaLnBrk="1" fontAlgn="base" hangingPunct="1">
        <a:spcBef>
          <a:spcPct val="20000"/>
        </a:spcBef>
        <a:spcAft>
          <a:spcPct val="0"/>
        </a:spcAft>
        <a:buChar char="•"/>
        <a:defRPr sz="8100">
          <a:solidFill>
            <a:schemeClr val="tx1"/>
          </a:solidFill>
          <a:latin typeface="+mn-lt"/>
        </a:defRPr>
      </a:lvl3pPr>
      <a:lvl4pPr marL="5384800" indent="-773113" algn="l" defTabSz="3074988" rtl="0" eaLnBrk="1" fontAlgn="base" hangingPunct="1">
        <a:spcBef>
          <a:spcPct val="20000"/>
        </a:spcBef>
        <a:spcAft>
          <a:spcPct val="0"/>
        </a:spcAft>
        <a:buChar char="–"/>
        <a:defRPr sz="6500">
          <a:solidFill>
            <a:schemeClr val="tx1"/>
          </a:solidFill>
          <a:latin typeface="+mn-lt"/>
        </a:defRPr>
      </a:lvl4pPr>
      <a:lvl5pPr marL="6921500" indent="-768350" algn="l" defTabSz="3074988" rtl="0" eaLnBrk="1" fontAlgn="base" hangingPunct="1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5pPr>
      <a:lvl6pPr marL="7378700" indent="-768350" algn="l" defTabSz="3074988" rtl="0" eaLnBrk="1" fontAlgn="base" hangingPunct="1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6pPr>
      <a:lvl7pPr marL="7835900" indent="-768350" algn="l" defTabSz="3074988" rtl="0" eaLnBrk="1" fontAlgn="base" hangingPunct="1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7pPr>
      <a:lvl8pPr marL="8293100" indent="-768350" algn="l" defTabSz="3074988" rtl="0" eaLnBrk="1" fontAlgn="base" hangingPunct="1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8pPr>
      <a:lvl9pPr marL="8750300" indent="-768350" algn="l" defTabSz="3074988" rtl="0" eaLnBrk="1" fontAlgn="base" hangingPunct="1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4" name="Text Box 146"/>
          <p:cNvSpPr txBox="1">
            <a:spLocks noChangeArrowheads="1"/>
          </p:cNvSpPr>
          <p:nvPr/>
        </p:nvSpPr>
        <p:spPr bwMode="auto">
          <a:xfrm>
            <a:off x="990600" y="685800"/>
            <a:ext cx="41757600" cy="627885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61170" tIns="30584" rIns="61170" bIns="30584">
            <a:spAutoFit/>
          </a:bodyPr>
          <a:lstStyle/>
          <a:p>
            <a:pPr algn="ctr"/>
            <a:r>
              <a:rPr lang="en-US" sz="9600" b="1" dirty="0">
                <a:effectLst/>
                <a:latin typeface="Arial" pitchFamily="34" charset="0"/>
                <a:cs typeface="Arial" pitchFamily="34" charset="0"/>
              </a:rPr>
              <a:t>Density functional theory studies of initial steps in methanol steam reforming on </a:t>
            </a:r>
            <a:r>
              <a:rPr lang="en-US" sz="9600" b="1" dirty="0" err="1">
                <a:effectLst/>
                <a:latin typeface="Arial" pitchFamily="34" charset="0"/>
                <a:cs typeface="Arial" pitchFamily="34" charset="0"/>
              </a:rPr>
              <a:t>PdZn</a:t>
            </a:r>
            <a:r>
              <a:rPr lang="en-US" sz="9600" b="1" dirty="0">
                <a:effectLst/>
                <a:latin typeface="Arial" pitchFamily="34" charset="0"/>
                <a:cs typeface="Arial" pitchFamily="34" charset="0"/>
              </a:rPr>
              <a:t> and </a:t>
            </a:r>
            <a:r>
              <a:rPr lang="en-US" sz="9600" b="1" dirty="0" err="1" smtClean="0">
                <a:effectLst/>
                <a:latin typeface="Arial" pitchFamily="34" charset="0"/>
                <a:cs typeface="Arial" pitchFamily="34" charset="0"/>
              </a:rPr>
              <a:t>ZnO</a:t>
            </a:r>
            <a:endParaRPr lang="en-US" sz="9600" b="1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ctr"/>
            <a:endParaRPr lang="en-US" sz="9600" dirty="0"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9600" i="1" dirty="0" smtClean="0">
                <a:effectLst/>
                <a:latin typeface="Arial" pitchFamily="34" charset="0"/>
                <a:cs typeface="Arial" pitchFamily="34" charset="0"/>
              </a:rPr>
              <a:t>Hua Guo</a:t>
            </a:r>
            <a:endParaRPr lang="en-US" sz="9600" dirty="0">
              <a:effectLst/>
              <a:latin typeface="Arial" pitchFamily="34" charset="0"/>
              <a:cs typeface="Arial" pitchFamily="34" charset="0"/>
            </a:endParaRPr>
          </a:p>
          <a:p>
            <a:pPr algn="ctr" defTabSz="612775"/>
            <a:endParaRPr lang="en-US" sz="2000" b="1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0" name="Text Box 162"/>
          <p:cNvSpPr txBox="1">
            <a:spLocks noChangeArrowheads="1"/>
          </p:cNvSpPr>
          <p:nvPr/>
        </p:nvSpPr>
        <p:spPr bwMode="auto">
          <a:xfrm>
            <a:off x="1066800" y="7280493"/>
            <a:ext cx="41910000" cy="67403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7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Methanol steam reforming (MSR) is an attractive approach to on-board H</a:t>
            </a:r>
            <a:r>
              <a:rPr lang="en-US" sz="7200" baseline="-25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7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generation for fuel cells. To understand the mechanism of MSR on a new </a:t>
            </a:r>
            <a:r>
              <a:rPr lang="en-US" sz="7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PdZn</a:t>
            </a:r>
            <a:r>
              <a:rPr lang="en-US" sz="7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/</a:t>
            </a:r>
            <a:r>
              <a:rPr lang="en-US" sz="7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ZnO</a:t>
            </a:r>
            <a:r>
              <a:rPr lang="en-US" sz="7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catalyst, </a:t>
            </a:r>
            <a:r>
              <a:rPr lang="en-US" sz="7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planewave</a:t>
            </a:r>
            <a:r>
              <a:rPr lang="en-US" sz="7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density functional theory calculations are performed for the initial steps of MSR </a:t>
            </a:r>
            <a:r>
              <a:rPr lang="en-US" sz="7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PdZn</a:t>
            </a:r>
            <a:r>
              <a:rPr lang="en-US" sz="7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and </a:t>
            </a:r>
            <a:r>
              <a:rPr lang="en-US" sz="7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ZnO</a:t>
            </a:r>
            <a:r>
              <a:rPr lang="en-US" sz="7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surfaces.  It was found that both CH</a:t>
            </a:r>
            <a:r>
              <a:rPr lang="en-US" sz="7200" baseline="-25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</a:t>
            </a:r>
            <a:r>
              <a:rPr lang="en-US" sz="7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OH and H</a:t>
            </a:r>
            <a:r>
              <a:rPr lang="en-US" sz="7200" baseline="-25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7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O dissociation processes are highly activated on </a:t>
            </a:r>
            <a:r>
              <a:rPr lang="en-US" sz="7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PdZn</a:t>
            </a:r>
            <a:r>
              <a:rPr lang="en-US" sz="7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surfaces, although defect sites significantly lower the barriers. On the other hand, the same processes on </a:t>
            </a:r>
            <a:r>
              <a:rPr lang="en-US" sz="7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ZnO</a:t>
            </a:r>
            <a:r>
              <a:rPr lang="en-US" sz="7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surfaces are much more facile. </a:t>
            </a:r>
            <a:endParaRPr lang="en-US" sz="7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13" name="Text Box 165"/>
          <p:cNvSpPr txBox="1">
            <a:spLocks noChangeArrowheads="1"/>
          </p:cNvSpPr>
          <p:nvPr/>
        </p:nvSpPr>
        <p:spPr bwMode="auto">
          <a:xfrm>
            <a:off x="22555200" y="14986337"/>
            <a:ext cx="12420600" cy="10156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Transition state geometry</a:t>
            </a:r>
          </a:p>
        </p:txBody>
      </p:sp>
      <p:sp>
        <p:nvSpPr>
          <p:cNvPr id="174" name="Text Box 164"/>
          <p:cNvSpPr txBox="1">
            <a:spLocks noChangeArrowheads="1"/>
          </p:cNvSpPr>
          <p:nvPr/>
        </p:nvSpPr>
        <p:spPr bwMode="auto">
          <a:xfrm>
            <a:off x="7391400" y="15011400"/>
            <a:ext cx="16459200" cy="10156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CH</a:t>
            </a:r>
            <a:r>
              <a:rPr lang="en-US" sz="6000" b="1" baseline="-25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OH and H</a:t>
            </a:r>
            <a:r>
              <a:rPr lang="en-US" sz="6000" b="1" baseline="-25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O Dissociation</a:t>
            </a:r>
          </a:p>
        </p:txBody>
      </p:sp>
      <p:pic>
        <p:nvPicPr>
          <p:cNvPr id="112" name="Picture 11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01200" y="24231600"/>
            <a:ext cx="12344400" cy="8084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" name="Picture 113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23774400" y="16916400"/>
            <a:ext cx="11887200" cy="7696200"/>
          </a:xfrm>
          <a:prstGeom prst="rect">
            <a:avLst/>
          </a:prstGeom>
        </p:spPr>
      </p:pic>
      <p:pic>
        <p:nvPicPr>
          <p:cNvPr id="140" name="Picture 139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b="6087"/>
          <a:stretch/>
        </p:blipFill>
        <p:spPr bwMode="auto">
          <a:xfrm>
            <a:off x="23850600" y="25222200"/>
            <a:ext cx="11811000" cy="7239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0" y="16992600"/>
            <a:ext cx="12043098" cy="784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dical Scientific Research poster 48x36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Medical Scientific Research poster 48x36</Template>
  <TotalTime>7222</TotalTime>
  <Words>114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Medical Scientific Research poster 48x36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</dc:creator>
  <dc:description>Call if we can help   800-590-7850_x000d_
_x000d_
(c) Copyright MegaPrint 2001</dc:description>
  <cp:lastModifiedBy>Hua</cp:lastModifiedBy>
  <cp:revision>81</cp:revision>
  <cp:lastPrinted>2000-08-03T00:31:24Z</cp:lastPrinted>
  <dcterms:created xsi:type="dcterms:W3CDTF">2009-08-11T02:15:52Z</dcterms:created>
  <dcterms:modified xsi:type="dcterms:W3CDTF">2010-09-23T21:29:19Z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TC300007831033</vt:lpwstr>
  </property>
</Properties>
</file>