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6600CC"/>
    <a:srgbClr val="00FFFF"/>
    <a:srgbClr val="33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9" autoAdjust="0"/>
    <p:restoredTop sz="94632" autoAdjust="0"/>
  </p:normalViewPr>
  <p:slideViewPr>
    <p:cSldViewPr>
      <p:cViewPr>
        <p:scale>
          <a:sx n="60" d="100"/>
          <a:sy n="60" d="100"/>
        </p:scale>
        <p:origin x="-690" y="-12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87F1B02-746A-4250-84FB-C14CBBDDBA2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2322F1E-430A-45F8-8720-EEDE4ED6323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29DA0E6-8144-421F-B184-4488387AA7C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2B499A5-E445-4FF5-8662-BB4D553CF7C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00952C9-E713-4736-B9BE-A23FC2DB189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2714135-0BA2-4472-94A0-18E5F834490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B8D0E55-BF75-4D14-A3C4-CFE8027CF987}"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1783A3A-DDEC-4735-A867-86AE20B984B8}"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CE5A7F59-5406-4971-8990-8F224320169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6B04808-8A32-449F-817A-E92B088501C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C99A620-CB0D-4184-9F99-9964D48A0CA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3333CC">
                <a:gamma/>
                <a:shade val="46275"/>
                <a:invGamma/>
              </a:srgbClr>
            </a:gs>
            <a:gs pos="50000">
              <a:srgbClr val="3333CC"/>
            </a:gs>
            <a:gs pos="100000">
              <a:srgbClr val="3333CC">
                <a:gamma/>
                <a:shade val="46275"/>
                <a:invGamma/>
              </a:srgbClr>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5959806E-D865-4DE1-85BC-F65F44CDE813}"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ideo" Target="file:///C:\Documents%20and%20Settings\dburden\My%20Documents\Grants\PRFProp\2010%20Report%20Forms\CB_RotateCrop5.mpg"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6600CC">
                <a:gamma/>
                <a:shade val="46275"/>
                <a:invGamma/>
              </a:srgbClr>
            </a:gs>
            <a:gs pos="100000">
              <a:srgbClr val="6600CC"/>
            </a:gs>
          </a:gsLst>
          <a:lin ang="5400000" scaled="1"/>
        </a:gradFill>
        <a:effectLst/>
      </p:bgPr>
    </p:bg>
    <p:spTree>
      <p:nvGrpSpPr>
        <p:cNvPr id="1" name=""/>
        <p:cNvGrpSpPr/>
        <p:nvPr/>
      </p:nvGrpSpPr>
      <p:grpSpPr>
        <a:xfrm>
          <a:off x="0" y="0"/>
          <a:ext cx="0" cy="0"/>
          <a:chOff x="0" y="0"/>
          <a:chExt cx="0" cy="0"/>
        </a:xfrm>
      </p:grpSpPr>
      <p:sp>
        <p:nvSpPr>
          <p:cNvPr id="2054" name="Text Box 6"/>
          <p:cNvSpPr txBox="1">
            <a:spLocks noChangeArrowheads="1"/>
          </p:cNvSpPr>
          <p:nvPr/>
        </p:nvSpPr>
        <p:spPr bwMode="auto">
          <a:xfrm>
            <a:off x="152400" y="0"/>
            <a:ext cx="8991600" cy="830997"/>
          </a:xfrm>
          <a:prstGeom prst="rect">
            <a:avLst/>
          </a:prstGeom>
          <a:noFill/>
          <a:ln w="9525">
            <a:noFill/>
            <a:miter lim="800000"/>
            <a:headEnd/>
            <a:tailEnd/>
          </a:ln>
          <a:effectLst/>
        </p:spPr>
        <p:txBody>
          <a:bodyPr>
            <a:spAutoFit/>
          </a:bodyPr>
          <a:lstStyle/>
          <a:p>
            <a:pPr algn="ctr"/>
            <a:r>
              <a:rPr lang="en-US" sz="2400" b="1" dirty="0">
                <a:solidFill>
                  <a:srgbClr val="FFFF00"/>
                </a:solidFill>
              </a:rPr>
              <a:t>Dissecting the Dynamics of Surfactant Assemblies with Numerical Fluorescence Correlation </a:t>
            </a:r>
            <a:r>
              <a:rPr lang="en-US" sz="2400" b="1" dirty="0" smtClean="0">
                <a:solidFill>
                  <a:srgbClr val="FFFF00"/>
                </a:solidFill>
              </a:rPr>
              <a:t>Spectroscopy (NFCS)</a:t>
            </a:r>
            <a:endParaRPr lang="en-US" sz="2400" b="1" dirty="0">
              <a:solidFill>
                <a:srgbClr val="FFFF00"/>
              </a:solidFill>
            </a:endParaRPr>
          </a:p>
        </p:txBody>
      </p:sp>
      <p:sp>
        <p:nvSpPr>
          <p:cNvPr id="2057" name="Text Box 9"/>
          <p:cNvSpPr txBox="1">
            <a:spLocks noChangeArrowheads="1"/>
          </p:cNvSpPr>
          <p:nvPr/>
        </p:nvSpPr>
        <p:spPr bwMode="auto">
          <a:xfrm>
            <a:off x="1447800" y="882650"/>
            <a:ext cx="6178550" cy="641350"/>
          </a:xfrm>
          <a:prstGeom prst="rect">
            <a:avLst/>
          </a:prstGeom>
          <a:noFill/>
          <a:ln w="9525">
            <a:noFill/>
            <a:miter lim="800000"/>
            <a:headEnd/>
            <a:tailEnd/>
          </a:ln>
          <a:effectLst/>
        </p:spPr>
        <p:txBody>
          <a:bodyPr wrap="none">
            <a:spAutoFit/>
          </a:bodyPr>
          <a:lstStyle/>
          <a:p>
            <a:pPr algn="ctr"/>
            <a:r>
              <a:rPr lang="en-US">
                <a:solidFill>
                  <a:schemeClr val="bg1"/>
                </a:solidFill>
              </a:rPr>
              <a:t>Daniel L. Burden, Chemistry Department, Wheaton College</a:t>
            </a:r>
          </a:p>
          <a:p>
            <a:pPr algn="ctr"/>
            <a:r>
              <a:rPr lang="en-US">
                <a:solidFill>
                  <a:schemeClr val="bg1"/>
                </a:solidFill>
              </a:rPr>
              <a:t>Wheaton, IL 60187</a:t>
            </a:r>
          </a:p>
        </p:txBody>
      </p:sp>
      <p:sp>
        <p:nvSpPr>
          <p:cNvPr id="2062" name="Rectangle 14"/>
          <p:cNvSpPr>
            <a:spLocks noChangeArrowheads="1"/>
          </p:cNvSpPr>
          <p:nvPr/>
        </p:nvSpPr>
        <p:spPr bwMode="auto">
          <a:xfrm>
            <a:off x="2514600" y="1752600"/>
            <a:ext cx="650327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r>
              <a:rPr lang="en-US" dirty="0" smtClean="0">
                <a:solidFill>
                  <a:schemeClr val="bg1"/>
                </a:solidFill>
                <a:latin typeface="Arial" pitchFamily="34" charset="0"/>
                <a:ea typeface="Times New Roman" pitchFamily="18" charset="0"/>
                <a:cs typeface="Arial" pitchFamily="34" charset="0"/>
              </a:rPr>
              <a:t>NFCS has been modified </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to more fully incorporate the dynamics of vesicles and micelles as they act as hosts to encapsulate other compounds.  We published a paper </a:t>
            </a:r>
            <a:r>
              <a:rPr lang="en-US" dirty="0" smtClean="0">
                <a:solidFill>
                  <a:schemeClr val="bg1"/>
                </a:solidFill>
                <a:latin typeface="Arial" pitchFamily="34" charset="0"/>
                <a:ea typeface="Times New Roman" pitchFamily="18" charset="0"/>
                <a:cs typeface="Arial" pitchFamily="34" charset="0"/>
              </a:rPr>
              <a:t>dealing with the determination of molecular entrapment levels</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 </a:t>
            </a:r>
            <a:r>
              <a:rPr lang="en-US" dirty="0" smtClean="0">
                <a:solidFill>
                  <a:schemeClr val="bg1"/>
                </a:solidFill>
                <a:latin typeface="Arial" pitchFamily="34" charset="0"/>
                <a:ea typeface="Times New Roman" pitchFamily="18" charset="0"/>
                <a:cs typeface="Arial" pitchFamily="34" charset="0"/>
              </a:rPr>
              <a:t>(</a:t>
            </a:r>
            <a:r>
              <a:rPr lang="en-US" i="1" dirty="0" smtClean="0">
                <a:solidFill>
                  <a:schemeClr val="bg1"/>
                </a:solidFill>
                <a:latin typeface="Arial" pitchFamily="34" charset="0"/>
                <a:ea typeface="Times New Roman" pitchFamily="18" charset="0"/>
                <a:cs typeface="Arial" pitchFamily="34" charset="0"/>
              </a:rPr>
              <a:t>Anal. Chem</a:t>
            </a:r>
            <a:r>
              <a:rPr lang="en-US" dirty="0" smtClean="0">
                <a:solidFill>
                  <a:schemeClr val="bg1"/>
                </a:solidFill>
                <a:latin typeface="Arial" pitchFamily="34" charset="0"/>
                <a:ea typeface="Times New Roman" pitchFamily="18" charset="0"/>
                <a:cs typeface="Arial" pitchFamily="34" charset="0"/>
              </a:rPr>
              <a:t>. </a:t>
            </a:r>
            <a:r>
              <a:rPr lang="en-US" b="1" dirty="0" smtClean="0">
                <a:solidFill>
                  <a:schemeClr val="bg1"/>
                </a:solidFill>
                <a:latin typeface="Arial" pitchFamily="34" charset="0"/>
                <a:ea typeface="Times New Roman" pitchFamily="18" charset="0"/>
                <a:cs typeface="Arial" pitchFamily="34" charset="0"/>
              </a:rPr>
              <a:t>82</a:t>
            </a:r>
            <a:r>
              <a:rPr lang="en-US" dirty="0" smtClean="0">
                <a:solidFill>
                  <a:schemeClr val="bg1"/>
                </a:solidFill>
                <a:latin typeface="Arial" pitchFamily="34" charset="0"/>
                <a:ea typeface="Times New Roman" pitchFamily="18" charset="0"/>
                <a:cs typeface="Arial" pitchFamily="34" charset="0"/>
              </a:rPr>
              <a:t>, 180, 2010) and </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are now seeking to use the simulator </a:t>
            </a:r>
            <a:r>
              <a:rPr lang="en-US" dirty="0" smtClean="0">
                <a:solidFill>
                  <a:schemeClr val="bg1"/>
                </a:solidFill>
                <a:latin typeface="Arial" pitchFamily="34" charset="0"/>
                <a:ea typeface="Times New Roman" pitchFamily="18" charset="0"/>
                <a:cs typeface="Arial" pitchFamily="34" charset="0"/>
              </a:rPr>
              <a:t>for </a:t>
            </a: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partitioning studies.</a:t>
            </a:r>
            <a:endParaRPr kumimoji="0" lang="en-US" b="0" i="0" u="none" strike="noStrike" cap="none" normalizeH="0" baseline="0" dirty="0" smtClean="0">
              <a:ln>
                <a:noFill/>
              </a:ln>
              <a:solidFill>
                <a:schemeClr val="bg1"/>
              </a:solidFill>
              <a:effectLst/>
              <a:latin typeface="Arial" pitchFamily="34" charset="0"/>
            </a:endParaRPr>
          </a:p>
        </p:txBody>
      </p:sp>
      <p:sp>
        <p:nvSpPr>
          <p:cNvPr id="2063" name="Rectangle 15"/>
          <p:cNvSpPr>
            <a:spLocks noChangeArrowheads="1"/>
          </p:cNvSpPr>
          <p:nvPr/>
        </p:nvSpPr>
        <p:spPr bwMode="auto">
          <a:xfrm>
            <a:off x="0" y="3642479"/>
            <a:ext cx="5562600"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Arial" pitchFamily="34" charset="0"/>
                <a:ea typeface="Times New Roman" pitchFamily="18" charset="0"/>
                <a:cs typeface="Arial" pitchFamily="34" charset="0"/>
              </a:rPr>
              <a:t>We have also completed work on the potential limitations that arise whenever the optical detection volume (DV) in FCS does not match the ideal Gaussian geometry ubiquitously assumed by FCS theory. In a manuscript submitted for publication, we employ numerical simulation to systematically explore the influence of DV geometry.  Using different levels of DV distortion, we delineate a range of conditions that are necessary for obtaining accurate FCS results and show experimental circumstances that should be generally avoided.</a:t>
            </a:r>
            <a:endParaRPr kumimoji="0" lang="en-US" b="0" i="0" u="none" strike="noStrike" cap="none" normalizeH="0" baseline="0" dirty="0" smtClean="0">
              <a:ln>
                <a:noFill/>
              </a:ln>
              <a:solidFill>
                <a:schemeClr val="bg1"/>
              </a:solidFill>
              <a:effectLst/>
              <a:latin typeface="Arial" pitchFamily="34" charset="0"/>
            </a:endParaRPr>
          </a:p>
        </p:txBody>
      </p:sp>
      <p:pic>
        <p:nvPicPr>
          <p:cNvPr id="2064" name="Picture 16" descr="Figure 1_ver4"/>
          <p:cNvPicPr>
            <a:picLocks noChangeAspect="1" noChangeArrowheads="1"/>
          </p:cNvPicPr>
          <p:nvPr/>
        </p:nvPicPr>
        <p:blipFill>
          <a:blip r:embed="rId3" cstate="print"/>
          <a:srcRect/>
          <a:stretch>
            <a:fillRect/>
          </a:stretch>
        </p:blipFill>
        <p:spPr bwMode="auto">
          <a:xfrm>
            <a:off x="76200" y="1752600"/>
            <a:ext cx="2362200" cy="1779221"/>
          </a:xfrm>
          <a:prstGeom prst="rect">
            <a:avLst/>
          </a:prstGeom>
          <a:noFill/>
          <a:ln w="9525">
            <a:noFill/>
            <a:miter lim="800000"/>
            <a:headEnd/>
            <a:tailEnd/>
          </a:ln>
          <a:effectLst>
            <a:outerShdw blurRad="50800" dist="139700" dir="2700000" algn="tl" rotWithShape="0">
              <a:prstClr val="black">
                <a:alpha val="91000"/>
              </a:prstClr>
            </a:outerShdw>
          </a:effectLst>
        </p:spPr>
      </p:pic>
      <p:pic>
        <p:nvPicPr>
          <p:cNvPr id="8" name="CB_RotateCrop5.mpg">
            <a:hlinkClick r:id="" action="ppaction://media"/>
          </p:cNvPr>
          <p:cNvPicPr>
            <a:picLocks noRot="1" noChangeAspect="1"/>
          </p:cNvPicPr>
          <p:nvPr>
            <a:videoFile r:link="rId1"/>
          </p:nvPr>
        </p:nvPicPr>
        <p:blipFill>
          <a:blip r:embed="rId4" cstate="print"/>
          <a:stretch>
            <a:fillRect/>
          </a:stretch>
        </p:blipFill>
        <p:spPr>
          <a:xfrm>
            <a:off x="5867400" y="3886200"/>
            <a:ext cx="2819400" cy="255069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3893" fill="hold"/>
                                        <p:tgtEl>
                                          <p:spTgt spid="8"/>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8"/>
                </p:tgtEl>
              </p:cMediaNode>
            </p:video>
            <p:seq concurrent="1" nextAc="seek">
              <p:cTn id="8" restart="whenNotActive" fill="hold" evtFilter="cancelBubble" nodeType="interactiveSeq">
                <p:stCondLst>
                  <p:cond evt="onClick" delay="0">
                    <p:tgtEl>
                      <p:spTgt spid="8"/>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8"/>
                                        </p:tgtEl>
                                      </p:cBhvr>
                                    </p:cmd>
                                  </p:childTnLst>
                                </p:cTn>
                              </p:par>
                            </p:childTnLst>
                          </p:cTn>
                        </p:par>
                      </p:childTnLst>
                    </p:cTn>
                  </p:par>
                </p:childTnLst>
              </p:cTn>
              <p:nextCondLst>
                <p:cond evt="onClick" delay="0">
                  <p:tgtEl>
                    <p:spTgt spid="8"/>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366</TotalTime>
  <Words>172</Words>
  <Application>Microsoft Office PowerPoint</Application>
  <PresentationFormat>On-screen Show (4:3)</PresentationFormat>
  <Paragraphs>5</Paragraphs>
  <Slides>1</Slides>
  <Notes>0</Notes>
  <HiddenSlides>0</HiddenSlides>
  <MMClips>1</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Slide 1</vt:lpstr>
    </vt:vector>
  </TitlesOfParts>
  <Company>Wheaton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employee</cp:lastModifiedBy>
  <cp:revision>12</cp:revision>
  <dcterms:created xsi:type="dcterms:W3CDTF">2008-09-26T14:47:45Z</dcterms:created>
  <dcterms:modified xsi:type="dcterms:W3CDTF">2010-09-30T14:33:12Z</dcterms:modified>
</cp:coreProperties>
</file>