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9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20980-5745-4B69-BB5F-90843294A24C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07C3E-7F4A-4F1B-8317-D365A3C84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507C3E-7F4A-4F1B-8317-D365A3C8466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7DD78-2779-47FA-BEC9-8487CF02A022}" type="datetimeFigureOut">
              <a:rPr lang="en-US" smtClean="0"/>
              <a:t>9/21/2010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277C3-8D06-4EAE-8A95-7E864B26E7A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8763000" cy="1165225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Arial Rounded MT Bold" pitchFamily="34" charset="0"/>
              </a:rPr>
              <a:t>Experiential Learning at Hispanic-Serving Institutions: Si Se </a:t>
            </a:r>
            <a:r>
              <a:rPr lang="en-US" sz="3600" dirty="0" err="1" smtClean="0">
                <a:latin typeface="Arial Rounded MT Bold" pitchFamily="34" charset="0"/>
              </a:rPr>
              <a:t>Puede</a:t>
            </a:r>
            <a:r>
              <a:rPr lang="en-US" sz="3600" dirty="0" smtClean="0">
                <a:latin typeface="Arial Rounded MT Bold" pitchFamily="34" charset="0"/>
              </a:rPr>
              <a:t>!</a:t>
            </a:r>
            <a:endParaRPr lang="en-US" sz="3600" dirty="0"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1143000"/>
            <a:ext cx="6477000" cy="18288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The rare greenish-blue copper nitrate mineral </a:t>
            </a:r>
            <a:r>
              <a:rPr lang="en-US" sz="2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Gerhardtite</a:t>
            </a:r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 (sample on left) was discovered by our team at three new sites in the Atacama Desert of Chile. </a:t>
            </a:r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Preliminary nitrogen and carbon stable isotope work</a:t>
            </a:r>
          </a:p>
          <a:p>
            <a:pPr algn="l"/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 </a:t>
            </a:r>
          </a:p>
          <a:p>
            <a:pPr algn="l"/>
            <a:endParaRPr lang="en-US" sz="2400" dirty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6" name="Picture 5" descr="IMG_317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1143000"/>
            <a:ext cx="2514600" cy="2388870"/>
          </a:xfrm>
          <a:prstGeom prst="rect">
            <a:avLst/>
          </a:prstGeom>
        </p:spPr>
      </p:pic>
      <p:pic>
        <p:nvPicPr>
          <p:cNvPr id="7" name="Picture 6" descr="synth cerussite showing hydrocerussite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324600" y="2743200"/>
            <a:ext cx="2697589" cy="411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14600" y="2667000"/>
            <a:ext cx="488467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identified that this rare mineral forms only </a:t>
            </a:r>
          </a:p>
          <a:p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during the most recent period of </a:t>
            </a:r>
          </a:p>
          <a:p>
            <a:r>
              <a:rPr lang="en-US" sz="2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itchFamily="34" charset="0"/>
              </a:rPr>
              <a:t>Nitrate development.</a:t>
            </a:r>
            <a:endParaRPr lang="en-US" sz="2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4038600"/>
            <a:ext cx="64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  <a:latin typeface="Arial Narrow" pitchFamily="34" charset="0"/>
              </a:rPr>
              <a:t>SEM, EDS, and Electron Probe work (sample on right) has identified inclusions of </a:t>
            </a:r>
            <a:r>
              <a:rPr lang="en-US" sz="2400" dirty="0" err="1" smtClean="0">
                <a:solidFill>
                  <a:schemeClr val="accent2"/>
                </a:solidFill>
                <a:latin typeface="Arial Narrow" pitchFamily="34" charset="0"/>
              </a:rPr>
              <a:t>hydrocerussite</a:t>
            </a:r>
            <a:r>
              <a:rPr lang="en-US" sz="2400" dirty="0" smtClean="0">
                <a:solidFill>
                  <a:schemeClr val="accent2"/>
                </a:solidFill>
                <a:latin typeface="Arial Narrow" pitchFamily="34" charset="0"/>
              </a:rPr>
              <a:t> (bright spot #1) contaminating lab-grown </a:t>
            </a:r>
            <a:r>
              <a:rPr lang="en-US" sz="2400" dirty="0" err="1" smtClean="0">
                <a:solidFill>
                  <a:schemeClr val="accent2"/>
                </a:solidFill>
                <a:latin typeface="Arial Narrow" pitchFamily="34" charset="0"/>
              </a:rPr>
              <a:t>cerussite</a:t>
            </a:r>
            <a:r>
              <a:rPr lang="en-US" sz="2400" dirty="0" smtClean="0">
                <a:solidFill>
                  <a:schemeClr val="accent2"/>
                </a:solidFill>
                <a:latin typeface="Arial Narrow" pitchFamily="34" charset="0"/>
              </a:rPr>
              <a:t> (grey spot #2). This discovery has led to the development of a new, more reliable oxygen isotope thermometer for </a:t>
            </a:r>
            <a:r>
              <a:rPr lang="en-US" sz="2400" dirty="0" err="1" smtClean="0">
                <a:solidFill>
                  <a:schemeClr val="accent2"/>
                </a:solidFill>
                <a:latin typeface="Arial Narrow" pitchFamily="34" charset="0"/>
              </a:rPr>
              <a:t>cerissite</a:t>
            </a:r>
            <a:r>
              <a:rPr lang="en-US" sz="2400" dirty="0" smtClean="0">
                <a:solidFill>
                  <a:schemeClr val="accent2"/>
                </a:solidFill>
                <a:latin typeface="Arial Narrow" pitchFamily="34" charset="0"/>
              </a:rPr>
              <a:t>: 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6019800"/>
            <a:ext cx="80942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1000 </a:t>
            </a:r>
            <a:r>
              <a:rPr lang="en-US" sz="3200" dirty="0" err="1" smtClean="0">
                <a:solidFill>
                  <a:schemeClr val="accent2"/>
                </a:solidFill>
              </a:rPr>
              <a:t>ln</a:t>
            </a:r>
            <a:r>
              <a:rPr lang="en-US" sz="3200" dirty="0" smtClean="0">
                <a:solidFill>
                  <a:schemeClr val="accent2"/>
                </a:solidFill>
              </a:rPr>
              <a:t> </a:t>
            </a:r>
            <a:r>
              <a:rPr lang="en-US" sz="3200" dirty="0" smtClean="0">
                <a:solidFill>
                  <a:schemeClr val="accent2"/>
                </a:solidFill>
                <a:latin typeface="Symbol" pitchFamily="18" charset="2"/>
              </a:rPr>
              <a:t>a</a:t>
            </a:r>
            <a:r>
              <a:rPr lang="en-US" sz="3200" dirty="0" smtClean="0">
                <a:solidFill>
                  <a:schemeClr val="accent2"/>
                </a:solidFill>
              </a:rPr>
              <a:t> </a:t>
            </a:r>
            <a:r>
              <a:rPr lang="en-US" sz="3200" dirty="0" err="1" smtClean="0">
                <a:solidFill>
                  <a:schemeClr val="accent2"/>
                </a:solidFill>
              </a:rPr>
              <a:t>cerussite</a:t>
            </a:r>
            <a:r>
              <a:rPr lang="en-US" sz="3200" dirty="0" smtClean="0">
                <a:solidFill>
                  <a:schemeClr val="accent2"/>
                </a:solidFill>
              </a:rPr>
              <a:t>-water  = 2.29 (10</a:t>
            </a:r>
            <a:r>
              <a:rPr lang="en-US" sz="3200" baseline="30000" dirty="0" smtClean="0">
                <a:solidFill>
                  <a:schemeClr val="accent2"/>
                </a:solidFill>
              </a:rPr>
              <a:t>6</a:t>
            </a:r>
            <a:r>
              <a:rPr lang="en-US" sz="3200" dirty="0" smtClean="0">
                <a:solidFill>
                  <a:schemeClr val="accent2"/>
                </a:solidFill>
              </a:rPr>
              <a:t>/T</a:t>
            </a:r>
            <a:r>
              <a:rPr lang="en-US" sz="3200" baseline="30000" dirty="0" smtClean="0">
                <a:solidFill>
                  <a:schemeClr val="accent2"/>
                </a:solidFill>
              </a:rPr>
              <a:t>2</a:t>
            </a:r>
            <a:r>
              <a:rPr lang="en-US" sz="3200" dirty="0" smtClean="0">
                <a:solidFill>
                  <a:schemeClr val="accent2"/>
                </a:solidFill>
              </a:rPr>
              <a:t>) - 3.56</a:t>
            </a:r>
            <a:endParaRPr lang="en-US" sz="3200" dirty="0">
              <a:solidFill>
                <a:schemeClr val="accent2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81000" y="3886200"/>
            <a:ext cx="6019800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126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Experiential Learning at Hispanic-Serving Institutions: Si Se Puede!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Experiential Learning at Hispanic-Serving Institutions: Si Se Puede!</dc:title>
  <dc:creator> </dc:creator>
  <cp:lastModifiedBy> </cp:lastModifiedBy>
  <cp:revision>5</cp:revision>
  <dcterms:created xsi:type="dcterms:W3CDTF">2010-09-21T18:13:24Z</dcterms:created>
  <dcterms:modified xsi:type="dcterms:W3CDTF">2010-09-21T18:48:42Z</dcterms:modified>
</cp:coreProperties>
</file>