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6600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564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6B8B2-4862-447C-B3C6-3A2C85CAC11B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4D5E5-714E-452C-A5DC-57D04BFFC6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6B8B2-4862-447C-B3C6-3A2C85CAC11B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4D5E5-714E-452C-A5DC-57D04BFFC6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6B8B2-4862-447C-B3C6-3A2C85CAC11B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4D5E5-714E-452C-A5DC-57D04BFFC6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6B8B2-4862-447C-B3C6-3A2C85CAC11B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4D5E5-714E-452C-A5DC-57D04BFFC6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6B8B2-4862-447C-B3C6-3A2C85CAC11B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4D5E5-714E-452C-A5DC-57D04BFFC6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6B8B2-4862-447C-B3C6-3A2C85CAC11B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4D5E5-714E-452C-A5DC-57D04BFFC6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6B8B2-4862-447C-B3C6-3A2C85CAC11B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4D5E5-714E-452C-A5DC-57D04BFFC6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6B8B2-4862-447C-B3C6-3A2C85CAC11B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4D5E5-714E-452C-A5DC-57D04BFFC6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6B8B2-4862-447C-B3C6-3A2C85CAC11B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4D5E5-714E-452C-A5DC-57D04BFFC6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6B8B2-4862-447C-B3C6-3A2C85CAC11B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4D5E5-714E-452C-A5DC-57D04BFFC6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6B8B2-4862-447C-B3C6-3A2C85CAC11B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4D5E5-714E-452C-A5DC-57D04BFFC6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6B8B2-4862-447C-B3C6-3A2C85CAC11B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84D5E5-714E-452C-A5DC-57D04BFFC69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304800" y="228600"/>
            <a:ext cx="8839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FFFF00"/>
                </a:solidFill>
              </a:rPr>
              <a:t>Seeking Optimal Geologic Models in CO</a:t>
            </a:r>
            <a:r>
              <a:rPr lang="en-US" sz="2400" b="1" baseline="-25000" dirty="0" smtClean="0">
                <a:solidFill>
                  <a:srgbClr val="FFFF00"/>
                </a:solidFill>
              </a:rPr>
              <a:t>2</a:t>
            </a:r>
            <a:r>
              <a:rPr lang="en-US" sz="2400" b="1" dirty="0" smtClean="0">
                <a:solidFill>
                  <a:srgbClr val="FFFF00"/>
                </a:solidFill>
              </a:rPr>
              <a:t> Storage Simulation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228600" y="685800"/>
            <a:ext cx="8458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bg1"/>
                </a:solidFill>
              </a:rPr>
              <a:t>Ye Zhang, Depart. </a:t>
            </a:r>
            <a:r>
              <a:rPr lang="en-US" dirty="0">
                <a:solidFill>
                  <a:schemeClr val="bg1"/>
                </a:solidFill>
              </a:rPr>
              <a:t>of </a:t>
            </a:r>
            <a:r>
              <a:rPr lang="en-US" dirty="0" smtClean="0">
                <a:solidFill>
                  <a:schemeClr val="bg1"/>
                </a:solidFill>
              </a:rPr>
              <a:t>Geology &amp; Geophysics, </a:t>
            </a:r>
            <a:r>
              <a:rPr lang="en-US" dirty="0">
                <a:solidFill>
                  <a:schemeClr val="bg1"/>
                </a:solidFill>
              </a:rPr>
              <a:t>University of </a:t>
            </a:r>
            <a:r>
              <a:rPr lang="en-US" dirty="0" smtClean="0">
                <a:solidFill>
                  <a:schemeClr val="bg1"/>
                </a:solidFill>
              </a:rPr>
              <a:t>Wyoming, Laramie, WY, 82071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 Box 47"/>
          <p:cNvSpPr txBox="1">
            <a:spLocks noChangeArrowheads="1"/>
          </p:cNvSpPr>
          <p:nvPr/>
        </p:nvSpPr>
        <p:spPr bwMode="auto">
          <a:xfrm>
            <a:off x="152400" y="1219200"/>
            <a:ext cx="45720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To </a:t>
            </a:r>
            <a:r>
              <a:rPr lang="en-US" sz="1600" b="1" dirty="0">
                <a:solidFill>
                  <a:schemeClr val="bg1"/>
                </a:solidFill>
              </a:rPr>
              <a:t>assess </a:t>
            </a:r>
            <a:r>
              <a:rPr lang="en-US" sz="1600" b="1" dirty="0" smtClean="0">
                <a:solidFill>
                  <a:schemeClr val="bg1"/>
                </a:solidFill>
              </a:rPr>
              <a:t>a CO</a:t>
            </a:r>
            <a:r>
              <a:rPr lang="en-US" sz="1600" b="1" baseline="-25000" dirty="0" smtClean="0">
                <a:solidFill>
                  <a:schemeClr val="bg1"/>
                </a:solidFill>
              </a:rPr>
              <a:t>2</a:t>
            </a:r>
            <a:r>
              <a:rPr lang="en-US" sz="1600" b="1" dirty="0" smtClean="0">
                <a:solidFill>
                  <a:schemeClr val="bg1"/>
                </a:solidFill>
              </a:rPr>
              <a:t> storage </a:t>
            </a:r>
            <a:r>
              <a:rPr lang="en-US" sz="1600" b="1" dirty="0">
                <a:solidFill>
                  <a:schemeClr val="bg1"/>
                </a:solidFill>
              </a:rPr>
              <a:t>site, reservoir simulation</a:t>
            </a:r>
          </a:p>
          <a:p>
            <a:r>
              <a:rPr lang="en-US" sz="1600" b="1" dirty="0">
                <a:solidFill>
                  <a:schemeClr val="bg1"/>
                </a:solidFill>
              </a:rPr>
              <a:t>is </a:t>
            </a:r>
            <a:r>
              <a:rPr lang="en-US" sz="1600" b="1" dirty="0" smtClean="0">
                <a:solidFill>
                  <a:schemeClr val="bg1"/>
                </a:solidFill>
              </a:rPr>
              <a:t>performed using a </a:t>
            </a:r>
            <a:r>
              <a:rPr lang="en-US" sz="1600" b="1" dirty="0" smtClean="0">
                <a:solidFill>
                  <a:schemeClr val="bg1"/>
                </a:solidFill>
              </a:rPr>
              <a:t>site geologic </a:t>
            </a:r>
            <a:r>
              <a:rPr lang="en-US" sz="1600" b="1" dirty="0" smtClean="0">
                <a:solidFill>
                  <a:schemeClr val="bg1"/>
                </a:solidFill>
              </a:rPr>
              <a:t>model.  Since data </a:t>
            </a:r>
            <a:r>
              <a:rPr lang="en-US" sz="1600" b="1" dirty="0">
                <a:solidFill>
                  <a:schemeClr val="bg1"/>
                </a:solidFill>
              </a:rPr>
              <a:t>needed to build a detailed </a:t>
            </a:r>
            <a:r>
              <a:rPr lang="en-US" sz="1600" b="1" dirty="0" smtClean="0">
                <a:solidFill>
                  <a:schemeClr val="bg1"/>
                </a:solidFill>
              </a:rPr>
              <a:t>site model </a:t>
            </a:r>
            <a:r>
              <a:rPr lang="en-US" sz="1600" b="1" dirty="0">
                <a:solidFill>
                  <a:schemeClr val="bg1"/>
                </a:solidFill>
              </a:rPr>
              <a:t>are often </a:t>
            </a:r>
            <a:r>
              <a:rPr lang="en-US" sz="1600" b="1" dirty="0" smtClean="0">
                <a:solidFill>
                  <a:schemeClr val="bg1"/>
                </a:solidFill>
              </a:rPr>
              <a:t>unavailable, simple stratigraphic </a:t>
            </a:r>
            <a:r>
              <a:rPr lang="en-US" sz="1600" b="1" dirty="0">
                <a:solidFill>
                  <a:schemeClr val="bg1"/>
                </a:solidFill>
              </a:rPr>
              <a:t>models are built in </a:t>
            </a:r>
            <a:r>
              <a:rPr lang="en-US" sz="1600" b="1" dirty="0" smtClean="0">
                <a:solidFill>
                  <a:schemeClr val="bg1"/>
                </a:solidFill>
              </a:rPr>
              <a:t>which facies </a:t>
            </a:r>
            <a:r>
              <a:rPr lang="en-US" sz="1600" b="1" dirty="0">
                <a:solidFill>
                  <a:schemeClr val="bg1"/>
                </a:solidFill>
              </a:rPr>
              <a:t>or depositional </a:t>
            </a:r>
            <a:r>
              <a:rPr lang="en-US" sz="1600" b="1" dirty="0" smtClean="0">
                <a:solidFill>
                  <a:schemeClr val="bg1"/>
                </a:solidFill>
              </a:rPr>
              <a:t>zones </a:t>
            </a:r>
            <a:r>
              <a:rPr lang="en-US" sz="1600" b="1" dirty="0">
                <a:solidFill>
                  <a:schemeClr val="bg1"/>
                </a:solidFill>
              </a:rPr>
              <a:t>a</a:t>
            </a:r>
            <a:r>
              <a:rPr lang="en-US" sz="1600" b="1" dirty="0" smtClean="0">
                <a:solidFill>
                  <a:schemeClr val="bg1"/>
                </a:solidFill>
              </a:rPr>
              <a:t>re </a:t>
            </a:r>
            <a:r>
              <a:rPr lang="en-US" sz="1600" b="1" dirty="0">
                <a:solidFill>
                  <a:schemeClr val="bg1"/>
                </a:solidFill>
              </a:rPr>
              <a:t>assumed homogeneous</a:t>
            </a:r>
            <a:r>
              <a:rPr lang="en-US" sz="1600" b="1" dirty="0" smtClean="0">
                <a:solidFill>
                  <a:schemeClr val="bg1"/>
                </a:solidFill>
              </a:rPr>
              <a:t>. </a:t>
            </a:r>
            <a:r>
              <a:rPr lang="en-US" sz="1600" b="1" dirty="0" smtClean="0">
                <a:solidFill>
                  <a:srgbClr val="FFFF00"/>
                </a:solidFill>
              </a:rPr>
              <a:t>Within a full parameter space, this study explores the adequacy </a:t>
            </a:r>
            <a:r>
              <a:rPr lang="en-US" sz="1600" b="1" dirty="0">
                <a:solidFill>
                  <a:srgbClr val="FFFF00"/>
                </a:solidFill>
              </a:rPr>
              <a:t>of </a:t>
            </a:r>
            <a:r>
              <a:rPr lang="en-US" sz="1600" b="1" dirty="0" smtClean="0">
                <a:solidFill>
                  <a:srgbClr val="FFFF00"/>
                </a:solidFill>
              </a:rPr>
              <a:t>such models </a:t>
            </a:r>
            <a:r>
              <a:rPr lang="en-US" sz="1600" b="1" dirty="0">
                <a:solidFill>
                  <a:srgbClr val="FFFF00"/>
                </a:solidFill>
              </a:rPr>
              <a:t>in representing natural </a:t>
            </a:r>
            <a:r>
              <a:rPr lang="en-US" sz="1600" b="1" dirty="0" smtClean="0">
                <a:solidFill>
                  <a:srgbClr val="FFFF00"/>
                </a:solidFill>
              </a:rPr>
              <a:t>systems. We seek an optimal model complexity that </a:t>
            </a:r>
            <a:r>
              <a:rPr lang="en-US" sz="1600" b="1" dirty="0">
                <a:solidFill>
                  <a:srgbClr val="FFFF00"/>
                </a:solidFill>
              </a:rPr>
              <a:t>can lead to </a:t>
            </a:r>
            <a:r>
              <a:rPr lang="en-US" sz="1600" b="1" dirty="0" smtClean="0">
                <a:solidFill>
                  <a:srgbClr val="FFFF00"/>
                </a:solidFill>
              </a:rPr>
              <a:t>a cost-effective  strategy in data collection </a:t>
            </a:r>
            <a:r>
              <a:rPr lang="en-US" sz="1600" b="1" dirty="0">
                <a:solidFill>
                  <a:srgbClr val="FFFF00"/>
                </a:solidFill>
              </a:rPr>
              <a:t>and reservoir </a:t>
            </a:r>
            <a:r>
              <a:rPr lang="en-US" sz="1600" b="1" dirty="0" smtClean="0">
                <a:solidFill>
                  <a:srgbClr val="FFFF00"/>
                </a:solidFill>
              </a:rPr>
              <a:t>modeling. </a:t>
            </a:r>
            <a:r>
              <a:rPr lang="en-US" sz="1600" b="1" dirty="0" smtClean="0">
                <a:solidFill>
                  <a:schemeClr val="bg1"/>
                </a:solidFill>
              </a:rPr>
              <a:t>For a suite of equivalent models (</a:t>
            </a:r>
            <a:r>
              <a:rPr lang="en-US" sz="1600" b="1" u="sng" dirty="0" smtClean="0">
                <a:solidFill>
                  <a:schemeClr val="bg1"/>
                </a:solidFill>
              </a:rPr>
              <a:t>right</a:t>
            </a:r>
            <a:r>
              <a:rPr lang="en-US" sz="1600" b="1" dirty="0" smtClean="0">
                <a:solidFill>
                  <a:schemeClr val="bg1"/>
                </a:solidFill>
              </a:rPr>
              <a:t>), </a:t>
            </a:r>
            <a:r>
              <a:rPr lang="en-US" sz="1600" b="1" dirty="0" smtClean="0">
                <a:solidFill>
                  <a:schemeClr val="bg1"/>
                </a:solidFill>
              </a:rPr>
              <a:t>a design of experiment (DoE) and response surface (RS) methodology is used to conduct a parameter sensitivity and prediction uncertainty analysis.</a:t>
            </a:r>
          </a:p>
          <a:p>
            <a:endParaRPr lang="en-US" sz="1600" b="1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r="588"/>
          <a:stretch>
            <a:fillRect/>
          </a:stretch>
        </p:blipFill>
        <p:spPr bwMode="auto">
          <a:xfrm>
            <a:off x="4876800" y="1455354"/>
            <a:ext cx="4191000" cy="31928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5638800" y="1448082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</a:rPr>
              <a:t>Heterogeneous model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20000" y="1447800"/>
            <a:ext cx="1295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</a:rPr>
              <a:t>Facies model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62600" y="3048000"/>
            <a:ext cx="129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</a:rPr>
              <a:t>Depositional model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467600" y="3048000"/>
            <a:ext cx="129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</a:rPr>
              <a:t>Formation model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754785" y="1143000"/>
            <a:ext cx="44373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92D050"/>
                </a:solidFill>
              </a:rPr>
              <a:t>Model equivalence is ensured via permeability upscaling.</a:t>
            </a:r>
            <a:endParaRPr lang="en-US" sz="1400" b="1" dirty="0">
              <a:solidFill>
                <a:srgbClr val="92D05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5157876"/>
            <a:ext cx="5424738" cy="1700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0" y="4876800"/>
            <a:ext cx="56664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92D050"/>
                </a:solidFill>
              </a:rPr>
              <a:t>DoE results at 2 km depth including parameters important to predictions.</a:t>
            </a:r>
            <a:endParaRPr lang="en-US" sz="1400" b="1" dirty="0">
              <a:solidFill>
                <a:srgbClr val="92D050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43599" y="5257801"/>
            <a:ext cx="233323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Box 17"/>
          <p:cNvSpPr txBox="1"/>
          <p:nvPr/>
        </p:nvSpPr>
        <p:spPr>
          <a:xfrm>
            <a:off x="5638800" y="4724400"/>
            <a:ext cx="33351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92D050"/>
                </a:solidFill>
              </a:rPr>
              <a:t>Prediction envelop (mobile CO2) created by RSs developed for each model.</a:t>
            </a:r>
            <a:endParaRPr lang="en-US" sz="1400" b="1" dirty="0">
              <a:solidFill>
                <a:srgbClr val="92D05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188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Univ. of Wyoming, Depart.  of Geology and Geophysics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yzhang9</dc:creator>
  <cp:lastModifiedBy>yzhang9</cp:lastModifiedBy>
  <cp:revision>9</cp:revision>
  <dcterms:created xsi:type="dcterms:W3CDTF">2010-09-21T19:22:20Z</dcterms:created>
  <dcterms:modified xsi:type="dcterms:W3CDTF">2010-09-21T19:47:16Z</dcterms:modified>
</cp:coreProperties>
</file>