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37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23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image" Target="../media/image1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D3B6C-BCEB-4DDE-BB9C-B16376FED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C515-E481-467E-862A-A7F81332F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3B565-BC2D-4BB9-AD0F-A292D04BC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4911A-0347-437F-9C32-7804C04D0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E3078-81D0-4C60-BB57-9DA15D96B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93937-1CBF-4554-89D5-4FEDC2DDE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041E7-0FDE-4A26-BFF3-F71BC9C3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AD7A8-3DD9-433C-B4C1-964735E42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82A04-18D4-4C8C-B913-45483120D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1711A-7D02-489D-BEC4-0BC29FCCC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352A-76DF-4FDD-AA4A-C98FAB6F1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423C148-DBCA-4687-AAE7-EE05E1FB2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304800" y="150813"/>
            <a:ext cx="6648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CC00"/>
                </a:solidFill>
              </a:rPr>
              <a:t>Metathesis Reactions of Acyloxysulfones for Polyene Synthesis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04800" y="531813"/>
            <a:ext cx="48752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000" b="1">
                <a:solidFill>
                  <a:schemeClr val="bg1"/>
                </a:solidFill>
              </a:rPr>
              <a:t>Gregory W. O’Neil, Department of Chemistry, Western Washington University</a:t>
            </a:r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1033" name="Text Box 15"/>
          <p:cNvSpPr txBox="1">
            <a:spLocks noChangeArrowheads="1"/>
          </p:cNvSpPr>
          <p:nvPr/>
        </p:nvSpPr>
        <p:spPr bwMode="auto">
          <a:xfrm>
            <a:off x="609600" y="1219200"/>
            <a:ext cx="76962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200" b="1" dirty="0">
                <a:solidFill>
                  <a:srgbClr val="FFFFFF"/>
                </a:solidFill>
              </a:rPr>
              <a:t>Olefin metathesis is an extremely powerful carbon-carbon bond forming reaction used in both organic and polymer synthesis. A novel </a:t>
            </a:r>
            <a:r>
              <a:rPr lang="en-US" sz="1200" b="1" i="1" dirty="0" err="1">
                <a:solidFill>
                  <a:srgbClr val="FFFFFF"/>
                </a:solidFill>
              </a:rPr>
              <a:t>alkene</a:t>
            </a:r>
            <a:r>
              <a:rPr lang="en-US" sz="1200" b="1" i="1" dirty="0">
                <a:solidFill>
                  <a:srgbClr val="FFFFFF"/>
                </a:solidFill>
              </a:rPr>
              <a:t> masking </a:t>
            </a:r>
            <a:r>
              <a:rPr lang="en-US" sz="1200" b="1" dirty="0">
                <a:solidFill>
                  <a:srgbClr val="FFFFFF"/>
                </a:solidFill>
              </a:rPr>
              <a:t>strategy has been developed that allows for a metathesis approach to </a:t>
            </a:r>
            <a:r>
              <a:rPr lang="en-US" sz="1200" b="1" dirty="0" err="1">
                <a:solidFill>
                  <a:srgbClr val="FFFFFF"/>
                </a:solidFill>
              </a:rPr>
              <a:t>polyene</a:t>
            </a:r>
            <a:r>
              <a:rPr lang="en-US" sz="1200" b="1" dirty="0">
                <a:solidFill>
                  <a:srgbClr val="FFFFFF"/>
                </a:solidFill>
              </a:rPr>
              <a:t> subunits difficult to prepare by standard metathesis technology.</a:t>
            </a: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200" b="1" dirty="0" smtClean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600" b="1" dirty="0">
              <a:solidFill>
                <a:srgbClr val="FFFFFF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1200" b="1" dirty="0">
                <a:solidFill>
                  <a:srgbClr val="FFFFFF"/>
                </a:solidFill>
              </a:rPr>
              <a:t>Current efforts are directed at highlighting the utility of this strategy through the preparation of increasingly complex carbon frameworks with applications in natural product and polymer synthesis.</a:t>
            </a:r>
          </a:p>
        </p:txBody>
      </p:sp>
      <p:graphicFrame>
        <p:nvGraphicFramePr>
          <p:cNvPr id="1026" name="Object 21"/>
          <p:cNvGraphicFramePr>
            <a:graphicFrameLocks noChangeAspect="1"/>
          </p:cNvGraphicFramePr>
          <p:nvPr/>
        </p:nvGraphicFramePr>
        <p:xfrm>
          <a:off x="1414463" y="2209800"/>
          <a:ext cx="6315075" cy="2095500"/>
        </p:xfrm>
        <a:graphic>
          <a:graphicData uri="http://schemas.openxmlformats.org/presentationml/2006/ole">
            <p:oleObj spid="_x0000_s1026" name="CS ChemDraw Drawing" r:id="rId3" imgW="6315456" imgH="2095462" progId="ChemDraw.Document.6.0">
              <p:embed/>
            </p:oleObj>
          </a:graphicData>
        </a:graphic>
      </p:graphicFrame>
      <p:graphicFrame>
        <p:nvGraphicFramePr>
          <p:cNvPr id="1028" name="Object 680"/>
          <p:cNvGraphicFramePr>
            <a:graphicFrameLocks noChangeAspect="1"/>
          </p:cNvGraphicFramePr>
          <p:nvPr/>
        </p:nvGraphicFramePr>
        <p:xfrm>
          <a:off x="7161213" y="430213"/>
          <a:ext cx="1749425" cy="334962"/>
        </p:xfrm>
        <a:graphic>
          <a:graphicData uri="http://schemas.openxmlformats.org/presentationml/2006/ole">
            <p:oleObj spid="_x0000_s1028" name="Photo Editor Photo" r:id="rId4" imgW="6857143" imgH="1390844" progId="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8313" y="963613"/>
            <a:ext cx="2293937" cy="233362"/>
          </a:xfrm>
          <a:prstGeom prst="rect">
            <a:avLst/>
          </a:prstGeom>
          <a:noFill/>
        </p:spPr>
        <p:txBody>
          <a:bodyPr wrap="none" lIns="17776" tIns="8888" rIns="17776" bIns="8888">
            <a:spAutoFit/>
          </a:bodyPr>
          <a:lstStyle/>
          <a:p>
            <a:pPr algn="just" eaLnBrk="0" hangingPunct="0">
              <a:defRPr/>
            </a:pPr>
            <a:r>
              <a:rPr lang="en-US" sz="1400" b="1" dirty="0">
                <a:ln w="19050">
                  <a:noFill/>
                  <a:prstDash val="solid"/>
                </a:ln>
                <a:solidFill>
                  <a:srgbClr val="0033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Masked </a:t>
            </a:r>
            <a:r>
              <a:rPr lang="en-US" sz="1400" b="1" dirty="0" err="1">
                <a:ln w="19050">
                  <a:noFill/>
                  <a:prstDash val="solid"/>
                </a:ln>
                <a:solidFill>
                  <a:srgbClr val="0033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Alkene</a:t>
            </a:r>
            <a:r>
              <a:rPr lang="en-US" sz="1400" b="1" dirty="0">
                <a:ln w="19050">
                  <a:noFill/>
                  <a:prstDash val="solid"/>
                </a:ln>
                <a:solidFill>
                  <a:srgbClr val="0033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Metathesis</a:t>
            </a:r>
            <a:endParaRPr lang="en-US" sz="1400" b="1" dirty="0">
              <a:ln w="19050">
                <a:noFill/>
                <a:prstDash val="solid"/>
              </a:ln>
              <a:solidFill>
                <a:srgbClr val="0033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8313" y="4491038"/>
            <a:ext cx="4729162" cy="233362"/>
          </a:xfrm>
          <a:prstGeom prst="rect">
            <a:avLst/>
          </a:prstGeom>
          <a:noFill/>
        </p:spPr>
        <p:txBody>
          <a:bodyPr wrap="none" lIns="17776" tIns="8888" rIns="17776" bIns="8888">
            <a:spAutoFit/>
          </a:bodyPr>
          <a:lstStyle/>
          <a:p>
            <a:pPr algn="just" eaLnBrk="0" hangingPunct="0">
              <a:defRPr/>
            </a:pPr>
            <a:r>
              <a:rPr lang="en-US" sz="1400" b="1" dirty="0">
                <a:ln w="19050">
                  <a:noFill/>
                  <a:prstDash val="solid"/>
                </a:ln>
                <a:solidFill>
                  <a:srgbClr val="0033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Applications in Polymer and Natural Product Synthesis</a:t>
            </a:r>
            <a:endParaRPr lang="en-US" sz="1400" b="1" dirty="0">
              <a:ln w="19050">
                <a:noFill/>
                <a:prstDash val="solid"/>
              </a:ln>
              <a:solidFill>
                <a:srgbClr val="0033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657600" y="5562600"/>
          <a:ext cx="1887537" cy="342900"/>
        </p:xfrm>
        <a:graphic>
          <a:graphicData uri="http://schemas.openxmlformats.org/presentationml/2006/ole">
            <p:oleObj spid="_x0000_s1036" name="CS ChemDraw Drawing" r:id="rId5" imgW="1888236" imgH="342709" progId="ChemDraw.Document.6.0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1295400" y="5410200"/>
          <a:ext cx="2105025" cy="668337"/>
        </p:xfrm>
        <a:graphic>
          <a:graphicData uri="http://schemas.openxmlformats.org/presentationml/2006/ole">
            <p:oleObj spid="_x0000_s1037" name="CS ChemDraw Drawing" r:id="rId6" imgW="2104530" imgH="667550" progId="ChemDraw.Document.6.0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791200" y="5441950"/>
          <a:ext cx="2260600" cy="1035050"/>
        </p:xfrm>
        <a:graphic>
          <a:graphicData uri="http://schemas.openxmlformats.org/presentationml/2006/ole">
            <p:oleObj spid="_x0000_s1038" name="CS ChemDraw Drawing" r:id="rId7" imgW="2260282" imgH="1034796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100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Default Design</vt:lpstr>
      <vt:lpstr>CS ChemDraw Drawing</vt:lpstr>
      <vt:lpstr>Photo Editor Photo</vt:lpstr>
      <vt:lpstr>Slide 1</vt:lpstr>
    </vt:vector>
  </TitlesOfParts>
  <Company>Eastern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Wheeler</dc:creator>
  <cp:lastModifiedBy>Gregory O'Neil</cp:lastModifiedBy>
  <cp:revision>21</cp:revision>
  <dcterms:created xsi:type="dcterms:W3CDTF">2006-04-25T22:02:00Z</dcterms:created>
  <dcterms:modified xsi:type="dcterms:W3CDTF">2010-09-27T19:43:19Z</dcterms:modified>
</cp:coreProperties>
</file>