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13F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9662-31EA-4E97-B3EB-7060764F4E05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3E30-EA2E-4234-B1C4-DEA1A37FF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9662-31EA-4E97-B3EB-7060764F4E05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3E30-EA2E-4234-B1C4-DEA1A37FF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9662-31EA-4E97-B3EB-7060764F4E05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3E30-EA2E-4234-B1C4-DEA1A37FF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9662-31EA-4E97-B3EB-7060764F4E05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3E30-EA2E-4234-B1C4-DEA1A37FF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9662-31EA-4E97-B3EB-7060764F4E05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3E30-EA2E-4234-B1C4-DEA1A37FF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9662-31EA-4E97-B3EB-7060764F4E05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3E30-EA2E-4234-B1C4-DEA1A37FF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9662-31EA-4E97-B3EB-7060764F4E05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3E30-EA2E-4234-B1C4-DEA1A37FF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9662-31EA-4E97-B3EB-7060764F4E05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3E30-EA2E-4234-B1C4-DEA1A37FF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9662-31EA-4E97-B3EB-7060764F4E05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3E30-EA2E-4234-B1C4-DEA1A37FF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9662-31EA-4E97-B3EB-7060764F4E05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3E30-EA2E-4234-B1C4-DEA1A37FF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9662-31EA-4E97-B3EB-7060764F4E05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F3E30-EA2E-4234-B1C4-DEA1A37FF3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29662-31EA-4E97-B3EB-7060764F4E05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F3E30-EA2E-4234-B1C4-DEA1A37FF3C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981200"/>
            <a:ext cx="2819400" cy="1981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85800" y="2209800"/>
            <a:ext cx="4267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Cyanide-bridged </a:t>
            </a:r>
            <a:r>
              <a:rPr lang="en-US" sz="1400" dirty="0" err="1" smtClean="0"/>
              <a:t>heterometallic</a:t>
            </a:r>
            <a:r>
              <a:rPr lang="en-US" sz="1400" dirty="0" smtClean="0"/>
              <a:t> systems that are prepared by assembling </a:t>
            </a:r>
            <a:r>
              <a:rPr lang="en-US" sz="1400" dirty="0" err="1" smtClean="0"/>
              <a:t>cyanometallates</a:t>
            </a:r>
            <a:r>
              <a:rPr lang="en-US" sz="1400" dirty="0" smtClean="0"/>
              <a:t>, e.g. [Pt(CN)</a:t>
            </a:r>
            <a:r>
              <a:rPr lang="en-US" sz="1400" baseline="-25000" dirty="0" smtClean="0"/>
              <a:t>4</a:t>
            </a:r>
            <a:r>
              <a:rPr lang="en-US" sz="1400" dirty="0" smtClean="0"/>
              <a:t>]</a:t>
            </a:r>
            <a:r>
              <a:rPr lang="en-US" sz="1400" baseline="30000" dirty="0" smtClean="0"/>
              <a:t>2–</a:t>
            </a:r>
            <a:r>
              <a:rPr lang="en-US" sz="1400" dirty="0" smtClean="0"/>
              <a:t>, and transition metals or lanthanide ions exhibit fascinating structural, </a:t>
            </a:r>
            <a:r>
              <a:rPr lang="en-US" sz="1400" dirty="0" err="1" smtClean="0"/>
              <a:t>birefringent</a:t>
            </a:r>
            <a:r>
              <a:rPr lang="en-US" sz="1400" dirty="0" smtClean="0"/>
              <a:t>, luminescent, and sensing properties. Apart from tetra and </a:t>
            </a:r>
            <a:r>
              <a:rPr lang="en-US" sz="1400" dirty="0" err="1" smtClean="0"/>
              <a:t>hexanuclear</a:t>
            </a:r>
            <a:r>
              <a:rPr lang="en-US" sz="1400" dirty="0" smtClean="0"/>
              <a:t> metallic arrangements, the materials exhibit interesting spectroscopic behaviors, where </a:t>
            </a:r>
            <a:r>
              <a:rPr lang="en-US" sz="1400" dirty="0" err="1" smtClean="0"/>
              <a:t>exciplex</a:t>
            </a:r>
            <a:r>
              <a:rPr lang="en-US" sz="1400" dirty="0" smtClean="0"/>
              <a:t> and </a:t>
            </a:r>
            <a:r>
              <a:rPr lang="en-US" sz="1400" dirty="0" err="1" smtClean="0"/>
              <a:t>excimer</a:t>
            </a:r>
            <a:r>
              <a:rPr lang="en-US" sz="1400" dirty="0" smtClean="0"/>
              <a:t> emissions dominate the spectral profile. </a:t>
            </a:r>
            <a:endParaRPr lang="en-US" sz="1400" dirty="0"/>
          </a:p>
        </p:txBody>
      </p:sp>
      <p:pic>
        <p:nvPicPr>
          <p:cNvPr id="7" name="Picture 6" descr="fig2.png"/>
          <p:cNvPicPr/>
          <p:nvPr/>
        </p:nvPicPr>
        <p:blipFill>
          <a:blip r:embed="rId3" cstate="print"/>
          <a:srcRect l="1763" t="27881" b="18383"/>
          <a:stretch>
            <a:fillRect/>
          </a:stretch>
        </p:blipFill>
        <p:spPr>
          <a:xfrm>
            <a:off x="4419600" y="4343400"/>
            <a:ext cx="3352800" cy="1828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62000" y="4419600"/>
            <a:ext cx="3581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2E13F9"/>
                </a:solidFill>
              </a:rPr>
              <a:t>An unusual red emission is observed that originate from the formation of an excited state </a:t>
            </a:r>
            <a:r>
              <a:rPr lang="en-US" sz="1400" dirty="0" err="1" smtClean="0">
                <a:solidFill>
                  <a:srgbClr val="2E13F9"/>
                </a:solidFill>
              </a:rPr>
              <a:t>exciplex</a:t>
            </a:r>
            <a:r>
              <a:rPr lang="en-US" sz="1400" dirty="0" smtClean="0">
                <a:solidFill>
                  <a:srgbClr val="2E13F9"/>
                </a:solidFill>
              </a:rPr>
              <a:t> involving intermolecular pi-stacking of 2,2’:6’,2”-</a:t>
            </a:r>
            <a:r>
              <a:rPr lang="en-US" sz="1400" dirty="0" err="1" smtClean="0">
                <a:solidFill>
                  <a:srgbClr val="2E13F9"/>
                </a:solidFill>
              </a:rPr>
              <a:t>terpyridine</a:t>
            </a:r>
            <a:r>
              <a:rPr lang="en-US" sz="1400" dirty="0" smtClean="0">
                <a:solidFill>
                  <a:srgbClr val="2E13F9"/>
                </a:solidFill>
              </a:rPr>
              <a:t> </a:t>
            </a:r>
            <a:r>
              <a:rPr lang="en-US" sz="1400" dirty="0" err="1" smtClean="0">
                <a:solidFill>
                  <a:srgbClr val="2E13F9"/>
                </a:solidFill>
              </a:rPr>
              <a:t>ligands</a:t>
            </a:r>
            <a:r>
              <a:rPr lang="en-US" sz="1400" dirty="0" smtClean="0">
                <a:solidFill>
                  <a:srgbClr val="2E13F9"/>
                </a:solidFill>
              </a:rPr>
              <a:t> as shown in the figure.</a:t>
            </a:r>
            <a:endParaRPr lang="en-US" sz="1400" dirty="0">
              <a:solidFill>
                <a:srgbClr val="2E13F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381000"/>
            <a:ext cx="7620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Disruption of Metal-Metal Interactions and Extended Linear Chains by Organic Solvent Molecules</a:t>
            </a:r>
          </a:p>
          <a:p>
            <a:endParaRPr lang="en-US" b="1" dirty="0">
              <a:solidFill>
                <a:schemeClr val="accent2"/>
              </a:solidFill>
            </a:endParaRPr>
          </a:p>
          <a:p>
            <a:r>
              <a:rPr lang="en-US" b="1" dirty="0">
                <a:solidFill>
                  <a:schemeClr val="accent2"/>
                </a:solidFill>
              </a:rPr>
              <a:t>	</a:t>
            </a:r>
            <a:r>
              <a:rPr lang="en-US" b="1" dirty="0" smtClean="0">
                <a:solidFill>
                  <a:schemeClr val="accent2"/>
                </a:solidFill>
              </a:rPr>
              <a:t>	</a:t>
            </a:r>
            <a:r>
              <a:rPr lang="en-US" sz="1600" b="1" dirty="0" smtClean="0">
                <a:solidFill>
                  <a:schemeClr val="accent2"/>
                </a:solidFill>
              </a:rPr>
              <a:t>Zerihun  Assefa,  Chemistry Dept., </a:t>
            </a:r>
          </a:p>
          <a:p>
            <a:r>
              <a:rPr lang="en-US" sz="1600" b="1" dirty="0">
                <a:solidFill>
                  <a:schemeClr val="accent2"/>
                </a:solidFill>
              </a:rPr>
              <a:t>	</a:t>
            </a:r>
            <a:r>
              <a:rPr lang="en-US" sz="1600" b="1" dirty="0" smtClean="0">
                <a:solidFill>
                  <a:schemeClr val="accent2"/>
                </a:solidFill>
              </a:rPr>
              <a:t>	NCAT State University, Greensboro, NC 27411</a:t>
            </a:r>
            <a:endParaRPr 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104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5</cp:revision>
  <dcterms:created xsi:type="dcterms:W3CDTF">2010-09-21T20:35:20Z</dcterms:created>
  <dcterms:modified xsi:type="dcterms:W3CDTF">2010-09-21T21:18:35Z</dcterms:modified>
</cp:coreProperties>
</file>