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79"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89A"/>
    <a:srgbClr val="800080"/>
    <a:srgbClr val="9900CC"/>
    <a:srgbClr val="FFCC00"/>
    <a:srgbClr val="800000"/>
    <a:srgbClr val="660066"/>
    <a:srgbClr val="500050"/>
    <a:srgbClr val="B200B2"/>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74"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04"/>
    </p:cViewPr>
  </p:sorter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8D78F8-E4C7-43DA-8F8A-018A3549674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E2A41D-5FE7-4E62-8FEB-ECD9DABCFE0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01DF55-B16F-476D-BECF-6E9D8503ACC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A0016D-49E3-4AB6-81F4-272056C895B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078C1BD-A3DC-4A53-820C-6FD4180EFF3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6583B88-4695-4CE8-A8D3-FB5B7F907E4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2D11935-A43B-4A4A-A821-5F1046B3A4F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AD219EF-FEF5-463A-BD38-152D39BF9D4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D546FC0-3358-436B-972D-9A2E4E58A64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A363EBE-8E24-4ABD-8C52-3AF8ABB0B8F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4540958-A82F-4D50-8BAD-028839D8730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B565D-67F4-4626-8DBA-27B7BAE254B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89A"/>
        </a:solidFill>
        <a:effectLst/>
      </p:bgPr>
    </p:bg>
    <p:spTree>
      <p:nvGrpSpPr>
        <p:cNvPr id="1" name=""/>
        <p:cNvGrpSpPr/>
        <p:nvPr/>
      </p:nvGrpSpPr>
      <p:grpSpPr>
        <a:xfrm>
          <a:off x="0" y="0"/>
          <a:ext cx="0" cy="0"/>
          <a:chOff x="0" y="0"/>
          <a:chExt cx="0" cy="0"/>
        </a:xfrm>
      </p:grpSpPr>
      <p:sp>
        <p:nvSpPr>
          <p:cNvPr id="30" name="Rectangle 29"/>
          <p:cNvSpPr/>
          <p:nvPr/>
        </p:nvSpPr>
        <p:spPr>
          <a:xfrm>
            <a:off x="6705600" y="152400"/>
            <a:ext cx="2286000" cy="152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p:cNvSpPr/>
          <p:nvPr/>
        </p:nvSpPr>
        <p:spPr>
          <a:xfrm>
            <a:off x="1676400" y="3784600"/>
            <a:ext cx="5867400" cy="152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700" name="Text Box 4"/>
          <p:cNvSpPr txBox="1">
            <a:spLocks noChangeArrowheads="1"/>
          </p:cNvSpPr>
          <p:nvPr/>
        </p:nvSpPr>
        <p:spPr bwMode="auto">
          <a:xfrm>
            <a:off x="228600" y="228600"/>
            <a:ext cx="7239000" cy="707886"/>
          </a:xfrm>
          <a:prstGeom prst="rect">
            <a:avLst/>
          </a:prstGeom>
          <a:noFill/>
          <a:ln w="9525">
            <a:noFill/>
            <a:miter lim="800000"/>
            <a:headEnd/>
            <a:tailEnd/>
          </a:ln>
          <a:effectLst/>
        </p:spPr>
        <p:txBody>
          <a:bodyPr wrap="square">
            <a:spAutoFit/>
          </a:bodyPr>
          <a:lstStyle/>
          <a:p>
            <a:pPr>
              <a:spcBef>
                <a:spcPct val="50000"/>
              </a:spcBef>
            </a:pPr>
            <a:r>
              <a:rPr lang="en-US" sz="2000" dirty="0" smtClean="0">
                <a:solidFill>
                  <a:srgbClr val="FF0000"/>
                </a:solidFill>
              </a:rPr>
              <a:t>Polymer Chain Alignment and Conductivity for Polymer Electrolytes Relevant to Lithium Rechargeable Batteries</a:t>
            </a:r>
            <a:endParaRPr lang="en-US" sz="2000" dirty="0">
              <a:solidFill>
                <a:srgbClr val="FF0000"/>
              </a:solidFill>
            </a:endParaRPr>
          </a:p>
        </p:txBody>
      </p:sp>
      <p:sp>
        <p:nvSpPr>
          <p:cNvPr id="29701" name="Text Box 5"/>
          <p:cNvSpPr txBox="1">
            <a:spLocks noChangeArrowheads="1"/>
          </p:cNvSpPr>
          <p:nvPr/>
        </p:nvSpPr>
        <p:spPr bwMode="auto">
          <a:xfrm>
            <a:off x="304800" y="990600"/>
            <a:ext cx="7239000" cy="523220"/>
          </a:xfrm>
          <a:prstGeom prst="rect">
            <a:avLst/>
          </a:prstGeom>
          <a:noFill/>
          <a:ln w="9525">
            <a:noFill/>
            <a:miter lim="800000"/>
            <a:headEnd/>
            <a:tailEnd/>
          </a:ln>
          <a:effectLst/>
        </p:spPr>
        <p:txBody>
          <a:bodyPr>
            <a:spAutoFit/>
          </a:bodyPr>
          <a:lstStyle/>
          <a:p>
            <a:pPr>
              <a:spcBef>
                <a:spcPct val="50000"/>
              </a:spcBef>
            </a:pPr>
            <a:r>
              <a:rPr lang="en-US" sz="1400" i="1" dirty="0" smtClean="0">
                <a:solidFill>
                  <a:srgbClr val="FFFFFF"/>
                </a:solidFill>
              </a:rPr>
              <a:t>Christopher M. Burba, </a:t>
            </a:r>
            <a:r>
              <a:rPr lang="en-US" sz="1400" i="1" dirty="0">
                <a:solidFill>
                  <a:srgbClr val="FFFFFF"/>
                </a:solidFill>
              </a:rPr>
              <a:t>Department of </a:t>
            </a:r>
            <a:r>
              <a:rPr lang="en-US" sz="1400" i="1" dirty="0" smtClean="0">
                <a:solidFill>
                  <a:srgbClr val="FFFFFF"/>
                </a:solidFill>
              </a:rPr>
              <a:t>Natural Sciences</a:t>
            </a:r>
            <a:br>
              <a:rPr lang="en-US" sz="1400" i="1" dirty="0" smtClean="0">
                <a:solidFill>
                  <a:srgbClr val="FFFFFF"/>
                </a:solidFill>
              </a:rPr>
            </a:br>
            <a:r>
              <a:rPr lang="en-US" sz="1400" i="1" dirty="0" smtClean="0">
                <a:solidFill>
                  <a:srgbClr val="FFFFFF"/>
                </a:solidFill>
              </a:rPr>
              <a:t>Northeastern State University, Tahlequah, OK  74464</a:t>
            </a:r>
            <a:endParaRPr lang="en-US" sz="1400" i="1" dirty="0">
              <a:solidFill>
                <a:srgbClr val="FFFFFF"/>
              </a:solidFill>
            </a:endParaRPr>
          </a:p>
        </p:txBody>
      </p:sp>
      <p:sp>
        <p:nvSpPr>
          <p:cNvPr id="29704" name="Text Box 8"/>
          <p:cNvSpPr txBox="1">
            <a:spLocks noChangeArrowheads="1"/>
          </p:cNvSpPr>
          <p:nvPr/>
        </p:nvSpPr>
        <p:spPr bwMode="auto">
          <a:xfrm>
            <a:off x="1219200" y="2819400"/>
            <a:ext cx="76200" cy="366713"/>
          </a:xfrm>
          <a:prstGeom prst="rect">
            <a:avLst/>
          </a:prstGeom>
          <a:noFill/>
          <a:ln w="9525">
            <a:noFill/>
            <a:miter lim="800000"/>
            <a:headEnd/>
            <a:tailEnd/>
          </a:ln>
          <a:effectLst/>
        </p:spPr>
        <p:txBody>
          <a:bodyPr>
            <a:spAutoFit/>
          </a:bodyPr>
          <a:lstStyle/>
          <a:p>
            <a:pPr>
              <a:spcBef>
                <a:spcPct val="50000"/>
              </a:spcBef>
            </a:pPr>
            <a:endParaRPr lang="en-US" dirty="0"/>
          </a:p>
        </p:txBody>
      </p:sp>
      <p:sp>
        <p:nvSpPr>
          <p:cNvPr id="29741" name="Rectangle 45"/>
          <p:cNvSpPr>
            <a:spLocks noChangeArrowheads="1"/>
          </p:cNvSpPr>
          <p:nvPr/>
        </p:nvSpPr>
        <p:spPr bwMode="auto">
          <a:xfrm>
            <a:off x="0" y="2400300"/>
            <a:ext cx="9144000" cy="0"/>
          </a:xfrm>
          <a:prstGeom prst="rect">
            <a:avLst/>
          </a:prstGeom>
          <a:noFill/>
          <a:ln w="9525">
            <a:noFill/>
            <a:miter lim="800000"/>
            <a:headEnd/>
            <a:tailEnd/>
          </a:ln>
          <a:effectLst/>
        </p:spPr>
        <p:txBody>
          <a:bodyPr wrap="none" anchor="ctr">
            <a:spAutoFit/>
          </a:bodyPr>
          <a:lstStyle/>
          <a:p>
            <a:endParaRPr lang="en-US" dirty="0"/>
          </a:p>
        </p:txBody>
      </p:sp>
      <p:sp>
        <p:nvSpPr>
          <p:cNvPr id="29744" name="Text Box 48"/>
          <p:cNvSpPr txBox="1">
            <a:spLocks noChangeArrowheads="1"/>
          </p:cNvSpPr>
          <p:nvPr/>
        </p:nvSpPr>
        <p:spPr bwMode="auto">
          <a:xfrm>
            <a:off x="304800" y="1765518"/>
            <a:ext cx="8534400" cy="2031325"/>
          </a:xfrm>
          <a:prstGeom prst="rect">
            <a:avLst/>
          </a:prstGeom>
          <a:noFill/>
          <a:ln w="9525">
            <a:noFill/>
            <a:miter lim="800000"/>
            <a:headEnd/>
            <a:tailEnd/>
          </a:ln>
          <a:effectLst/>
        </p:spPr>
        <p:txBody>
          <a:bodyPr>
            <a:spAutoFit/>
          </a:bodyPr>
          <a:lstStyle/>
          <a:p>
            <a:pPr>
              <a:spcBef>
                <a:spcPct val="50000"/>
              </a:spcBef>
            </a:pPr>
            <a:r>
              <a:rPr lang="en-US" sz="1400" dirty="0" smtClean="0">
                <a:solidFill>
                  <a:schemeClr val="bg1"/>
                </a:solidFill>
              </a:rPr>
              <a:t>The future success of developing all-solid-state lithium rechargeable batteries hinges on improving the poor ionic conductivities of currently available compounds.  Conventional wisdom for increasing ion conduction is to decrease </a:t>
            </a:r>
            <a:r>
              <a:rPr lang="en-US" sz="1400" dirty="0" err="1" smtClean="0">
                <a:solidFill>
                  <a:schemeClr val="bg1"/>
                </a:solidFill>
              </a:rPr>
              <a:t>crystallinity</a:t>
            </a:r>
            <a:r>
              <a:rPr lang="en-US" sz="1400" dirty="0" smtClean="0">
                <a:solidFill>
                  <a:schemeClr val="bg1"/>
                </a:solidFill>
              </a:rPr>
              <a:t> in the electrolyte.  However, several striking examples of ordered polymer electrolytes with higher conductivities than analogous disordered systems questions the fundamental role of polymer chain order and ionic conductivity.  This research systematically examined a family of poly(ethylene oxide)-based polymer electrolytes in which the constituent polymer chains are organized through of tensile stretching.  Polarized FT-IR spectra provide missing </a:t>
            </a:r>
            <a:r>
              <a:rPr lang="en-US" sz="1400" i="1" dirty="0" smtClean="0">
                <a:solidFill>
                  <a:schemeClr val="bg1"/>
                </a:solidFill>
              </a:rPr>
              <a:t>quantitative</a:t>
            </a:r>
            <a:r>
              <a:rPr lang="en-US" sz="1400" dirty="0" smtClean="0">
                <a:solidFill>
                  <a:schemeClr val="bg1"/>
                </a:solidFill>
              </a:rPr>
              <a:t> information concerning the degree of polymer chain organization as well as temperature-dependent relaxation rates for the oriented materials.</a:t>
            </a:r>
            <a:endParaRPr lang="en-US" sz="1400" dirty="0">
              <a:solidFill>
                <a:schemeClr val="bg1"/>
              </a:solidFill>
            </a:endParaRPr>
          </a:p>
        </p:txBody>
      </p:sp>
      <p:sp>
        <p:nvSpPr>
          <p:cNvPr id="29745" name="Text Box 49"/>
          <p:cNvSpPr txBox="1">
            <a:spLocks noChangeArrowheads="1"/>
          </p:cNvSpPr>
          <p:nvPr/>
        </p:nvSpPr>
        <p:spPr bwMode="auto">
          <a:xfrm>
            <a:off x="457200" y="5250546"/>
            <a:ext cx="8229600" cy="1600438"/>
          </a:xfrm>
          <a:prstGeom prst="rect">
            <a:avLst/>
          </a:prstGeom>
          <a:noFill/>
          <a:ln w="9525">
            <a:noFill/>
            <a:miter lim="800000"/>
            <a:headEnd/>
            <a:tailEnd/>
          </a:ln>
          <a:effectLst/>
        </p:spPr>
        <p:txBody>
          <a:bodyPr wrap="square">
            <a:spAutoFit/>
          </a:bodyPr>
          <a:lstStyle/>
          <a:p>
            <a:pPr algn="just"/>
            <a:r>
              <a:rPr lang="en-US" sz="1400" b="1" dirty="0" smtClean="0">
                <a:solidFill>
                  <a:srgbClr val="FF0000"/>
                </a:solidFill>
              </a:rPr>
              <a:t>Notable Achievements</a:t>
            </a:r>
          </a:p>
          <a:p>
            <a:pPr algn="just">
              <a:buFont typeface="Arial" pitchFamily="34" charset="0"/>
              <a:buChar char="•"/>
            </a:pPr>
            <a:r>
              <a:rPr lang="en-US" sz="1400" dirty="0" smtClean="0">
                <a:solidFill>
                  <a:schemeClr val="bg1"/>
                </a:solidFill>
              </a:rPr>
              <a:t> Determining that the relative rate of alignment is the same for the PEO and PEO-salt phases present </a:t>
            </a:r>
          </a:p>
          <a:p>
            <a:pPr algn="just"/>
            <a:r>
              <a:rPr lang="en-US" sz="1400" dirty="0">
                <a:solidFill>
                  <a:schemeClr val="bg1"/>
                </a:solidFill>
              </a:rPr>
              <a:t> </a:t>
            </a:r>
            <a:r>
              <a:rPr lang="en-US" sz="1400" dirty="0" smtClean="0">
                <a:solidFill>
                  <a:schemeClr val="bg1"/>
                </a:solidFill>
              </a:rPr>
              <a:t> in a polymer electrolyte</a:t>
            </a:r>
          </a:p>
          <a:p>
            <a:pPr algn="just">
              <a:buFont typeface="Arial" pitchFamily="34" charset="0"/>
              <a:buChar char="•"/>
            </a:pPr>
            <a:r>
              <a:rPr lang="en-US" sz="1400" dirty="0" smtClean="0">
                <a:solidFill>
                  <a:schemeClr val="bg1"/>
                </a:solidFill>
              </a:rPr>
              <a:t> Polymer chains become oriented through a process of stress-induced melting followed by </a:t>
            </a:r>
          </a:p>
          <a:p>
            <a:pPr algn="just"/>
            <a:r>
              <a:rPr lang="en-US" sz="1400" dirty="0">
                <a:solidFill>
                  <a:schemeClr val="bg1"/>
                </a:solidFill>
              </a:rPr>
              <a:t> </a:t>
            </a:r>
            <a:r>
              <a:rPr lang="en-US" sz="1400" dirty="0" smtClean="0">
                <a:solidFill>
                  <a:schemeClr val="bg1"/>
                </a:solidFill>
              </a:rPr>
              <a:t> </a:t>
            </a:r>
            <a:r>
              <a:rPr lang="en-US" sz="1400" dirty="0" smtClean="0">
                <a:solidFill>
                  <a:schemeClr val="bg1"/>
                </a:solidFill>
              </a:rPr>
              <a:t>recrystallization</a:t>
            </a:r>
            <a:r>
              <a:rPr lang="en-US" sz="1400" dirty="0" smtClean="0">
                <a:solidFill>
                  <a:schemeClr val="bg1"/>
                </a:solidFill>
              </a:rPr>
              <a:t> with the helical axes parallel to the stretch axis.</a:t>
            </a:r>
          </a:p>
          <a:p>
            <a:pPr algn="just">
              <a:buFont typeface="Arial" pitchFamily="34" charset="0"/>
              <a:buChar char="•"/>
            </a:pPr>
            <a:r>
              <a:rPr lang="en-US" sz="1400" dirty="0" smtClean="0">
                <a:solidFill>
                  <a:schemeClr val="bg1"/>
                </a:solidFill>
              </a:rPr>
              <a:t> Spectroscopic data support the notion that conductivity enhancement is due to the alignment of </a:t>
            </a:r>
          </a:p>
          <a:p>
            <a:pPr algn="just"/>
            <a:r>
              <a:rPr lang="en-US" sz="1400" dirty="0">
                <a:solidFill>
                  <a:schemeClr val="bg1"/>
                </a:solidFill>
              </a:rPr>
              <a:t> </a:t>
            </a:r>
            <a:r>
              <a:rPr lang="en-US" sz="1400" dirty="0" smtClean="0">
                <a:solidFill>
                  <a:schemeClr val="bg1"/>
                </a:solidFill>
              </a:rPr>
              <a:t> polymer chains along the stretch direction.</a:t>
            </a:r>
            <a:endParaRPr lang="en-US" sz="1400" dirty="0">
              <a:solidFill>
                <a:schemeClr val="bg1"/>
              </a:solidFill>
            </a:endParaRPr>
          </a:p>
        </p:txBody>
      </p:sp>
      <p:pic>
        <p:nvPicPr>
          <p:cNvPr id="24" name="Picture 23" descr="Picture2.jpg"/>
          <p:cNvPicPr>
            <a:picLocks noChangeAspect="1"/>
          </p:cNvPicPr>
          <p:nvPr/>
        </p:nvPicPr>
        <p:blipFill>
          <a:blip r:embed="rId2" cstate="print"/>
          <a:stretch>
            <a:fillRect/>
          </a:stretch>
        </p:blipFill>
        <p:spPr>
          <a:xfrm>
            <a:off x="5410200" y="4051605"/>
            <a:ext cx="1828800" cy="989990"/>
          </a:xfrm>
          <a:prstGeom prst="rect">
            <a:avLst/>
          </a:prstGeom>
        </p:spPr>
      </p:pic>
      <p:pic>
        <p:nvPicPr>
          <p:cNvPr id="25" name="Picture 24" descr="Picture1.jpg"/>
          <p:cNvPicPr>
            <a:picLocks noChangeAspect="1"/>
          </p:cNvPicPr>
          <p:nvPr/>
        </p:nvPicPr>
        <p:blipFill>
          <a:blip r:embed="rId3" cstate="print"/>
          <a:stretch>
            <a:fillRect/>
          </a:stretch>
        </p:blipFill>
        <p:spPr>
          <a:xfrm>
            <a:off x="1905000" y="3886403"/>
            <a:ext cx="1809293" cy="1320394"/>
          </a:xfrm>
          <a:prstGeom prst="rect">
            <a:avLst/>
          </a:prstGeom>
        </p:spPr>
      </p:pic>
      <p:sp>
        <p:nvSpPr>
          <p:cNvPr id="27" name="Right Arrow 26"/>
          <p:cNvSpPr/>
          <p:nvPr/>
        </p:nvSpPr>
        <p:spPr>
          <a:xfrm>
            <a:off x="3962400" y="4318000"/>
            <a:ext cx="1143000" cy="304800"/>
          </a:xfrm>
          <a:prstGeom prst="right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p:cNvSpPr txBox="1"/>
          <p:nvPr/>
        </p:nvSpPr>
        <p:spPr>
          <a:xfrm>
            <a:off x="4078487" y="4089400"/>
            <a:ext cx="910827" cy="276999"/>
          </a:xfrm>
          <a:prstGeom prst="rect">
            <a:avLst/>
          </a:prstGeom>
          <a:noFill/>
        </p:spPr>
        <p:txBody>
          <a:bodyPr wrap="none" rtlCol="0">
            <a:spAutoFit/>
          </a:bodyPr>
          <a:lstStyle/>
          <a:p>
            <a:r>
              <a:rPr lang="en-US" sz="1200" b="1" i="1" dirty="0" smtClean="0">
                <a:solidFill>
                  <a:srgbClr val="FF0000"/>
                </a:solidFill>
              </a:rPr>
              <a:t>STRETCH</a:t>
            </a:r>
            <a:endParaRPr lang="en-US" b="1" i="1" dirty="0">
              <a:solidFill>
                <a:srgbClr val="FF0000"/>
              </a:solidFill>
            </a:endParaRPr>
          </a:p>
        </p:txBody>
      </p:sp>
      <p:pic>
        <p:nvPicPr>
          <p:cNvPr id="29" name="Picture 28" descr="Center Green Transp.png"/>
          <p:cNvPicPr>
            <a:picLocks noChangeAspect="1"/>
          </p:cNvPicPr>
          <p:nvPr/>
        </p:nvPicPr>
        <p:blipFill>
          <a:blip r:embed="rId4" cstate="print"/>
          <a:stretch>
            <a:fillRect/>
          </a:stretch>
        </p:blipFill>
        <p:spPr>
          <a:xfrm>
            <a:off x="6819897" y="234085"/>
            <a:ext cx="2057406" cy="1360631"/>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1658</TotalTime>
  <Words>210</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Slide 1</vt:lpstr>
    </vt:vector>
  </TitlesOfParts>
  <Company>UST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Structural Preferences of N-Substituted Monosaccharide Derivatives</dc:title>
  <dc:creator>IRT-CS</dc:creator>
  <cp:lastModifiedBy>Chris Burba</cp:lastModifiedBy>
  <cp:revision>83</cp:revision>
  <dcterms:created xsi:type="dcterms:W3CDTF">2004-06-11T20:41:43Z</dcterms:created>
  <dcterms:modified xsi:type="dcterms:W3CDTF">2010-09-27T21:29:00Z</dcterms:modified>
</cp:coreProperties>
</file>