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51206400" cy="32918400"/>
  <p:notesSz cx="6858000" cy="9144000"/>
  <p:defaultTextStyle>
    <a:defPPr>
      <a:defRPr lang="en-US"/>
    </a:defPPr>
    <a:lvl1pPr algn="l" rtl="0" fontAlgn="base">
      <a:spcBef>
        <a:spcPct val="0"/>
      </a:spcBef>
      <a:spcAft>
        <a:spcPct val="0"/>
      </a:spcAft>
      <a:defRPr sz="3200" kern="1200">
        <a:solidFill>
          <a:schemeClr val="tx1"/>
        </a:solidFill>
        <a:latin typeface="Helvetica" pitchFamily="-111" charset="0"/>
        <a:ea typeface="ＭＳ Ｐゴシック" pitchFamily="-111" charset="-128"/>
        <a:cs typeface="+mn-cs"/>
      </a:defRPr>
    </a:lvl1pPr>
    <a:lvl2pPr marL="457200" algn="l" rtl="0" fontAlgn="base">
      <a:spcBef>
        <a:spcPct val="0"/>
      </a:spcBef>
      <a:spcAft>
        <a:spcPct val="0"/>
      </a:spcAft>
      <a:defRPr sz="3200" kern="1200">
        <a:solidFill>
          <a:schemeClr val="tx1"/>
        </a:solidFill>
        <a:latin typeface="Helvetica" pitchFamily="-111" charset="0"/>
        <a:ea typeface="ＭＳ Ｐゴシック" pitchFamily="-111" charset="-128"/>
        <a:cs typeface="+mn-cs"/>
      </a:defRPr>
    </a:lvl2pPr>
    <a:lvl3pPr marL="914400" algn="l" rtl="0" fontAlgn="base">
      <a:spcBef>
        <a:spcPct val="0"/>
      </a:spcBef>
      <a:spcAft>
        <a:spcPct val="0"/>
      </a:spcAft>
      <a:defRPr sz="3200" kern="1200">
        <a:solidFill>
          <a:schemeClr val="tx1"/>
        </a:solidFill>
        <a:latin typeface="Helvetica" pitchFamily="-111" charset="0"/>
        <a:ea typeface="ＭＳ Ｐゴシック" pitchFamily="-111" charset="-128"/>
        <a:cs typeface="+mn-cs"/>
      </a:defRPr>
    </a:lvl3pPr>
    <a:lvl4pPr marL="1371600" algn="l" rtl="0" fontAlgn="base">
      <a:spcBef>
        <a:spcPct val="0"/>
      </a:spcBef>
      <a:spcAft>
        <a:spcPct val="0"/>
      </a:spcAft>
      <a:defRPr sz="3200" kern="1200">
        <a:solidFill>
          <a:schemeClr val="tx1"/>
        </a:solidFill>
        <a:latin typeface="Helvetica" pitchFamily="-111" charset="0"/>
        <a:ea typeface="ＭＳ Ｐゴシック" pitchFamily="-111" charset="-128"/>
        <a:cs typeface="+mn-cs"/>
      </a:defRPr>
    </a:lvl4pPr>
    <a:lvl5pPr marL="1828800" algn="l" rtl="0" fontAlgn="base">
      <a:spcBef>
        <a:spcPct val="0"/>
      </a:spcBef>
      <a:spcAft>
        <a:spcPct val="0"/>
      </a:spcAft>
      <a:defRPr sz="3200" kern="1200">
        <a:solidFill>
          <a:schemeClr val="tx1"/>
        </a:solidFill>
        <a:latin typeface="Helvetica" pitchFamily="-111" charset="0"/>
        <a:ea typeface="ＭＳ Ｐゴシック" pitchFamily="-111" charset="-128"/>
        <a:cs typeface="+mn-cs"/>
      </a:defRPr>
    </a:lvl5pPr>
    <a:lvl6pPr marL="2286000" algn="l" defTabSz="914400" rtl="0" eaLnBrk="1" latinLnBrk="0" hangingPunct="1">
      <a:defRPr sz="3200" kern="1200">
        <a:solidFill>
          <a:schemeClr val="tx1"/>
        </a:solidFill>
        <a:latin typeface="Helvetica" pitchFamily="-111" charset="0"/>
        <a:ea typeface="ＭＳ Ｐゴシック" pitchFamily="-111" charset="-128"/>
        <a:cs typeface="+mn-cs"/>
      </a:defRPr>
    </a:lvl6pPr>
    <a:lvl7pPr marL="2743200" algn="l" defTabSz="914400" rtl="0" eaLnBrk="1" latinLnBrk="0" hangingPunct="1">
      <a:defRPr sz="3200" kern="1200">
        <a:solidFill>
          <a:schemeClr val="tx1"/>
        </a:solidFill>
        <a:latin typeface="Helvetica" pitchFamily="-111" charset="0"/>
        <a:ea typeface="ＭＳ Ｐゴシック" pitchFamily="-111" charset="-128"/>
        <a:cs typeface="+mn-cs"/>
      </a:defRPr>
    </a:lvl7pPr>
    <a:lvl8pPr marL="3200400" algn="l" defTabSz="914400" rtl="0" eaLnBrk="1" latinLnBrk="0" hangingPunct="1">
      <a:defRPr sz="3200" kern="1200">
        <a:solidFill>
          <a:schemeClr val="tx1"/>
        </a:solidFill>
        <a:latin typeface="Helvetica" pitchFamily="-111" charset="0"/>
        <a:ea typeface="ＭＳ Ｐゴシック" pitchFamily="-111" charset="-128"/>
        <a:cs typeface="+mn-cs"/>
      </a:defRPr>
    </a:lvl8pPr>
    <a:lvl9pPr marL="3657600" algn="l" defTabSz="914400" rtl="0" eaLnBrk="1" latinLnBrk="0" hangingPunct="1">
      <a:defRPr sz="3200" kern="1200">
        <a:solidFill>
          <a:schemeClr val="tx1"/>
        </a:solidFill>
        <a:latin typeface="Helvetica" pitchFamily="-111" charset="0"/>
        <a:ea typeface="ＭＳ Ｐゴシック" pitchFamily="-11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E3D9B1"/>
    <a:srgbClr val="40322A"/>
    <a:srgbClr val="44362E"/>
    <a:srgbClr val="564940"/>
    <a:srgbClr val="5B463B"/>
    <a:srgbClr val="D8C594"/>
    <a:srgbClr val="DFCCA5"/>
    <a:srgbClr val="D9C29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85984" autoAdjust="0"/>
  </p:normalViewPr>
  <p:slideViewPr>
    <p:cSldViewPr snapToGrid="0">
      <p:cViewPr varScale="1">
        <p:scale>
          <a:sx n="20" d="100"/>
          <a:sy n="20" d="100"/>
        </p:scale>
        <p:origin x="-252" y="-360"/>
      </p:cViewPr>
      <p:guideLst>
        <p:guide orient="horz" pos="717"/>
        <p:guide orient="horz" pos="19632"/>
        <p:guide orient="horz" pos="3729"/>
        <p:guide orient="horz" pos="2129"/>
        <p:guide pos="7439"/>
        <p:guide pos="8412"/>
        <p:guide pos="15311"/>
        <p:guide pos="24535"/>
        <p:guide pos="1150"/>
        <p:guide pos="16330"/>
        <p:guide pos="23563"/>
        <p:guide pos="30871"/>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 Id="rId9"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7390" tIns="8695" rIns="17390" bIns="8695" numCol="1" anchor="t" anchorCtr="0" compatLnSpc="1">
            <a:prstTxWarp prst="textNoShape">
              <a:avLst/>
            </a:prstTxWarp>
          </a:bodyPr>
          <a:lstStyle>
            <a:lvl1pPr defTabSz="174625" eaLnBrk="0" hangingPunct="0">
              <a:defRPr sz="200"/>
            </a:lvl1pPr>
          </a:lstStyle>
          <a:p>
            <a:endParaRPr lang="en-US"/>
          </a:p>
        </p:txBody>
      </p:sp>
      <p:sp>
        <p:nvSpPr>
          <p:cNvPr id="1638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17390" tIns="8695" rIns="17390" bIns="8695" numCol="1" anchor="t" anchorCtr="0" compatLnSpc="1">
            <a:prstTxWarp prst="textNoShape">
              <a:avLst/>
            </a:prstTxWarp>
          </a:bodyPr>
          <a:lstStyle>
            <a:lvl1pPr algn="r" defTabSz="174625" eaLnBrk="0" hangingPunct="0">
              <a:defRPr sz="200"/>
            </a:lvl1pPr>
          </a:lstStyle>
          <a:p>
            <a:fld id="{2A41730F-DCB8-49AB-AB5A-E2A14DD48D13}" type="datetime1">
              <a:rPr lang="en-US"/>
              <a:pPr/>
              <a:t>9/17/2010</a:t>
            </a:fld>
            <a:endParaRPr lang="en-US"/>
          </a:p>
        </p:txBody>
      </p:sp>
      <p:sp>
        <p:nvSpPr>
          <p:cNvPr id="1638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17390" tIns="8695" rIns="17390" bIns="8695" numCol="1" anchor="b" anchorCtr="0" compatLnSpc="1">
            <a:prstTxWarp prst="textNoShape">
              <a:avLst/>
            </a:prstTxWarp>
          </a:bodyPr>
          <a:lstStyle>
            <a:lvl1pPr defTabSz="174625" eaLnBrk="0" hangingPunct="0">
              <a:defRPr sz="200"/>
            </a:lvl1pPr>
          </a:lstStyle>
          <a:p>
            <a:endParaRPr lang="en-US"/>
          </a:p>
        </p:txBody>
      </p:sp>
      <p:sp>
        <p:nvSpPr>
          <p:cNvPr id="1638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17390" tIns="8695" rIns="17390" bIns="8695" numCol="1" anchor="b" anchorCtr="0" compatLnSpc="1">
            <a:prstTxWarp prst="textNoShape">
              <a:avLst/>
            </a:prstTxWarp>
          </a:bodyPr>
          <a:lstStyle>
            <a:lvl1pPr algn="r" defTabSz="174625" eaLnBrk="0" hangingPunct="0">
              <a:defRPr sz="200"/>
            </a:lvl1pPr>
          </a:lstStyle>
          <a:p>
            <a:fld id="{B8DF8696-4F8A-4503-B7B1-5F7288B0DDC5}"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71800" cy="457200"/>
          </a:xfrm>
          <a:prstGeom prst="rect">
            <a:avLst/>
          </a:prstGeom>
          <a:noFill/>
          <a:ln w="9525">
            <a:noFill/>
            <a:miter lim="800000"/>
            <a:headEnd/>
            <a:tailEnd/>
          </a:ln>
        </p:spPr>
        <p:txBody>
          <a:bodyPr vert="horz" wrap="square" lIns="17390" tIns="8695" rIns="17390" bIns="8695" numCol="1" anchor="t" anchorCtr="0" compatLnSpc="1">
            <a:prstTxWarp prst="textNoShape">
              <a:avLst/>
            </a:prstTxWarp>
          </a:bodyPr>
          <a:lstStyle>
            <a:lvl1pPr defTabSz="174625">
              <a:defRPr sz="200"/>
            </a:lvl1pPr>
          </a:lstStyle>
          <a:p>
            <a:endParaRPr lang="en-US"/>
          </a:p>
        </p:txBody>
      </p:sp>
      <p:sp>
        <p:nvSpPr>
          <p:cNvPr id="3" name="Date Placeholder 2"/>
          <p:cNvSpPr>
            <a:spLocks noGrp="1"/>
          </p:cNvSpPr>
          <p:nvPr>
            <p:ph type="dt" idx="1"/>
          </p:nvPr>
        </p:nvSpPr>
        <p:spPr bwMode="auto">
          <a:xfrm>
            <a:off x="3884613" y="0"/>
            <a:ext cx="2971800" cy="457200"/>
          </a:xfrm>
          <a:prstGeom prst="rect">
            <a:avLst/>
          </a:prstGeom>
          <a:noFill/>
          <a:ln w="9525">
            <a:noFill/>
            <a:miter lim="800000"/>
            <a:headEnd/>
            <a:tailEnd/>
          </a:ln>
        </p:spPr>
        <p:txBody>
          <a:bodyPr vert="horz" wrap="square" lIns="17390" tIns="8695" rIns="17390" bIns="8695" numCol="1" anchor="t" anchorCtr="0" compatLnSpc="1">
            <a:prstTxWarp prst="textNoShape">
              <a:avLst/>
            </a:prstTxWarp>
          </a:bodyPr>
          <a:lstStyle>
            <a:lvl1pPr algn="r" defTabSz="174625">
              <a:defRPr sz="200"/>
            </a:lvl1pPr>
          </a:lstStyle>
          <a:p>
            <a:fld id="{E575F0B8-67C2-4B41-9A7D-D979AEC18885}" type="datetime1">
              <a:rPr lang="en-US"/>
              <a:pPr/>
              <a:t>9/17/2010</a:t>
            </a:fld>
            <a:endParaRPr lang="en-US"/>
          </a:p>
        </p:txBody>
      </p:sp>
      <p:sp>
        <p:nvSpPr>
          <p:cNvPr id="4" name="Slide Image Placeholder 3"/>
          <p:cNvSpPr>
            <a:spLocks noGrp="1" noRot="1" noChangeAspect="1"/>
          </p:cNvSpPr>
          <p:nvPr>
            <p:ph type="sldImg" idx="2"/>
          </p:nvPr>
        </p:nvSpPr>
        <p:spPr bwMode="auto">
          <a:xfrm>
            <a:off x="762000" y="685800"/>
            <a:ext cx="5334000" cy="3429000"/>
          </a:xfrm>
          <a:prstGeom prst="rect">
            <a:avLst/>
          </a:prstGeom>
          <a:noFill/>
          <a:ln w="12700">
            <a:solidFill>
              <a:srgbClr val="000000"/>
            </a:solidFill>
            <a:miter lim="800000"/>
            <a:headEnd/>
            <a:tailEnd/>
          </a:ln>
        </p:spPr>
        <p:txBody>
          <a:bodyPr vert="horz" wrap="square" lIns="17390" tIns="8695" rIns="17390" bIns="8695"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bwMode="auto">
          <a:xfrm>
            <a:off x="685800" y="4343400"/>
            <a:ext cx="5486400" cy="4114800"/>
          </a:xfrm>
          <a:prstGeom prst="rect">
            <a:avLst/>
          </a:prstGeom>
          <a:noFill/>
          <a:ln w="9525">
            <a:noFill/>
            <a:miter lim="800000"/>
            <a:headEnd/>
            <a:tailEnd/>
          </a:ln>
        </p:spPr>
        <p:txBody>
          <a:bodyPr vert="horz" wrap="square" lIns="17390" tIns="8695" rIns="17390" bIns="869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bwMode="auto">
          <a:xfrm>
            <a:off x="0" y="8685213"/>
            <a:ext cx="2971800" cy="457200"/>
          </a:xfrm>
          <a:prstGeom prst="rect">
            <a:avLst/>
          </a:prstGeom>
          <a:noFill/>
          <a:ln w="9525">
            <a:noFill/>
            <a:miter lim="800000"/>
            <a:headEnd/>
            <a:tailEnd/>
          </a:ln>
        </p:spPr>
        <p:txBody>
          <a:bodyPr vert="horz" wrap="square" lIns="17390" tIns="8695" rIns="17390" bIns="8695" numCol="1" anchor="b" anchorCtr="0" compatLnSpc="1">
            <a:prstTxWarp prst="textNoShape">
              <a:avLst/>
            </a:prstTxWarp>
          </a:bodyPr>
          <a:lstStyle>
            <a:lvl1pPr defTabSz="174625">
              <a:defRPr sz="200"/>
            </a:lvl1pPr>
          </a:lstStyle>
          <a:p>
            <a:endParaRPr lang="en-US"/>
          </a:p>
        </p:txBody>
      </p:sp>
      <p:sp>
        <p:nvSpPr>
          <p:cNvPr id="7" name="Slide Number Placeholder 6"/>
          <p:cNvSpPr>
            <a:spLocks noGrp="1"/>
          </p:cNvSpPr>
          <p:nvPr>
            <p:ph type="sldNum" sz="quarter" idx="5"/>
          </p:nvPr>
        </p:nvSpPr>
        <p:spPr bwMode="auto">
          <a:xfrm>
            <a:off x="3884613" y="8685213"/>
            <a:ext cx="2971800" cy="457200"/>
          </a:xfrm>
          <a:prstGeom prst="rect">
            <a:avLst/>
          </a:prstGeom>
          <a:noFill/>
          <a:ln w="9525">
            <a:noFill/>
            <a:miter lim="800000"/>
            <a:headEnd/>
            <a:tailEnd/>
          </a:ln>
        </p:spPr>
        <p:txBody>
          <a:bodyPr vert="horz" wrap="square" lIns="17390" tIns="8695" rIns="17390" bIns="8695" numCol="1" anchor="b" anchorCtr="0" compatLnSpc="1">
            <a:prstTxWarp prst="textNoShape">
              <a:avLst/>
            </a:prstTxWarp>
          </a:bodyPr>
          <a:lstStyle>
            <a:lvl1pPr algn="r" defTabSz="174625">
              <a:defRPr sz="200"/>
            </a:lvl1pPr>
          </a:lstStyle>
          <a:p>
            <a:fld id="{8C6343D1-F160-4BE0-A876-AB38EEB39589}"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ＭＳ Ｐゴシック" pitchFamily="-111"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a:ln/>
        </p:spPr>
      </p:sp>
      <p:sp>
        <p:nvSpPr>
          <p:cNvPr id="15363" name="Notes Placeholder 2"/>
          <p:cNvSpPr>
            <a:spLocks noGrp="1"/>
          </p:cNvSpPr>
          <p:nvPr>
            <p:ph type="body" idx="1"/>
          </p:nvPr>
        </p:nvSpPr>
        <p:spPr/>
        <p:txBody>
          <a:bodyPr/>
          <a:lstStyle/>
          <a:p>
            <a:pPr eaLnBrk="1" hangingPunct="1">
              <a:spcBef>
                <a:spcPct val="0"/>
              </a:spcBef>
            </a:pPr>
            <a:r>
              <a:rPr lang="en-US" smtClean="0"/>
              <a:t>This poster template is from http://www.swarthmore.edu/NatSci/cpurrin1/posteradvice.htm.  It is free, free, free for non-commercial use.  But if you really like it, I’m always thrilled to get postcards from wherever you happen to be presenting your poster.  Or, send me cookies!  My kids made me put that last sentence in.  Have fun.  Sincerely, Colin Purrington, Department of Biology, Swarthmore College, Swarthmore, PA 19081, USA.  Email: cpurrin1@swarthmore.edu</a:t>
            </a:r>
          </a:p>
        </p:txBody>
      </p:sp>
      <p:sp>
        <p:nvSpPr>
          <p:cNvPr id="15364" name="Slide Number Placeholder 3"/>
          <p:cNvSpPr>
            <a:spLocks noGrp="1"/>
          </p:cNvSpPr>
          <p:nvPr>
            <p:ph type="sldNum" sz="quarter" idx="5"/>
          </p:nvPr>
        </p:nvSpPr>
        <p:spPr>
          <a:noFill/>
        </p:spPr>
        <p:txBody>
          <a:bodyPr/>
          <a:lstStyle/>
          <a:p>
            <a:fld id="{6045D71E-8577-40E9-8A07-2EC846636E2A}" type="slidenum">
              <a:rPr lang="en-US"/>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0226675"/>
            <a:ext cx="43526075"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18653125"/>
            <a:ext cx="358457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F7C4DDA-6D8B-497A-A1A3-E60CFB263F5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19281B2-658E-4F58-930A-B28A36DE80B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3" y="2925763"/>
            <a:ext cx="10880725" cy="263350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40163" y="2925763"/>
            <a:ext cx="32492950" cy="263350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706630E-79CA-4619-A8AC-1886E636436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7B22487-ACD3-4261-879F-C3E44DBA11D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1153438"/>
            <a:ext cx="43526075"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3952538"/>
            <a:ext cx="4352607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EAA64E1-586A-4B23-9F2C-CE9FAD830C6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40163" y="9510713"/>
            <a:ext cx="21686837"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79400" y="9510713"/>
            <a:ext cx="21686838"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346CC57-D364-45C2-AC7A-A99BC743A1B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7625"/>
            <a:ext cx="46085125"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7369175"/>
            <a:ext cx="2262505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0439400"/>
            <a:ext cx="2262505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7369175"/>
            <a:ext cx="22632988"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0439400"/>
            <a:ext cx="22632988"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9AC656ED-FA79-4477-A662-0003F96B77F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295014E-A5D5-4A13-B712-DE4F2CB0A31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61EA3A3E-144B-4D2C-8CE8-74718A5D66E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1275"/>
            <a:ext cx="1684655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311275"/>
            <a:ext cx="286258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6888163"/>
            <a:ext cx="1684655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339005C-0A04-48E7-936D-88366AB31E6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3042563"/>
            <a:ext cx="30724475"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2941638"/>
            <a:ext cx="3072447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0036175" y="25763538"/>
            <a:ext cx="3072447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2BFB47D-A003-49CC-9F1E-B00BBB9FA6E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163" y="2925763"/>
            <a:ext cx="43526075" cy="5486400"/>
          </a:xfrm>
          <a:prstGeom prst="rect">
            <a:avLst/>
          </a:prstGeom>
          <a:noFill/>
          <a:ln w="9525">
            <a:noFill/>
            <a:miter lim="800000"/>
            <a:headEnd/>
            <a:tailEnd/>
          </a:ln>
        </p:spPr>
        <p:txBody>
          <a:bodyPr vert="horz" wrap="square" lIns="407557" tIns="203779" rIns="407557" bIns="20377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840163" y="9510713"/>
            <a:ext cx="43526075" cy="19750087"/>
          </a:xfrm>
          <a:prstGeom prst="rect">
            <a:avLst/>
          </a:prstGeom>
          <a:noFill/>
          <a:ln w="9525">
            <a:noFill/>
            <a:miter lim="800000"/>
            <a:headEnd/>
            <a:tailEnd/>
          </a:ln>
        </p:spPr>
        <p:txBody>
          <a:bodyPr vert="horz" wrap="square" lIns="407557" tIns="203779" rIns="407557" bIns="20377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840163" y="29992638"/>
            <a:ext cx="10668000" cy="2193925"/>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defRPr sz="6200">
                <a:latin typeface="Times New Roman" pitchFamily="-111" charset="0"/>
                <a:ea typeface="+mn-ea"/>
              </a:defRPr>
            </a:lvl1pPr>
          </a:lstStyle>
          <a:p>
            <a:pPr>
              <a:defRPr/>
            </a:pPr>
            <a:endParaRPr lang="en-US"/>
          </a:p>
        </p:txBody>
      </p:sp>
      <p:sp>
        <p:nvSpPr>
          <p:cNvPr id="1029" name="Rectangle 5"/>
          <p:cNvSpPr>
            <a:spLocks noGrp="1" noChangeArrowheads="1"/>
          </p:cNvSpPr>
          <p:nvPr>
            <p:ph type="ftr" sz="quarter" idx="3"/>
          </p:nvPr>
        </p:nvSpPr>
        <p:spPr bwMode="auto">
          <a:xfrm>
            <a:off x="17495838" y="29992638"/>
            <a:ext cx="16214725" cy="2193925"/>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ctr">
              <a:defRPr sz="6200">
                <a:latin typeface="Times New Roman" pitchFamily="-111" charset="0"/>
                <a:ea typeface="+mn-ea"/>
              </a:defRPr>
            </a:lvl1pPr>
          </a:lstStyle>
          <a:p>
            <a:pPr>
              <a:defRPr/>
            </a:pPr>
            <a:endParaRPr lang="en-US"/>
          </a:p>
        </p:txBody>
      </p:sp>
      <p:sp>
        <p:nvSpPr>
          <p:cNvPr id="1030" name="Rectangle 6"/>
          <p:cNvSpPr>
            <a:spLocks noGrp="1" noChangeArrowheads="1"/>
          </p:cNvSpPr>
          <p:nvPr>
            <p:ph type="sldNum" sz="quarter" idx="4"/>
          </p:nvPr>
        </p:nvSpPr>
        <p:spPr bwMode="auto">
          <a:xfrm>
            <a:off x="36698238" y="29992638"/>
            <a:ext cx="10668000" cy="2193925"/>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r">
              <a:defRPr sz="6200">
                <a:latin typeface="Times New Roman" pitchFamily="18" charset="0"/>
              </a:defRPr>
            </a:lvl1pPr>
          </a:lstStyle>
          <a:p>
            <a:fld id="{745FF439-8026-41D5-ADEC-423616D74BC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075113" rtl="0" eaLnBrk="0" fontAlgn="base" hangingPunct="0">
        <a:spcBef>
          <a:spcPct val="0"/>
        </a:spcBef>
        <a:spcAft>
          <a:spcPct val="0"/>
        </a:spcAft>
        <a:defRPr sz="19600">
          <a:solidFill>
            <a:schemeClr val="tx2"/>
          </a:solidFill>
          <a:latin typeface="+mj-lt"/>
          <a:ea typeface="ＭＳ Ｐゴシック" pitchFamily="-65" charset="-128"/>
          <a:cs typeface="ＭＳ Ｐゴシック" pitchFamily="-65" charset="-128"/>
        </a:defRPr>
      </a:lvl1pPr>
      <a:lvl2pPr algn="ctr" defTabSz="4075113" rtl="0" eaLnBrk="0" fontAlgn="base" hangingPunct="0">
        <a:spcBef>
          <a:spcPct val="0"/>
        </a:spcBef>
        <a:spcAft>
          <a:spcPct val="0"/>
        </a:spcAft>
        <a:defRPr sz="19600">
          <a:solidFill>
            <a:schemeClr val="tx2"/>
          </a:solidFill>
          <a:latin typeface="Times New Roman" pitchFamily="-65" charset="0"/>
          <a:ea typeface="ＭＳ Ｐゴシック" pitchFamily="-65" charset="-128"/>
          <a:cs typeface="ＭＳ Ｐゴシック" pitchFamily="-65" charset="-128"/>
        </a:defRPr>
      </a:lvl2pPr>
      <a:lvl3pPr algn="ctr" defTabSz="4075113" rtl="0" eaLnBrk="0" fontAlgn="base" hangingPunct="0">
        <a:spcBef>
          <a:spcPct val="0"/>
        </a:spcBef>
        <a:spcAft>
          <a:spcPct val="0"/>
        </a:spcAft>
        <a:defRPr sz="19600">
          <a:solidFill>
            <a:schemeClr val="tx2"/>
          </a:solidFill>
          <a:latin typeface="Times New Roman" pitchFamily="-65" charset="0"/>
          <a:ea typeface="ＭＳ Ｐゴシック" pitchFamily="-65" charset="-128"/>
          <a:cs typeface="ＭＳ Ｐゴシック" pitchFamily="-65" charset="-128"/>
        </a:defRPr>
      </a:lvl3pPr>
      <a:lvl4pPr algn="ctr" defTabSz="4075113" rtl="0" eaLnBrk="0" fontAlgn="base" hangingPunct="0">
        <a:spcBef>
          <a:spcPct val="0"/>
        </a:spcBef>
        <a:spcAft>
          <a:spcPct val="0"/>
        </a:spcAft>
        <a:defRPr sz="19600">
          <a:solidFill>
            <a:schemeClr val="tx2"/>
          </a:solidFill>
          <a:latin typeface="Times New Roman" pitchFamily="-65" charset="0"/>
          <a:ea typeface="ＭＳ Ｐゴシック" pitchFamily="-65" charset="-128"/>
          <a:cs typeface="ＭＳ Ｐゴシック" pitchFamily="-65" charset="-128"/>
        </a:defRPr>
      </a:lvl4pPr>
      <a:lvl5pPr algn="ctr" defTabSz="4075113" rtl="0" eaLnBrk="0" fontAlgn="base" hangingPunct="0">
        <a:spcBef>
          <a:spcPct val="0"/>
        </a:spcBef>
        <a:spcAft>
          <a:spcPct val="0"/>
        </a:spcAft>
        <a:defRPr sz="19600">
          <a:solidFill>
            <a:schemeClr val="tx2"/>
          </a:solidFill>
          <a:latin typeface="Times New Roman" pitchFamily="-65" charset="0"/>
          <a:ea typeface="ＭＳ Ｐゴシック" pitchFamily="-65" charset="-128"/>
          <a:cs typeface="ＭＳ Ｐゴシック" pitchFamily="-65" charset="-128"/>
        </a:defRPr>
      </a:lvl5pPr>
      <a:lvl6pPr marL="457200" algn="ctr" defTabSz="4075113" rtl="0" fontAlgn="base">
        <a:spcBef>
          <a:spcPct val="0"/>
        </a:spcBef>
        <a:spcAft>
          <a:spcPct val="0"/>
        </a:spcAft>
        <a:defRPr sz="19600">
          <a:solidFill>
            <a:schemeClr val="tx2"/>
          </a:solidFill>
          <a:latin typeface="Times New Roman" pitchFamily="-65" charset="0"/>
        </a:defRPr>
      </a:lvl6pPr>
      <a:lvl7pPr marL="914400" algn="ctr" defTabSz="4075113" rtl="0" fontAlgn="base">
        <a:spcBef>
          <a:spcPct val="0"/>
        </a:spcBef>
        <a:spcAft>
          <a:spcPct val="0"/>
        </a:spcAft>
        <a:defRPr sz="19600">
          <a:solidFill>
            <a:schemeClr val="tx2"/>
          </a:solidFill>
          <a:latin typeface="Times New Roman" pitchFamily="-65" charset="0"/>
        </a:defRPr>
      </a:lvl7pPr>
      <a:lvl8pPr marL="1371600" algn="ctr" defTabSz="4075113" rtl="0" fontAlgn="base">
        <a:spcBef>
          <a:spcPct val="0"/>
        </a:spcBef>
        <a:spcAft>
          <a:spcPct val="0"/>
        </a:spcAft>
        <a:defRPr sz="19600">
          <a:solidFill>
            <a:schemeClr val="tx2"/>
          </a:solidFill>
          <a:latin typeface="Times New Roman" pitchFamily="-65" charset="0"/>
        </a:defRPr>
      </a:lvl8pPr>
      <a:lvl9pPr marL="1828800" algn="ctr" defTabSz="4075113" rtl="0" fontAlgn="base">
        <a:spcBef>
          <a:spcPct val="0"/>
        </a:spcBef>
        <a:spcAft>
          <a:spcPct val="0"/>
        </a:spcAft>
        <a:defRPr sz="19600">
          <a:solidFill>
            <a:schemeClr val="tx2"/>
          </a:solidFill>
          <a:latin typeface="Times New Roman" pitchFamily="-65" charset="0"/>
        </a:defRPr>
      </a:lvl9pPr>
    </p:titleStyle>
    <p:bodyStyle>
      <a:lvl1pPr marL="1528763" indent="-1528763" algn="l" defTabSz="4075113" rtl="0" eaLnBrk="0" fontAlgn="base" hangingPunct="0">
        <a:spcBef>
          <a:spcPct val="20000"/>
        </a:spcBef>
        <a:spcAft>
          <a:spcPct val="0"/>
        </a:spcAft>
        <a:buChar char="•"/>
        <a:defRPr sz="14300">
          <a:solidFill>
            <a:schemeClr val="tx1"/>
          </a:solidFill>
          <a:latin typeface="+mn-lt"/>
          <a:ea typeface="ＭＳ Ｐゴシック" pitchFamily="-65" charset="-128"/>
          <a:cs typeface="ＭＳ Ｐゴシック" pitchFamily="-65" charset="-128"/>
        </a:defRPr>
      </a:lvl1pPr>
      <a:lvl2pPr marL="3311525" indent="-1273175" algn="l" defTabSz="4075113" rtl="0" eaLnBrk="0" fontAlgn="base" hangingPunct="0">
        <a:spcBef>
          <a:spcPct val="20000"/>
        </a:spcBef>
        <a:spcAft>
          <a:spcPct val="0"/>
        </a:spcAft>
        <a:buChar char="–"/>
        <a:defRPr sz="12500">
          <a:solidFill>
            <a:schemeClr val="tx1"/>
          </a:solidFill>
          <a:latin typeface="+mn-lt"/>
          <a:ea typeface="ＭＳ Ｐゴシック" pitchFamily="-65" charset="-128"/>
        </a:defRPr>
      </a:lvl2pPr>
      <a:lvl3pPr marL="5094288" indent="-1019175" algn="l" defTabSz="4075113" rtl="0" eaLnBrk="0" fontAlgn="base" hangingPunct="0">
        <a:spcBef>
          <a:spcPct val="20000"/>
        </a:spcBef>
        <a:spcAft>
          <a:spcPct val="0"/>
        </a:spcAft>
        <a:buChar char="•"/>
        <a:defRPr sz="10700">
          <a:solidFill>
            <a:schemeClr val="tx1"/>
          </a:solidFill>
          <a:latin typeface="+mn-lt"/>
          <a:ea typeface="ＭＳ Ｐゴシック" pitchFamily="-65" charset="-128"/>
        </a:defRPr>
      </a:lvl3pPr>
      <a:lvl4pPr marL="7132638" indent="-1019175" algn="l" defTabSz="4075113" rtl="0" eaLnBrk="0" fontAlgn="base" hangingPunct="0">
        <a:spcBef>
          <a:spcPct val="20000"/>
        </a:spcBef>
        <a:spcAft>
          <a:spcPct val="0"/>
        </a:spcAft>
        <a:buChar char="–"/>
        <a:defRPr sz="8900">
          <a:solidFill>
            <a:schemeClr val="tx1"/>
          </a:solidFill>
          <a:latin typeface="+mn-lt"/>
          <a:ea typeface="ＭＳ Ｐゴシック" pitchFamily="-65" charset="-128"/>
        </a:defRPr>
      </a:lvl4pPr>
      <a:lvl5pPr marL="9169400" indent="-1017588" algn="l" defTabSz="4075113" rtl="0" eaLnBrk="0" fontAlgn="base" hangingPunct="0">
        <a:spcBef>
          <a:spcPct val="20000"/>
        </a:spcBef>
        <a:spcAft>
          <a:spcPct val="0"/>
        </a:spcAft>
        <a:buChar char="»"/>
        <a:defRPr sz="8900">
          <a:solidFill>
            <a:schemeClr val="tx1"/>
          </a:solidFill>
          <a:latin typeface="+mn-lt"/>
          <a:ea typeface="ＭＳ Ｐゴシック" pitchFamily="-65" charset="-128"/>
        </a:defRPr>
      </a:lvl5pPr>
      <a:lvl6pPr marL="9626600" indent="-1017588" algn="l" defTabSz="4075113" rtl="0" fontAlgn="base">
        <a:spcBef>
          <a:spcPct val="20000"/>
        </a:spcBef>
        <a:spcAft>
          <a:spcPct val="0"/>
        </a:spcAft>
        <a:buChar char="»"/>
        <a:defRPr sz="8900">
          <a:solidFill>
            <a:schemeClr val="tx1"/>
          </a:solidFill>
          <a:latin typeface="+mn-lt"/>
          <a:ea typeface="ＭＳ Ｐゴシック" pitchFamily="-65" charset="-128"/>
        </a:defRPr>
      </a:lvl6pPr>
      <a:lvl7pPr marL="10083800" indent="-1017588" algn="l" defTabSz="4075113" rtl="0" fontAlgn="base">
        <a:spcBef>
          <a:spcPct val="20000"/>
        </a:spcBef>
        <a:spcAft>
          <a:spcPct val="0"/>
        </a:spcAft>
        <a:buChar char="»"/>
        <a:defRPr sz="8900">
          <a:solidFill>
            <a:schemeClr val="tx1"/>
          </a:solidFill>
          <a:latin typeface="+mn-lt"/>
          <a:ea typeface="ＭＳ Ｐゴシック" pitchFamily="-65" charset="-128"/>
        </a:defRPr>
      </a:lvl7pPr>
      <a:lvl8pPr marL="10541000" indent="-1017588" algn="l" defTabSz="4075113" rtl="0" fontAlgn="base">
        <a:spcBef>
          <a:spcPct val="20000"/>
        </a:spcBef>
        <a:spcAft>
          <a:spcPct val="0"/>
        </a:spcAft>
        <a:buChar char="»"/>
        <a:defRPr sz="8900">
          <a:solidFill>
            <a:schemeClr val="tx1"/>
          </a:solidFill>
          <a:latin typeface="+mn-lt"/>
          <a:ea typeface="ＭＳ Ｐゴシック" pitchFamily="-65" charset="-128"/>
        </a:defRPr>
      </a:lvl8pPr>
      <a:lvl9pPr marL="10998200" indent="-1017588" algn="l" defTabSz="4075113" rtl="0" fontAlgn="base">
        <a:spcBef>
          <a:spcPct val="20000"/>
        </a:spcBef>
        <a:spcAft>
          <a:spcPct val="0"/>
        </a:spcAft>
        <a:buChar char="»"/>
        <a:defRPr sz="89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oleObject" Target="../embeddings/oleObject9.bin"/><Relationship Id="rId3" Type="http://schemas.openxmlformats.org/officeDocument/2006/relationships/slideLayout" Target="../slideLayouts/slideLayout7.xml"/><Relationship Id="rId7" Type="http://schemas.openxmlformats.org/officeDocument/2006/relationships/oleObject" Target="../embeddings/oleObject3.bin"/><Relationship Id="rId12" Type="http://schemas.openxmlformats.org/officeDocument/2006/relationships/oleObject" Target="../embeddings/oleObject8.bin"/><Relationship Id="rId2" Type="http://schemas.openxmlformats.org/officeDocument/2006/relationships/vmlDrawing" Target="../drawings/vmlDrawing1.vml"/><Relationship Id="rId1" Type="http://schemas.openxmlformats.org/officeDocument/2006/relationships/themeOverride" Target="../theme/themeOverride1.xml"/><Relationship Id="rId6" Type="http://schemas.openxmlformats.org/officeDocument/2006/relationships/oleObject" Target="../embeddings/oleObject2.bin"/><Relationship Id="rId11" Type="http://schemas.openxmlformats.org/officeDocument/2006/relationships/oleObject" Target="../embeddings/oleObject7.bin"/><Relationship Id="rId5" Type="http://schemas.openxmlformats.org/officeDocument/2006/relationships/oleObject" Target="../embeddings/oleObject1.bin"/><Relationship Id="rId15" Type="http://schemas.openxmlformats.org/officeDocument/2006/relationships/image" Target="../media/image11.png"/><Relationship Id="rId10" Type="http://schemas.openxmlformats.org/officeDocument/2006/relationships/oleObject" Target="../embeddings/oleObject6.bin"/><Relationship Id="rId4" Type="http://schemas.openxmlformats.org/officeDocument/2006/relationships/notesSlide" Target="../notesSlides/notesSlide1.xml"/><Relationship Id="rId9" Type="http://schemas.openxmlformats.org/officeDocument/2006/relationships/oleObject" Target="../embeddings/oleObject5.bin"/><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84" name="Rectangle 648"/>
          <p:cNvSpPr>
            <a:spLocks noChangeArrowheads="1"/>
          </p:cNvSpPr>
          <p:nvPr/>
        </p:nvSpPr>
        <p:spPr bwMode="auto">
          <a:xfrm>
            <a:off x="0" y="0"/>
            <a:ext cx="51206400" cy="5029200"/>
          </a:xfrm>
          <a:prstGeom prst="rect">
            <a:avLst/>
          </a:prstGeom>
          <a:solidFill>
            <a:srgbClr val="D8C594"/>
          </a:solidFill>
          <a:ln w="9525">
            <a:noFill/>
            <a:miter lim="800000"/>
            <a:headEnd/>
            <a:tailEnd/>
          </a:ln>
          <a:effectLst/>
        </p:spPr>
        <p:txBody>
          <a:bodyPr wrap="none" anchor="ctr"/>
          <a:lstStyle/>
          <a:p>
            <a:pPr algn="ctr" eaLnBrk="0" hangingPunct="0"/>
            <a:endParaRPr lang="en-US" sz="2400">
              <a:latin typeface="Times New Roman" pitchFamily="18" charset="0"/>
            </a:endParaRPr>
          </a:p>
        </p:txBody>
      </p:sp>
      <p:sp>
        <p:nvSpPr>
          <p:cNvPr id="14985" name="Rectangle 649"/>
          <p:cNvSpPr>
            <a:spLocks noChangeArrowheads="1"/>
          </p:cNvSpPr>
          <p:nvPr/>
        </p:nvSpPr>
        <p:spPr bwMode="auto">
          <a:xfrm>
            <a:off x="0" y="4800600"/>
            <a:ext cx="51206400" cy="28117800"/>
          </a:xfrm>
          <a:prstGeom prst="rect">
            <a:avLst/>
          </a:prstGeom>
          <a:solidFill>
            <a:srgbClr val="D9C293"/>
          </a:solidFill>
          <a:ln w="9525">
            <a:noFill/>
            <a:miter lim="800000"/>
            <a:headEnd/>
            <a:tailEnd/>
          </a:ln>
          <a:effectLst>
            <a:outerShdw dist="35921" dir="2700000" algn="ctr" rotWithShape="0">
              <a:schemeClr val="folHlink"/>
            </a:outerShdw>
          </a:effectLst>
        </p:spPr>
        <p:txBody>
          <a:bodyPr wrap="none" anchor="ctr"/>
          <a:lstStyle/>
          <a:p>
            <a:endParaRPr lang="en-US"/>
          </a:p>
        </p:txBody>
      </p:sp>
      <p:sp>
        <p:nvSpPr>
          <p:cNvPr id="14990" name="Rectangle 654"/>
          <p:cNvSpPr>
            <a:spLocks noChangeArrowheads="1"/>
          </p:cNvSpPr>
          <p:nvPr/>
        </p:nvSpPr>
        <p:spPr bwMode="auto">
          <a:xfrm>
            <a:off x="838200" y="5943600"/>
            <a:ext cx="13311188" cy="26212800"/>
          </a:xfrm>
          <a:prstGeom prst="rect">
            <a:avLst/>
          </a:prstGeom>
          <a:solidFill>
            <a:srgbClr val="F4F2E6"/>
          </a:solidFill>
          <a:ln w="9525">
            <a:noFill/>
            <a:miter lim="800000"/>
            <a:headEnd/>
            <a:tailEnd/>
          </a:ln>
          <a:effectLst/>
        </p:spPr>
        <p:txBody>
          <a:bodyPr lIns="630936" tIns="360000" rIns="448056" bIns="360000"/>
          <a:lstStyle/>
          <a:p>
            <a:pPr eaLnBrk="0" hangingPunct="0">
              <a:spcBef>
                <a:spcPct val="50000"/>
              </a:spcBef>
            </a:pPr>
            <a:r>
              <a:rPr lang="en-GB" sz="4000" b="1" dirty="0">
                <a:solidFill>
                  <a:srgbClr val="006699"/>
                </a:solidFill>
                <a:latin typeface="Arial" charset="0"/>
              </a:rPr>
              <a:t>Introduction</a:t>
            </a:r>
            <a:endParaRPr lang="en-US" sz="2800" b="1" dirty="0">
              <a:latin typeface="Arial" charset="0"/>
            </a:endParaRPr>
          </a:p>
          <a:p>
            <a:pPr eaLnBrk="0" hangingPunct="0">
              <a:spcBef>
                <a:spcPct val="50000"/>
              </a:spcBef>
            </a:pPr>
            <a:r>
              <a:rPr lang="en-US" sz="2800" dirty="0">
                <a:latin typeface="Arial" charset="0"/>
              </a:rPr>
              <a:t>Organic polymer blends have great potential in photovoltaic devices as low-cost materials that can be deposited readily on large-area flexible substrates. A typical solar cell device consists of a transparent substrate, an anode, </a:t>
            </a:r>
            <a:r>
              <a:rPr lang="en-US" sz="2800" dirty="0" smtClean="0">
                <a:latin typeface="Arial" charset="0"/>
              </a:rPr>
              <a:t>a polymer blend that absorbs light and transports charges, </a:t>
            </a:r>
            <a:r>
              <a:rPr lang="en-US" sz="2800" dirty="0">
                <a:latin typeface="Arial" charset="0"/>
              </a:rPr>
              <a:t>and a cathode (Fig. 1). </a:t>
            </a:r>
            <a:r>
              <a:rPr lang="en-US" sz="2800" dirty="0" smtClean="0">
                <a:latin typeface="Arial" charset="0"/>
              </a:rPr>
              <a:t> </a:t>
            </a:r>
            <a:r>
              <a:rPr lang="en-US" sz="2800" dirty="0">
                <a:latin typeface="Arial" charset="0"/>
              </a:rPr>
              <a:t>P</a:t>
            </a:r>
            <a:r>
              <a:rPr lang="en-US" sz="2800" dirty="0" smtClean="0">
                <a:latin typeface="Arial" charset="0"/>
              </a:rPr>
              <a:t>oly(3,4-ethylenedioxythiophene</a:t>
            </a:r>
            <a:r>
              <a:rPr lang="en-US" sz="2800" dirty="0">
                <a:latin typeface="Arial" charset="0"/>
              </a:rPr>
              <a:t>) polystyrene sulfonate (PEDOT:PSS) is often used to improve hole collection at the ITO </a:t>
            </a:r>
            <a:r>
              <a:rPr lang="en-US" sz="2800" dirty="0" smtClean="0">
                <a:latin typeface="Arial" charset="0"/>
              </a:rPr>
              <a:t>electrode.</a:t>
            </a:r>
            <a:endParaRPr lang="en-US" sz="2800" baseline="30000" dirty="0">
              <a:latin typeface="Arial" charset="0"/>
            </a:endParaRPr>
          </a:p>
          <a:p>
            <a:pPr eaLnBrk="0" hangingPunct="0">
              <a:spcBef>
                <a:spcPct val="50000"/>
              </a:spcBef>
            </a:pPr>
            <a:endParaRPr lang="en-US" sz="2800" dirty="0">
              <a:latin typeface="Arial" charset="0"/>
            </a:endParaRPr>
          </a:p>
          <a:p>
            <a:pPr eaLnBrk="0" hangingPunct="0">
              <a:spcBef>
                <a:spcPct val="50000"/>
              </a:spcBef>
            </a:pPr>
            <a:endParaRPr lang="en-US" sz="2800" dirty="0">
              <a:latin typeface="Arial" charset="0"/>
            </a:endParaRPr>
          </a:p>
          <a:p>
            <a:pPr eaLnBrk="0" hangingPunct="0">
              <a:spcBef>
                <a:spcPct val="50000"/>
              </a:spcBef>
            </a:pPr>
            <a:endParaRPr lang="en-US" sz="2800" dirty="0">
              <a:latin typeface="Arial" charset="0"/>
            </a:endParaRPr>
          </a:p>
          <a:p>
            <a:pPr eaLnBrk="0" hangingPunct="0">
              <a:spcBef>
                <a:spcPct val="50000"/>
              </a:spcBef>
            </a:pPr>
            <a:endParaRPr lang="en-US" dirty="0">
              <a:latin typeface="Arial" charset="0"/>
            </a:endParaRPr>
          </a:p>
          <a:p>
            <a:pPr eaLnBrk="0" hangingPunct="0">
              <a:spcBef>
                <a:spcPct val="50000"/>
              </a:spcBef>
            </a:pPr>
            <a:endParaRPr lang="en-US" dirty="0">
              <a:latin typeface="Arial" charset="0"/>
            </a:endParaRPr>
          </a:p>
          <a:p>
            <a:pPr eaLnBrk="0" hangingPunct="0">
              <a:spcBef>
                <a:spcPct val="50000"/>
              </a:spcBef>
            </a:pPr>
            <a:r>
              <a:rPr lang="en-US" sz="2800" dirty="0" smtClean="0">
                <a:latin typeface="Arial" charset="0"/>
              </a:rPr>
              <a:t>Incorporation of </a:t>
            </a:r>
            <a:r>
              <a:rPr lang="en-US" sz="2800" dirty="0">
                <a:latin typeface="Arial" charset="0"/>
              </a:rPr>
              <a:t>metallic nanoparticles in, surprisingly, almost any location has been reported to enhance solar conversion efficiencies (Fig. 2</a:t>
            </a:r>
            <a:r>
              <a:rPr lang="en-US" sz="2800" dirty="0" smtClean="0">
                <a:latin typeface="Arial" charset="0"/>
              </a:rPr>
              <a:t>).</a:t>
            </a:r>
            <a:endParaRPr lang="en-US" sz="2800" baseline="30000" dirty="0">
              <a:latin typeface="Arial" charset="0"/>
            </a:endParaRPr>
          </a:p>
          <a:p>
            <a:pPr eaLnBrk="0" hangingPunct="0">
              <a:spcBef>
                <a:spcPct val="50000"/>
              </a:spcBef>
            </a:pPr>
            <a:endParaRPr lang="en-US" sz="2800" baseline="30000" dirty="0">
              <a:latin typeface="Arial" charset="0"/>
            </a:endParaRPr>
          </a:p>
          <a:p>
            <a:pPr eaLnBrk="0" hangingPunct="0">
              <a:spcBef>
                <a:spcPct val="50000"/>
              </a:spcBef>
            </a:pPr>
            <a:endParaRPr lang="en-US" sz="2800" dirty="0">
              <a:latin typeface="Arial" charset="0"/>
            </a:endParaRPr>
          </a:p>
          <a:p>
            <a:pPr eaLnBrk="0" hangingPunct="0">
              <a:spcBef>
                <a:spcPct val="50000"/>
              </a:spcBef>
            </a:pPr>
            <a:endParaRPr lang="en-US" sz="2800" dirty="0">
              <a:latin typeface="Arial" charset="0"/>
            </a:endParaRPr>
          </a:p>
          <a:p>
            <a:pPr eaLnBrk="0" hangingPunct="0">
              <a:spcBef>
                <a:spcPct val="50000"/>
              </a:spcBef>
            </a:pPr>
            <a:endParaRPr lang="en-US" sz="2400" dirty="0">
              <a:latin typeface="Arial" charset="0"/>
            </a:endParaRPr>
          </a:p>
          <a:p>
            <a:pPr eaLnBrk="0" hangingPunct="0">
              <a:spcBef>
                <a:spcPct val="50000"/>
              </a:spcBef>
            </a:pPr>
            <a:endParaRPr lang="en-US" sz="2400" dirty="0">
              <a:latin typeface="Arial" charset="0"/>
            </a:endParaRPr>
          </a:p>
          <a:p>
            <a:pPr eaLnBrk="0" hangingPunct="0">
              <a:spcBef>
                <a:spcPct val="50000"/>
              </a:spcBef>
            </a:pPr>
            <a:endParaRPr lang="en-US" sz="2400" dirty="0">
              <a:latin typeface="Arial" charset="0"/>
            </a:endParaRPr>
          </a:p>
          <a:p>
            <a:pPr eaLnBrk="0" hangingPunct="0">
              <a:spcBef>
                <a:spcPct val="50000"/>
              </a:spcBef>
            </a:pPr>
            <a:r>
              <a:rPr lang="en-US" sz="2800" dirty="0">
                <a:latin typeface="Arial" charset="0"/>
              </a:rPr>
              <a:t>As the plasmonically active metals that are reported to enhance solar cell efficiencies are the same metals that lead to surface enhancement of Raman scattering, SERS is an obvious technique for probing the nature of the metal-conjugated polymer interaction.</a:t>
            </a:r>
          </a:p>
          <a:p>
            <a:pPr eaLnBrk="0" hangingPunct="0">
              <a:spcBef>
                <a:spcPct val="50000"/>
              </a:spcBef>
            </a:pPr>
            <a:r>
              <a:rPr lang="en-US" sz="2800" dirty="0">
                <a:latin typeface="Arial" charset="0"/>
              </a:rPr>
              <a:t>In most such studies, the metal is in direct contact with the PEDOT:PSS layer. We have therefore chosen to focus first on Raman and SERS spectroscopy of PEDOT:PSS.</a:t>
            </a:r>
          </a:p>
          <a:p>
            <a:pPr eaLnBrk="0" hangingPunct="0">
              <a:spcBef>
                <a:spcPct val="50000"/>
              </a:spcBef>
            </a:pPr>
            <a:endParaRPr lang="en-US" sz="1000" dirty="0">
              <a:latin typeface="Arial" charset="0"/>
            </a:endParaRPr>
          </a:p>
          <a:p>
            <a:pPr eaLnBrk="0" hangingPunct="0">
              <a:spcBef>
                <a:spcPct val="50000"/>
              </a:spcBef>
            </a:pPr>
            <a:r>
              <a:rPr lang="en-GB" sz="4000" b="1" dirty="0" smtClean="0">
                <a:solidFill>
                  <a:srgbClr val="006699"/>
                </a:solidFill>
                <a:latin typeface="Arial" charset="0"/>
              </a:rPr>
              <a:t>Methods</a:t>
            </a:r>
            <a:endParaRPr lang="en-GB" sz="4000" b="1" dirty="0">
              <a:solidFill>
                <a:srgbClr val="006699"/>
              </a:solidFill>
              <a:latin typeface="Arial" charset="0"/>
            </a:endParaRPr>
          </a:p>
          <a:p>
            <a:pPr eaLnBrk="0" hangingPunct="0">
              <a:spcBef>
                <a:spcPct val="50000"/>
              </a:spcBef>
            </a:pPr>
            <a:r>
              <a:rPr lang="en-US" sz="2800" dirty="0">
                <a:latin typeface="Arial" charset="0"/>
              </a:rPr>
              <a:t>PEDOT:PSS was deposited by spin-coating two layers to provide a 100-160 nm thick sample, and then heated for 15 minutes at ~110°C. Gold and silver nanoparticles were synthesized in aqueous solution through the standard citrate reduction method, were drop-coated, dried in air, and heated for 10 min at ~</a:t>
            </a:r>
            <a:r>
              <a:rPr lang="en-US" sz="2800" dirty="0" smtClean="0">
                <a:latin typeface="Arial" charset="0"/>
              </a:rPr>
              <a:t>100°C</a:t>
            </a:r>
            <a:r>
              <a:rPr lang="en-US" sz="2800" dirty="0">
                <a:latin typeface="Arial" charset="0"/>
              </a:rPr>
              <a:t>. In place of the light-absorbing conducting polymer blend used in solar cells, the PEDOT:PSS was covered with a layer of polystyrene (PS) spin-coated from toluene. Excitation for Raman spectroscopy was provided by either an  argon-ion laser (457.9 and 514.5 nm) or helium-neon lasers (543 and 632.8 nm). Excitation power at the sample was 0.2-0.3 mW.</a:t>
            </a:r>
          </a:p>
        </p:txBody>
      </p:sp>
      <p:sp>
        <p:nvSpPr>
          <p:cNvPr id="14991" name="Rectangle 655"/>
          <p:cNvSpPr>
            <a:spLocks noChangeArrowheads="1"/>
          </p:cNvSpPr>
          <p:nvPr/>
        </p:nvSpPr>
        <p:spPr bwMode="auto">
          <a:xfrm>
            <a:off x="15213013" y="5881688"/>
            <a:ext cx="19516725" cy="26212800"/>
          </a:xfrm>
          <a:prstGeom prst="rect">
            <a:avLst/>
          </a:prstGeom>
          <a:solidFill>
            <a:srgbClr val="F4F2E6"/>
          </a:solidFill>
          <a:ln w="9525">
            <a:noFill/>
            <a:miter lim="800000"/>
            <a:headEnd/>
            <a:tailEnd/>
          </a:ln>
          <a:effectLst/>
        </p:spPr>
        <p:txBody>
          <a:bodyPr lIns="539496" tIns="360000" rIns="448056" bIns="360000"/>
          <a:lstStyle/>
          <a:p>
            <a:pPr eaLnBrk="0" hangingPunct="0">
              <a:spcBef>
                <a:spcPct val="50000"/>
              </a:spcBef>
            </a:pPr>
            <a:r>
              <a:rPr lang="en-GB" sz="4000" b="1" dirty="0">
                <a:solidFill>
                  <a:srgbClr val="006699"/>
                </a:solidFill>
                <a:latin typeface="Arial" charset="0"/>
              </a:rPr>
              <a:t>Results</a:t>
            </a:r>
          </a:p>
          <a:p>
            <a:pPr eaLnBrk="0" hangingPunct="0">
              <a:spcBef>
                <a:spcPct val="50000"/>
              </a:spcBef>
            </a:pPr>
            <a:r>
              <a:rPr lang="en-AU" sz="2800" dirty="0">
                <a:latin typeface="Arial" charset="0"/>
              </a:rPr>
              <a:t>The as-received (oxidized PEDOT) films absorb mainly in the uv and red/near-IR regions of the spectrum. The oxidized forms have very little absorption in the 400-600 nm region, so Raman spectra obtained with excitation at 457.9 or 514.5 nm should be essentially nonresonant while 632.8 nm is weakly post-resonant. The neutral (reduced) form of PEDOT absorbs strongly in the mid-visible, and excitation at either 514.5 and 632.8 nm, and to a lesser extent at 457.9 nm, falls within its absorption band.</a:t>
            </a:r>
            <a:endParaRPr lang="en-AU" sz="2800" baseline="30000" dirty="0">
              <a:latin typeface="Arial" charset="0"/>
            </a:endParaRPr>
          </a:p>
          <a:p>
            <a:pPr eaLnBrk="0" hangingPunct="0">
              <a:spcBef>
                <a:spcPct val="50000"/>
              </a:spcBef>
            </a:pPr>
            <a:endParaRPr lang="en-AU" sz="2800" baseline="300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800" dirty="0">
              <a:latin typeface="Arial" charset="0"/>
            </a:endParaRPr>
          </a:p>
          <a:p>
            <a:pPr eaLnBrk="0" hangingPunct="0">
              <a:spcBef>
                <a:spcPct val="50000"/>
              </a:spcBef>
            </a:pPr>
            <a:endParaRPr lang="en-AU" sz="2400" dirty="0">
              <a:latin typeface="Arial" charset="0"/>
            </a:endParaRPr>
          </a:p>
          <a:p>
            <a:pPr eaLnBrk="0" hangingPunct="0">
              <a:spcBef>
                <a:spcPct val="50000"/>
              </a:spcBef>
            </a:pPr>
            <a:endParaRPr lang="en-AU" sz="2400" dirty="0">
              <a:latin typeface="Arial" charset="0"/>
            </a:endParaRPr>
          </a:p>
          <a:p>
            <a:pPr eaLnBrk="0" hangingPunct="0">
              <a:spcBef>
                <a:spcPct val="50000"/>
              </a:spcBef>
            </a:pPr>
            <a:r>
              <a:rPr lang="en-AU" sz="2800" dirty="0">
                <a:latin typeface="Arial" charset="0"/>
              </a:rPr>
              <a:t>In general the scattering from PSS (the spectrum of PSS alone is not shown) is very weak compared with that from PEDOT at all three excitation wavelengths. Figure 7 portrays 632.8 nm excitation spectra, </a:t>
            </a:r>
            <a:r>
              <a:rPr lang="en-AU" sz="2800" dirty="0" smtClean="0">
                <a:latin typeface="Arial" charset="0"/>
              </a:rPr>
              <a:t>but the </a:t>
            </a:r>
            <a:r>
              <a:rPr lang="en-AU" sz="2800" dirty="0">
                <a:latin typeface="Arial" charset="0"/>
              </a:rPr>
              <a:t>general trends are similar at 457.9 nm and 514.5 nm </a:t>
            </a:r>
            <a:r>
              <a:rPr lang="en-AU" sz="2800" dirty="0" smtClean="0">
                <a:latin typeface="Arial" charset="0"/>
              </a:rPr>
              <a:t>excitation.</a:t>
            </a:r>
            <a:endParaRPr lang="en-AU" sz="2800" dirty="0">
              <a:latin typeface="Arial" charset="0"/>
            </a:endParaRPr>
          </a:p>
          <a:p>
            <a:pPr eaLnBrk="0" hangingPunct="0">
              <a:spcBef>
                <a:spcPct val="50000"/>
              </a:spcBef>
            </a:pPr>
            <a:r>
              <a:rPr lang="en-AU" sz="2800" dirty="0">
                <a:latin typeface="Arial" charset="0"/>
              </a:rPr>
              <a:t>PEDOT:PSS samples prepared with gold or silver nanoparticles exhibit changes in the relative intensities of some of the Raman lines and, particularly with silver, enhancement of the Raman scattering. However, since the nanoparticle density appears non-homogenous throughout the sample, we have not attempted to quantitate the enhancement.</a:t>
            </a:r>
          </a:p>
          <a:p>
            <a:pPr eaLnBrk="0" hangingPunct="0">
              <a:spcBef>
                <a:spcPct val="50000"/>
              </a:spcBef>
            </a:pPr>
            <a:endParaRPr lang="en-US" sz="2800" dirty="0">
              <a:latin typeface="Arial" charset="0"/>
            </a:endParaRPr>
          </a:p>
        </p:txBody>
      </p:sp>
      <p:sp>
        <p:nvSpPr>
          <p:cNvPr id="14992" name="Rectangle 656"/>
          <p:cNvSpPr>
            <a:spLocks noChangeArrowheads="1"/>
          </p:cNvSpPr>
          <p:nvPr/>
        </p:nvSpPr>
        <p:spPr bwMode="auto">
          <a:xfrm>
            <a:off x="35834638" y="5883275"/>
            <a:ext cx="14381162" cy="21336000"/>
          </a:xfrm>
          <a:prstGeom prst="rect">
            <a:avLst/>
          </a:prstGeom>
          <a:solidFill>
            <a:srgbClr val="F4F2E6"/>
          </a:solidFill>
          <a:ln w="9525">
            <a:noFill/>
            <a:miter lim="800000"/>
            <a:headEnd/>
            <a:tailEnd/>
          </a:ln>
          <a:effectLst/>
        </p:spPr>
        <p:txBody>
          <a:bodyPr lIns="539496" tIns="360000" rIns="356616" bIns="360000"/>
          <a:lstStyle/>
          <a:p>
            <a:pPr eaLnBrk="0" hangingPunct="0">
              <a:spcBef>
                <a:spcPct val="50000"/>
              </a:spcBef>
            </a:pPr>
            <a:r>
              <a:rPr lang="en-GB" sz="4000" b="1" dirty="0">
                <a:solidFill>
                  <a:srgbClr val="006699"/>
                </a:solidFill>
                <a:latin typeface="Arial" charset="0"/>
              </a:rPr>
              <a:t>Discussion</a:t>
            </a:r>
          </a:p>
          <a:p>
            <a:pPr eaLnBrk="0" hangingPunct="0">
              <a:spcBef>
                <a:spcPct val="50000"/>
              </a:spcBef>
            </a:pPr>
            <a:r>
              <a:rPr lang="en-AU" sz="2800" dirty="0">
                <a:latin typeface="Arial" charset="0"/>
              </a:rPr>
              <a:t>The spectra of Fig. 6 suggest two empirical marker bands for oxidation state: 1268-1271 cm</a:t>
            </a:r>
            <a:r>
              <a:rPr lang="en-AU" sz="2800" baseline="30000" dirty="0">
                <a:latin typeface="Arial" charset="0"/>
              </a:rPr>
              <a:t>-1</a:t>
            </a:r>
            <a:r>
              <a:rPr lang="en-AU" sz="2800" dirty="0">
                <a:latin typeface="Arial" charset="0"/>
              </a:rPr>
              <a:t> in the reduced form versus 1258-1262 cm</a:t>
            </a:r>
            <a:r>
              <a:rPr lang="en-AU" sz="2800" baseline="30000" dirty="0">
                <a:latin typeface="Arial" charset="0"/>
              </a:rPr>
              <a:t>-1</a:t>
            </a:r>
            <a:r>
              <a:rPr lang="en-AU" sz="2800" dirty="0">
                <a:latin typeface="Arial" charset="0"/>
              </a:rPr>
              <a:t> in the oxidized </a:t>
            </a:r>
            <a:r>
              <a:rPr lang="en-AU" sz="2800" dirty="0" smtClean="0">
                <a:latin typeface="Arial" charset="0"/>
              </a:rPr>
              <a:t>form, </a:t>
            </a:r>
            <a:r>
              <a:rPr lang="en-AU" sz="2800" dirty="0">
                <a:latin typeface="Arial" charset="0"/>
              </a:rPr>
              <a:t>and 1516 cm</a:t>
            </a:r>
            <a:r>
              <a:rPr lang="en-AU" sz="2800" baseline="30000" dirty="0">
                <a:latin typeface="Arial" charset="0"/>
              </a:rPr>
              <a:t>-1</a:t>
            </a:r>
            <a:r>
              <a:rPr lang="en-AU" sz="2800" dirty="0">
                <a:latin typeface="Arial" charset="0"/>
              </a:rPr>
              <a:t> in the reduced form versus 1497-1507 cm</a:t>
            </a:r>
            <a:r>
              <a:rPr lang="en-AU" sz="2800" baseline="30000" dirty="0">
                <a:latin typeface="Arial" charset="0"/>
              </a:rPr>
              <a:t>-1</a:t>
            </a:r>
            <a:r>
              <a:rPr lang="en-AU" sz="2800" dirty="0">
                <a:latin typeface="Arial" charset="0"/>
              </a:rPr>
              <a:t> in the oxidized form. The empirical criteria suggest that chemically reduced PEDOT:PSS deposited over Ag nanoparticles on the bottom undergoes a considerable degree of re-oxidation (top plot Fig. 7 right).  There is also some indication of re-oxidation when the Ag is deposited on top of the PEDOT:PSS.  The formation of nonemissive "black spots" in poly-fluorene-based light-emitting diodes (LEDs) has been attributed to dedoping [reduction]  of the </a:t>
            </a:r>
            <a:r>
              <a:rPr lang="en-AU" sz="2800" dirty="0" smtClean="0">
                <a:latin typeface="Arial" charset="0"/>
              </a:rPr>
              <a:t>PEDOT.</a:t>
            </a:r>
            <a:r>
              <a:rPr lang="en-AU" sz="2800" dirty="0" smtClean="0">
                <a:solidFill>
                  <a:srgbClr val="A20243"/>
                </a:solidFill>
                <a:latin typeface="Arial" charset="0"/>
              </a:rPr>
              <a:t> </a:t>
            </a:r>
            <a:r>
              <a:rPr lang="en-AU" sz="2800" b="1" dirty="0">
                <a:solidFill>
                  <a:srgbClr val="A20243"/>
                </a:solidFill>
                <a:latin typeface="Arial" charset="0"/>
              </a:rPr>
              <a:t>Our results suggest that metal nanoparticles might protect PEDOT against reduction type of damage and thereby enhance solar cell performance, although we observe this effect only with silver, not with gold.</a:t>
            </a:r>
            <a:r>
              <a:rPr lang="en-AU" sz="2800" dirty="0">
                <a:solidFill>
                  <a:srgbClr val="C20250"/>
                </a:solidFill>
                <a:latin typeface="Arial" charset="0"/>
              </a:rPr>
              <a:t> </a:t>
            </a:r>
            <a:endParaRPr lang="en-US" sz="2800" dirty="0">
              <a:solidFill>
                <a:srgbClr val="C20250"/>
              </a:solidFill>
              <a:latin typeface="Arial" charset="0"/>
            </a:endParaRPr>
          </a:p>
          <a:p>
            <a:pPr eaLnBrk="0" hangingPunct="0">
              <a:spcBef>
                <a:spcPct val="50000"/>
              </a:spcBef>
            </a:pPr>
            <a:r>
              <a:rPr lang="en-US" sz="2800" dirty="0">
                <a:latin typeface="Arial" charset="0"/>
              </a:rPr>
              <a:t>The spectrum of reduced PEDOT:PSS with silver on the bottom (top plot Fig. </a:t>
            </a:r>
            <a:r>
              <a:rPr lang="en-AU" sz="2800" dirty="0">
                <a:latin typeface="Arial" charset="0"/>
              </a:rPr>
              <a:t>7 right</a:t>
            </a:r>
            <a:r>
              <a:rPr lang="en-US" sz="2800" dirty="0">
                <a:latin typeface="Arial" charset="0"/>
              </a:rPr>
              <a:t>) also shows a new, weak line at 969 cm</a:t>
            </a:r>
            <a:r>
              <a:rPr lang="en-US" sz="2800" baseline="30000" dirty="0">
                <a:latin typeface="Arial" charset="0"/>
              </a:rPr>
              <a:t>-1</a:t>
            </a:r>
            <a:r>
              <a:rPr lang="en-US" sz="2800" dirty="0">
                <a:latin typeface="Arial" charset="0"/>
              </a:rPr>
              <a:t>, and lines of moderate intensity at 1031 and 1131 cm</a:t>
            </a:r>
            <a:r>
              <a:rPr lang="en-US" sz="2800" baseline="30000" dirty="0">
                <a:latin typeface="Arial" charset="0"/>
              </a:rPr>
              <a:t>-1</a:t>
            </a:r>
            <a:r>
              <a:rPr lang="en-US" sz="2800" dirty="0">
                <a:latin typeface="Arial" charset="0"/>
              </a:rPr>
              <a:t>. Using even higher intensities, more new features appear (Fig. 8). The new Raman lines we observe in the presence of Ag nanoparticles at 1075, 1052, and 960-980 cm</a:t>
            </a:r>
            <a:r>
              <a:rPr lang="en-US" sz="2800" baseline="30000" dirty="0">
                <a:latin typeface="Arial" charset="0"/>
              </a:rPr>
              <a:t>-1</a:t>
            </a:r>
            <a:r>
              <a:rPr lang="en-US" sz="2800" dirty="0">
                <a:latin typeface="Arial" charset="0"/>
              </a:rPr>
              <a:t> may result from structures in which oxygen has been added to the thiophene ring sulfur. Density functional theory calculations give the symmetric SO</a:t>
            </a:r>
            <a:r>
              <a:rPr lang="en-US" sz="2800" baseline="-25000" dirty="0">
                <a:latin typeface="Arial" charset="0"/>
              </a:rPr>
              <a:t>2</a:t>
            </a:r>
            <a:r>
              <a:rPr lang="en-US" sz="2800" dirty="0">
                <a:latin typeface="Arial" charset="0"/>
              </a:rPr>
              <a:t> stretch of EDOT sulfone at 1090 cm</a:t>
            </a:r>
            <a:r>
              <a:rPr lang="en-US" sz="2800" baseline="30000" dirty="0">
                <a:latin typeface="Arial" charset="0"/>
              </a:rPr>
              <a:t>-1</a:t>
            </a:r>
            <a:r>
              <a:rPr lang="en-US" sz="2800" dirty="0">
                <a:latin typeface="Arial" charset="0"/>
              </a:rPr>
              <a:t> and the S-O stretch of EDOT sulfoxide at 1031 cm</a:t>
            </a:r>
            <a:r>
              <a:rPr lang="en-US" sz="2800" baseline="30000" dirty="0">
                <a:latin typeface="Arial" charset="0"/>
              </a:rPr>
              <a:t>-1</a:t>
            </a:r>
            <a:r>
              <a:rPr lang="en-US" sz="2800" dirty="0">
                <a:latin typeface="Arial" charset="0"/>
              </a:rPr>
              <a:t>. We, therefore, tentatively assign the bands near 1075 and 1052 cm-1 to sulfone and sulfoxide stretching, respectively. Any assignment for the bands at 960-980 cm</a:t>
            </a:r>
            <a:r>
              <a:rPr lang="en-US" sz="2800" baseline="30000" dirty="0">
                <a:latin typeface="Arial" charset="0"/>
              </a:rPr>
              <a:t>-1</a:t>
            </a:r>
            <a:r>
              <a:rPr lang="en-US" sz="2800" dirty="0">
                <a:latin typeface="Arial" charset="0"/>
              </a:rPr>
              <a:t> is highly speculative, although desulfonation of PSS has been observed as a damage </a:t>
            </a:r>
            <a:r>
              <a:rPr lang="en-US" sz="2800" dirty="0" smtClean="0">
                <a:latin typeface="Arial" charset="0"/>
              </a:rPr>
              <a:t>mechanism </a:t>
            </a:r>
            <a:r>
              <a:rPr lang="en-US" sz="2800" dirty="0">
                <a:latin typeface="Arial" charset="0"/>
              </a:rPr>
              <a:t>and the strongest Raman bands of aqueous SO</a:t>
            </a:r>
            <a:r>
              <a:rPr lang="en-US" sz="2800" baseline="-25000" dirty="0">
                <a:latin typeface="Arial" charset="0"/>
              </a:rPr>
              <a:t>4</a:t>
            </a:r>
            <a:r>
              <a:rPr lang="en-US" sz="2800" baseline="30000" dirty="0">
                <a:latin typeface="Arial" charset="0"/>
              </a:rPr>
              <a:t>2-</a:t>
            </a:r>
            <a:r>
              <a:rPr lang="en-US" sz="2800" dirty="0">
                <a:latin typeface="Arial" charset="0"/>
              </a:rPr>
              <a:t> and HSO</a:t>
            </a:r>
            <a:r>
              <a:rPr lang="en-US" sz="2800" baseline="-25000" dirty="0">
                <a:latin typeface="Arial" charset="0"/>
              </a:rPr>
              <a:t>4</a:t>
            </a:r>
            <a:r>
              <a:rPr lang="en-US" sz="2800" baseline="30000" dirty="0">
                <a:latin typeface="Arial" charset="0"/>
              </a:rPr>
              <a:t>-</a:t>
            </a:r>
            <a:r>
              <a:rPr lang="en-US" sz="2800" dirty="0">
                <a:latin typeface="Arial" charset="0"/>
              </a:rPr>
              <a:t> are at 980 and 1040 cm</a:t>
            </a:r>
            <a:r>
              <a:rPr lang="en-US" sz="2800" baseline="30000" dirty="0">
                <a:latin typeface="Arial" charset="0"/>
              </a:rPr>
              <a:t>-1</a:t>
            </a:r>
            <a:r>
              <a:rPr lang="en-US" sz="2800" dirty="0">
                <a:latin typeface="Arial" charset="0"/>
              </a:rPr>
              <a:t>, </a:t>
            </a:r>
            <a:r>
              <a:rPr lang="en-US" sz="2800" dirty="0" smtClean="0">
                <a:latin typeface="Arial" charset="0"/>
              </a:rPr>
              <a:t>respectively. </a:t>
            </a:r>
            <a:r>
              <a:rPr lang="en-US" sz="2800" dirty="0">
                <a:latin typeface="Arial" charset="0"/>
              </a:rPr>
              <a:t>The incident light intensities required for the new features to appear are at least five orders of magnitude greater than solar fluxes. A </a:t>
            </a:r>
            <a:r>
              <a:rPr lang="en-US" sz="2800" dirty="0" smtClean="0">
                <a:latin typeface="Arial" charset="0"/>
              </a:rPr>
              <a:t>photochemical </a:t>
            </a:r>
            <a:r>
              <a:rPr lang="en-US" sz="2800" dirty="0">
                <a:latin typeface="Arial" charset="0"/>
              </a:rPr>
              <a:t>process that occurs with a rate constant of seconds to minutes under our experimental conditions would require months to years to occur in a functioning device if the process is linear in photon flux.  Nevertheless,</a:t>
            </a:r>
            <a:r>
              <a:rPr lang="en-US" sz="2800" dirty="0">
                <a:solidFill>
                  <a:srgbClr val="333399"/>
                </a:solidFill>
                <a:latin typeface="Arial" charset="0"/>
              </a:rPr>
              <a:t> </a:t>
            </a:r>
            <a:r>
              <a:rPr lang="en-US" sz="2800" b="1" dirty="0">
                <a:solidFill>
                  <a:srgbClr val="333399"/>
                </a:solidFill>
                <a:latin typeface="Arial" charset="0"/>
              </a:rPr>
              <a:t>our observation of significant photoinduced changes in PEDOT:PSS in the presence of silver nanoparticles suggests that even if solar conversion efficiency is initially enhanced, the long-term stability of such devices may be problematic.</a:t>
            </a:r>
          </a:p>
        </p:txBody>
      </p:sp>
      <p:sp>
        <p:nvSpPr>
          <p:cNvPr id="14994" name="Text Box 658"/>
          <p:cNvSpPr txBox="1">
            <a:spLocks noChangeArrowheads="1"/>
          </p:cNvSpPr>
          <p:nvPr/>
        </p:nvSpPr>
        <p:spPr bwMode="auto">
          <a:xfrm>
            <a:off x="29314588" y="9035867"/>
            <a:ext cx="4948518" cy="3810613"/>
          </a:xfrm>
          <a:prstGeom prst="rect">
            <a:avLst/>
          </a:prstGeom>
          <a:noFill/>
          <a:ln w="9525">
            <a:noFill/>
            <a:miter lim="800000"/>
            <a:headEnd/>
            <a:tailEnd/>
          </a:ln>
          <a:effectLst/>
        </p:spPr>
        <p:txBody>
          <a:bodyPr wrap="square" lIns="0" tIns="180000" rIns="180000" bIns="180000">
            <a:spAutoFit/>
          </a:bodyPr>
          <a:lstStyle/>
          <a:p>
            <a:pPr eaLnBrk="0" hangingPunct="0"/>
            <a:r>
              <a:rPr lang="en-US" sz="2800" i="1" dirty="0" smtClean="0">
                <a:latin typeface="Times New Roman" pitchFamily="18" charset="0"/>
              </a:rPr>
              <a:t>Fig. </a:t>
            </a:r>
            <a:r>
              <a:rPr lang="en-US" sz="2800" i="1" dirty="0">
                <a:latin typeface="Times New Roman" pitchFamily="18" charset="0"/>
              </a:rPr>
              <a:t>5.  Left: Optical absorption spectra of a thin film of PEDOT: PSS on glass after preparation in ambient room light </a:t>
            </a:r>
            <a:r>
              <a:rPr lang="en-US" sz="2800" i="1" dirty="0" smtClean="0">
                <a:latin typeface="Times New Roman" pitchFamily="18" charset="0"/>
              </a:rPr>
              <a:t>and </a:t>
            </a:r>
            <a:r>
              <a:rPr lang="en-US" sz="2800" i="1" dirty="0">
                <a:latin typeface="Times New Roman" pitchFamily="18" charset="0"/>
              </a:rPr>
              <a:t>after sitting in the dark for 2 </a:t>
            </a:r>
            <a:r>
              <a:rPr lang="en-US" sz="2800" i="1" dirty="0" smtClean="0">
                <a:latin typeface="Times New Roman" pitchFamily="18" charset="0"/>
              </a:rPr>
              <a:t>hr.  </a:t>
            </a:r>
            <a:endParaRPr lang="en-US" sz="2800" i="1" dirty="0">
              <a:latin typeface="Times New Roman" pitchFamily="18" charset="0"/>
            </a:endParaRPr>
          </a:p>
          <a:p>
            <a:pPr eaLnBrk="0" hangingPunct="0"/>
            <a:r>
              <a:rPr lang="en-US" sz="2800" i="1" dirty="0" smtClean="0">
                <a:latin typeface="Times New Roman" pitchFamily="18" charset="0"/>
              </a:rPr>
              <a:t>Right</a:t>
            </a:r>
            <a:r>
              <a:rPr lang="en-US" sz="2800" i="1" dirty="0">
                <a:latin typeface="Times New Roman" pitchFamily="18" charset="0"/>
              </a:rPr>
              <a:t>: Spectrum of PEDOT:PSS reduced with hydrazine prior to   spin-coating on glass.</a:t>
            </a:r>
            <a:endParaRPr lang="en-AU" sz="2800" i="1" dirty="0">
              <a:latin typeface="Times New Roman" pitchFamily="18" charset="0"/>
            </a:endParaRPr>
          </a:p>
        </p:txBody>
      </p:sp>
      <p:grpSp>
        <p:nvGrpSpPr>
          <p:cNvPr id="15127" name="Group 791"/>
          <p:cNvGrpSpPr>
            <a:grpSpLocks/>
          </p:cNvGrpSpPr>
          <p:nvPr/>
        </p:nvGrpSpPr>
        <p:grpSpPr bwMode="auto">
          <a:xfrm>
            <a:off x="1219200" y="14565408"/>
            <a:ext cx="12115800" cy="2133600"/>
            <a:chOff x="-7872" y="10080"/>
            <a:chExt cx="7632" cy="1344"/>
          </a:xfrm>
        </p:grpSpPr>
        <p:sp>
          <p:nvSpPr>
            <p:cNvPr id="15128" name="Rectangle 792"/>
            <p:cNvSpPr>
              <a:spLocks noChangeArrowheads="1"/>
            </p:cNvSpPr>
            <p:nvPr/>
          </p:nvSpPr>
          <p:spPr bwMode="auto">
            <a:xfrm rot="5400000">
              <a:off x="-7200" y="10512"/>
              <a:ext cx="240" cy="1584"/>
            </a:xfrm>
            <a:prstGeom prst="rect">
              <a:avLst/>
            </a:prstGeom>
            <a:solidFill>
              <a:schemeClr val="bg1"/>
            </a:solidFill>
            <a:ln w="19050">
              <a:solidFill>
                <a:srgbClr val="5F5F5F"/>
              </a:solidFill>
              <a:miter lim="800000"/>
              <a:headEnd/>
              <a:tailEnd/>
            </a:ln>
            <a:effectLst/>
          </p:spPr>
          <p:txBody>
            <a:bodyPr wrap="none" anchor="ctr"/>
            <a:lstStyle/>
            <a:p>
              <a:endParaRPr lang="en-US"/>
            </a:p>
          </p:txBody>
        </p:sp>
        <p:sp>
          <p:nvSpPr>
            <p:cNvPr id="15129" name="Rectangle 793"/>
            <p:cNvSpPr>
              <a:spLocks noChangeArrowheads="1"/>
            </p:cNvSpPr>
            <p:nvPr/>
          </p:nvSpPr>
          <p:spPr bwMode="auto">
            <a:xfrm rot="5400000">
              <a:off x="-7200" y="10272"/>
              <a:ext cx="240" cy="1584"/>
            </a:xfrm>
            <a:prstGeom prst="rect">
              <a:avLst/>
            </a:prstGeom>
            <a:solidFill>
              <a:srgbClr val="C5FFDC"/>
            </a:solidFill>
            <a:ln w="19050">
              <a:solidFill>
                <a:srgbClr val="5F5F5F"/>
              </a:solidFill>
              <a:miter lim="800000"/>
              <a:headEnd/>
              <a:tailEnd/>
            </a:ln>
            <a:effectLst/>
          </p:spPr>
          <p:txBody>
            <a:bodyPr wrap="none" anchor="ctr"/>
            <a:lstStyle/>
            <a:p>
              <a:endParaRPr lang="en-US"/>
            </a:p>
          </p:txBody>
        </p:sp>
        <p:sp>
          <p:nvSpPr>
            <p:cNvPr id="15130" name="Rectangle 794"/>
            <p:cNvSpPr>
              <a:spLocks noChangeArrowheads="1"/>
            </p:cNvSpPr>
            <p:nvPr/>
          </p:nvSpPr>
          <p:spPr bwMode="auto">
            <a:xfrm>
              <a:off x="-7872" y="10368"/>
              <a:ext cx="1584" cy="288"/>
            </a:xfrm>
            <a:prstGeom prst="rect">
              <a:avLst/>
            </a:prstGeom>
            <a:solidFill>
              <a:srgbClr val="FFB9F7"/>
            </a:solidFill>
            <a:ln w="19050">
              <a:solidFill>
                <a:srgbClr val="5F5F5F"/>
              </a:solidFill>
              <a:miter lim="800000"/>
              <a:headEnd/>
              <a:tailEnd/>
            </a:ln>
            <a:effectLst/>
          </p:spPr>
          <p:txBody>
            <a:bodyPr wrap="none" anchor="ctr"/>
            <a:lstStyle/>
            <a:p>
              <a:pPr algn="ctr"/>
              <a:endParaRPr lang="en-US" sz="1800">
                <a:solidFill>
                  <a:srgbClr val="FF3399"/>
                </a:solidFill>
                <a:latin typeface="Arial" charset="0"/>
                <a:cs typeface="Arial" charset="0"/>
              </a:endParaRPr>
            </a:p>
          </p:txBody>
        </p:sp>
        <p:sp>
          <p:nvSpPr>
            <p:cNvPr id="15131" name="Rectangle 795"/>
            <p:cNvSpPr>
              <a:spLocks noChangeArrowheads="1"/>
            </p:cNvSpPr>
            <p:nvPr/>
          </p:nvSpPr>
          <p:spPr bwMode="auto">
            <a:xfrm rot="16200000">
              <a:off x="-7224" y="10008"/>
              <a:ext cx="288" cy="1584"/>
            </a:xfrm>
            <a:prstGeom prst="rect">
              <a:avLst/>
            </a:prstGeom>
            <a:solidFill>
              <a:srgbClr val="CDE7FF"/>
            </a:solidFill>
            <a:ln w="19050">
              <a:solidFill>
                <a:srgbClr val="5F5F5F"/>
              </a:solidFill>
              <a:miter lim="800000"/>
              <a:headEnd/>
              <a:tailEnd/>
            </a:ln>
            <a:effectLst/>
          </p:spPr>
          <p:txBody>
            <a:bodyPr wrap="none" anchor="ctr"/>
            <a:lstStyle/>
            <a:p>
              <a:endParaRPr lang="en-US"/>
            </a:p>
          </p:txBody>
        </p:sp>
        <p:sp>
          <p:nvSpPr>
            <p:cNvPr id="15132" name="Text Box 796"/>
            <p:cNvSpPr txBox="1">
              <a:spLocks noChangeArrowheads="1"/>
            </p:cNvSpPr>
            <p:nvPr/>
          </p:nvSpPr>
          <p:spPr bwMode="auto">
            <a:xfrm>
              <a:off x="-7344" y="11184"/>
              <a:ext cx="450" cy="211"/>
            </a:xfrm>
            <a:prstGeom prst="rect">
              <a:avLst/>
            </a:prstGeom>
            <a:noFill/>
            <a:ln w="9525">
              <a:noFill/>
              <a:miter lim="800000"/>
              <a:headEnd/>
              <a:tailEnd/>
            </a:ln>
            <a:effectLst/>
          </p:spPr>
          <p:txBody>
            <a:bodyPr wrap="none" lIns="0" tIns="0" rIns="0" bIns="0">
              <a:spAutoFit/>
            </a:bodyPr>
            <a:lstStyle/>
            <a:p>
              <a:pPr eaLnBrk="0" hangingPunct="0"/>
              <a:r>
                <a:rPr lang="en-US" sz="2200">
                  <a:effectLst>
                    <a:outerShdw blurRad="38100" dist="38100" dir="2700000" algn="tl">
                      <a:srgbClr val="C0C0C0"/>
                    </a:outerShdw>
                  </a:effectLst>
                  <a:latin typeface="Arial" charset="0"/>
                  <a:cs typeface="Arial" charset="0"/>
                </a:rPr>
                <a:t>Glass</a:t>
              </a:r>
            </a:p>
          </p:txBody>
        </p:sp>
        <p:sp>
          <p:nvSpPr>
            <p:cNvPr id="15133" name="Text Box 797"/>
            <p:cNvSpPr txBox="1">
              <a:spLocks noChangeArrowheads="1"/>
            </p:cNvSpPr>
            <p:nvPr/>
          </p:nvSpPr>
          <p:spPr bwMode="auto">
            <a:xfrm>
              <a:off x="-7392" y="10944"/>
              <a:ext cx="625" cy="269"/>
            </a:xfrm>
            <a:prstGeom prst="rect">
              <a:avLst/>
            </a:prstGeom>
            <a:noFill/>
            <a:ln w="9525">
              <a:noFill/>
              <a:miter lim="800000"/>
              <a:headEnd/>
              <a:tailEnd/>
            </a:ln>
            <a:effectLst/>
          </p:spPr>
          <p:txBody>
            <a:bodyPr wrap="none">
              <a:spAutoFit/>
            </a:bodyPr>
            <a:lstStyle/>
            <a:p>
              <a:r>
                <a:rPr lang="fr-BE" sz="2200">
                  <a:solidFill>
                    <a:schemeClr val="tx2"/>
                  </a:solidFill>
                  <a:effectLst>
                    <a:outerShdw blurRad="38100" dist="38100" dir="2700000" algn="tl">
                      <a:srgbClr val="C0C0C0"/>
                    </a:outerShdw>
                  </a:effectLst>
                  <a:latin typeface="Arial" charset="0"/>
                  <a:cs typeface="Arial" charset="0"/>
                </a:rPr>
                <a:t>Anode</a:t>
              </a:r>
              <a:endParaRPr lang="en-GB" sz="2200">
                <a:solidFill>
                  <a:schemeClr val="tx2"/>
                </a:solidFill>
                <a:effectLst>
                  <a:outerShdw blurRad="38100" dist="38100" dir="2700000" algn="tl">
                    <a:srgbClr val="C0C0C0"/>
                  </a:outerShdw>
                </a:effectLst>
                <a:latin typeface="Arial" charset="0"/>
                <a:cs typeface="Arial" charset="0"/>
              </a:endParaRPr>
            </a:p>
          </p:txBody>
        </p:sp>
        <p:sp>
          <p:nvSpPr>
            <p:cNvPr id="15134" name="Oval 798"/>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35" name="Oval 799"/>
            <p:cNvSpPr>
              <a:spLocks noChangeArrowheads="1"/>
            </p:cNvSpPr>
            <p:nvPr/>
          </p:nvSpPr>
          <p:spPr bwMode="auto">
            <a:xfrm>
              <a:off x="-729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36" name="Oval 800"/>
            <p:cNvSpPr>
              <a:spLocks noChangeArrowheads="1"/>
            </p:cNvSpPr>
            <p:nvPr/>
          </p:nvSpPr>
          <p:spPr bwMode="auto">
            <a:xfrm>
              <a:off x="-7728"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37" name="Oval 801"/>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38" name="Freeform 802"/>
            <p:cNvSpPr>
              <a:spLocks/>
            </p:cNvSpPr>
            <p:nvPr/>
          </p:nvSpPr>
          <p:spPr bwMode="auto">
            <a:xfrm>
              <a:off x="-7632" y="10416"/>
              <a:ext cx="211" cy="184"/>
            </a:xfrm>
            <a:custGeom>
              <a:avLst/>
              <a:gdLst/>
              <a:ahLst/>
              <a:cxnLst>
                <a:cxn ang="0">
                  <a:pos x="0" y="48"/>
                </a:cxn>
                <a:cxn ang="0">
                  <a:pos x="240" y="48"/>
                </a:cxn>
                <a:cxn ang="0">
                  <a:pos x="384" y="336"/>
                </a:cxn>
              </a:cxnLst>
              <a:rect l="0" t="0" r="r" b="b"/>
              <a:pathLst>
                <a:path w="384" h="336">
                  <a:moveTo>
                    <a:pt x="0" y="48"/>
                  </a:moveTo>
                  <a:cubicBezTo>
                    <a:pt x="88" y="24"/>
                    <a:pt x="176" y="0"/>
                    <a:pt x="240" y="48"/>
                  </a:cubicBezTo>
                  <a:cubicBezTo>
                    <a:pt x="304" y="96"/>
                    <a:pt x="360" y="288"/>
                    <a:pt x="384"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139" name="Freeform 803"/>
            <p:cNvSpPr>
              <a:spLocks/>
            </p:cNvSpPr>
            <p:nvPr/>
          </p:nvSpPr>
          <p:spPr bwMode="auto">
            <a:xfrm>
              <a:off x="-7776" y="10431"/>
              <a:ext cx="263" cy="193"/>
            </a:xfrm>
            <a:custGeom>
              <a:avLst/>
              <a:gdLst/>
              <a:ahLst/>
              <a:cxnLst>
                <a:cxn ang="0">
                  <a:pos x="0" y="0"/>
                </a:cxn>
                <a:cxn ang="0">
                  <a:pos x="96" y="240"/>
                </a:cxn>
                <a:cxn ang="0">
                  <a:pos x="192" y="336"/>
                </a:cxn>
                <a:cxn ang="0">
                  <a:pos x="384" y="336"/>
                </a:cxn>
                <a:cxn ang="0">
                  <a:pos x="480" y="336"/>
                </a:cxn>
              </a:cxnLst>
              <a:rect l="0" t="0" r="r" b="b"/>
              <a:pathLst>
                <a:path w="480" h="352">
                  <a:moveTo>
                    <a:pt x="0" y="0"/>
                  </a:moveTo>
                  <a:cubicBezTo>
                    <a:pt x="32" y="92"/>
                    <a:pt x="64" y="184"/>
                    <a:pt x="96" y="240"/>
                  </a:cubicBezTo>
                  <a:cubicBezTo>
                    <a:pt x="128" y="296"/>
                    <a:pt x="144" y="320"/>
                    <a:pt x="192" y="336"/>
                  </a:cubicBezTo>
                  <a:cubicBezTo>
                    <a:pt x="240" y="352"/>
                    <a:pt x="336" y="336"/>
                    <a:pt x="384" y="336"/>
                  </a:cubicBezTo>
                  <a:cubicBezTo>
                    <a:pt x="432" y="336"/>
                    <a:pt x="464" y="336"/>
                    <a:pt x="480"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140" name="Freeform 804"/>
            <p:cNvSpPr>
              <a:spLocks/>
            </p:cNvSpPr>
            <p:nvPr/>
          </p:nvSpPr>
          <p:spPr bwMode="auto">
            <a:xfrm rot="-1969712">
              <a:off x="-6816" y="10368"/>
              <a:ext cx="184" cy="294"/>
            </a:xfrm>
            <a:custGeom>
              <a:avLst/>
              <a:gdLst/>
              <a:ahLst/>
              <a:cxnLst>
                <a:cxn ang="0">
                  <a:pos x="0" y="0"/>
                </a:cxn>
                <a:cxn ang="0">
                  <a:pos x="96" y="192"/>
                </a:cxn>
                <a:cxn ang="0">
                  <a:pos x="96" y="288"/>
                </a:cxn>
                <a:cxn ang="0">
                  <a:pos x="96" y="384"/>
                </a:cxn>
                <a:cxn ang="0">
                  <a:pos x="144" y="480"/>
                </a:cxn>
                <a:cxn ang="0">
                  <a:pos x="288" y="528"/>
                </a:cxn>
                <a:cxn ang="0">
                  <a:pos x="336" y="528"/>
                </a:cxn>
              </a:cxnLst>
              <a:rect l="0" t="0" r="r" b="b"/>
              <a:pathLst>
                <a:path w="336" h="536">
                  <a:moveTo>
                    <a:pt x="0" y="0"/>
                  </a:moveTo>
                  <a:cubicBezTo>
                    <a:pt x="40" y="72"/>
                    <a:pt x="80" y="144"/>
                    <a:pt x="96" y="192"/>
                  </a:cubicBezTo>
                  <a:cubicBezTo>
                    <a:pt x="112" y="240"/>
                    <a:pt x="96" y="256"/>
                    <a:pt x="96" y="288"/>
                  </a:cubicBezTo>
                  <a:cubicBezTo>
                    <a:pt x="96" y="320"/>
                    <a:pt x="88" y="352"/>
                    <a:pt x="96" y="384"/>
                  </a:cubicBezTo>
                  <a:cubicBezTo>
                    <a:pt x="104" y="416"/>
                    <a:pt x="112" y="456"/>
                    <a:pt x="144" y="480"/>
                  </a:cubicBezTo>
                  <a:cubicBezTo>
                    <a:pt x="176" y="504"/>
                    <a:pt x="256" y="520"/>
                    <a:pt x="288" y="528"/>
                  </a:cubicBezTo>
                  <a:cubicBezTo>
                    <a:pt x="320" y="536"/>
                    <a:pt x="328" y="532"/>
                    <a:pt x="336" y="528"/>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141" name="Oval 805"/>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42" name="Line 806"/>
            <p:cNvSpPr>
              <a:spLocks noChangeShapeType="1"/>
            </p:cNvSpPr>
            <p:nvPr/>
          </p:nvSpPr>
          <p:spPr bwMode="auto">
            <a:xfrm>
              <a:off x="-6720" y="10582"/>
              <a:ext cx="211" cy="26"/>
            </a:xfrm>
            <a:prstGeom prst="line">
              <a:avLst/>
            </a:prstGeom>
            <a:noFill/>
            <a:ln w="28575">
              <a:solidFill>
                <a:schemeClr val="bg2"/>
              </a:solidFill>
              <a:round/>
              <a:headEnd/>
              <a:tailEnd/>
            </a:ln>
            <a:effectLst/>
          </p:spPr>
          <p:txBody>
            <a:bodyPr wrap="none" anchor="ctr"/>
            <a:lstStyle/>
            <a:p>
              <a:endParaRPr lang="en-US"/>
            </a:p>
          </p:txBody>
        </p:sp>
        <p:sp>
          <p:nvSpPr>
            <p:cNvPr id="15143" name="Line 807"/>
            <p:cNvSpPr>
              <a:spLocks noChangeShapeType="1"/>
            </p:cNvSpPr>
            <p:nvPr/>
          </p:nvSpPr>
          <p:spPr bwMode="auto">
            <a:xfrm>
              <a:off x="-7152" y="10608"/>
              <a:ext cx="263" cy="1"/>
            </a:xfrm>
            <a:prstGeom prst="line">
              <a:avLst/>
            </a:prstGeom>
            <a:noFill/>
            <a:ln w="28575">
              <a:solidFill>
                <a:schemeClr val="bg2"/>
              </a:solidFill>
              <a:round/>
              <a:headEnd/>
              <a:tailEnd/>
            </a:ln>
            <a:effectLst/>
          </p:spPr>
          <p:txBody>
            <a:bodyPr wrap="none" anchor="ctr"/>
            <a:lstStyle/>
            <a:p>
              <a:endParaRPr lang="en-US"/>
            </a:p>
          </p:txBody>
        </p:sp>
        <p:sp>
          <p:nvSpPr>
            <p:cNvPr id="15144" name="Freeform 808"/>
            <p:cNvSpPr>
              <a:spLocks/>
            </p:cNvSpPr>
            <p:nvPr/>
          </p:nvSpPr>
          <p:spPr bwMode="auto">
            <a:xfrm>
              <a:off x="-6864" y="10484"/>
              <a:ext cx="263" cy="140"/>
            </a:xfrm>
            <a:custGeom>
              <a:avLst/>
              <a:gdLst/>
              <a:ahLst/>
              <a:cxnLst>
                <a:cxn ang="0">
                  <a:pos x="480" y="8"/>
                </a:cxn>
                <a:cxn ang="0">
                  <a:pos x="336" y="8"/>
                </a:cxn>
                <a:cxn ang="0">
                  <a:pos x="240" y="56"/>
                </a:cxn>
                <a:cxn ang="0">
                  <a:pos x="192" y="200"/>
                </a:cxn>
                <a:cxn ang="0">
                  <a:pos x="144" y="296"/>
                </a:cxn>
                <a:cxn ang="0">
                  <a:pos x="48" y="344"/>
                </a:cxn>
                <a:cxn ang="0">
                  <a:pos x="0" y="344"/>
                </a:cxn>
              </a:cxnLst>
              <a:rect l="0" t="0" r="r" b="b"/>
              <a:pathLst>
                <a:path w="480" h="352">
                  <a:moveTo>
                    <a:pt x="480" y="8"/>
                  </a:moveTo>
                  <a:cubicBezTo>
                    <a:pt x="428" y="4"/>
                    <a:pt x="376" y="0"/>
                    <a:pt x="336" y="8"/>
                  </a:cubicBezTo>
                  <a:cubicBezTo>
                    <a:pt x="296" y="16"/>
                    <a:pt x="264" y="24"/>
                    <a:pt x="240" y="56"/>
                  </a:cubicBezTo>
                  <a:cubicBezTo>
                    <a:pt x="216" y="88"/>
                    <a:pt x="208" y="160"/>
                    <a:pt x="192" y="200"/>
                  </a:cubicBezTo>
                  <a:cubicBezTo>
                    <a:pt x="176" y="240"/>
                    <a:pt x="168" y="272"/>
                    <a:pt x="144" y="296"/>
                  </a:cubicBezTo>
                  <a:cubicBezTo>
                    <a:pt x="120" y="320"/>
                    <a:pt x="72" y="336"/>
                    <a:pt x="48" y="344"/>
                  </a:cubicBezTo>
                  <a:cubicBezTo>
                    <a:pt x="24" y="352"/>
                    <a:pt x="12" y="348"/>
                    <a:pt x="0" y="344"/>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145" name="Freeform 809"/>
            <p:cNvSpPr>
              <a:spLocks/>
            </p:cNvSpPr>
            <p:nvPr/>
          </p:nvSpPr>
          <p:spPr bwMode="auto">
            <a:xfrm>
              <a:off x="-7344" y="10464"/>
              <a:ext cx="245" cy="158"/>
            </a:xfrm>
            <a:custGeom>
              <a:avLst/>
              <a:gdLst/>
              <a:ahLst/>
              <a:cxnLst>
                <a:cxn ang="0">
                  <a:pos x="432" y="0"/>
                </a:cxn>
                <a:cxn ang="0">
                  <a:pos x="432" y="144"/>
                </a:cxn>
                <a:cxn ang="0">
                  <a:pos x="336" y="240"/>
                </a:cxn>
                <a:cxn ang="0">
                  <a:pos x="192" y="240"/>
                </a:cxn>
                <a:cxn ang="0">
                  <a:pos x="0" y="288"/>
                </a:cxn>
              </a:cxnLst>
              <a:rect l="0" t="0" r="r" b="b"/>
              <a:pathLst>
                <a:path w="448" h="288">
                  <a:moveTo>
                    <a:pt x="432" y="0"/>
                  </a:moveTo>
                  <a:cubicBezTo>
                    <a:pt x="440" y="52"/>
                    <a:pt x="448" y="104"/>
                    <a:pt x="432" y="144"/>
                  </a:cubicBezTo>
                  <a:cubicBezTo>
                    <a:pt x="416" y="184"/>
                    <a:pt x="376" y="224"/>
                    <a:pt x="336" y="240"/>
                  </a:cubicBezTo>
                  <a:cubicBezTo>
                    <a:pt x="296" y="256"/>
                    <a:pt x="248" y="232"/>
                    <a:pt x="192" y="240"/>
                  </a:cubicBezTo>
                  <a:cubicBezTo>
                    <a:pt x="136" y="248"/>
                    <a:pt x="68" y="268"/>
                    <a:pt x="0" y="288"/>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146" name="Oval 810"/>
            <p:cNvSpPr>
              <a:spLocks noChangeArrowheads="1"/>
            </p:cNvSpPr>
            <p:nvPr/>
          </p:nvSpPr>
          <p:spPr bwMode="auto">
            <a:xfrm>
              <a:off x="-6960"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47" name="Line 811"/>
            <p:cNvSpPr>
              <a:spLocks noChangeShapeType="1"/>
            </p:cNvSpPr>
            <p:nvPr/>
          </p:nvSpPr>
          <p:spPr bwMode="auto">
            <a:xfrm flipH="1" flipV="1">
              <a:off x="-6960" y="10416"/>
              <a:ext cx="79" cy="210"/>
            </a:xfrm>
            <a:prstGeom prst="line">
              <a:avLst/>
            </a:prstGeom>
            <a:noFill/>
            <a:ln w="28575">
              <a:solidFill>
                <a:schemeClr val="bg2"/>
              </a:solidFill>
              <a:round/>
              <a:headEnd/>
              <a:tailEnd/>
            </a:ln>
            <a:effectLst/>
          </p:spPr>
          <p:txBody>
            <a:bodyPr wrap="none" anchor="ctr"/>
            <a:lstStyle/>
            <a:p>
              <a:endParaRPr lang="en-US"/>
            </a:p>
          </p:txBody>
        </p:sp>
        <p:sp>
          <p:nvSpPr>
            <p:cNvPr id="15148" name="Rectangle 812"/>
            <p:cNvSpPr>
              <a:spLocks noChangeArrowheads="1"/>
            </p:cNvSpPr>
            <p:nvPr/>
          </p:nvSpPr>
          <p:spPr bwMode="auto">
            <a:xfrm>
              <a:off x="-7584" y="10656"/>
              <a:ext cx="1008" cy="269"/>
            </a:xfrm>
            <a:prstGeom prst="rect">
              <a:avLst/>
            </a:prstGeom>
            <a:noFill/>
            <a:ln w="9525">
              <a:noFill/>
              <a:miter lim="800000"/>
              <a:headEnd/>
              <a:tailEnd/>
            </a:ln>
            <a:effectLst/>
          </p:spPr>
          <p:txBody>
            <a:bodyPr>
              <a:spAutoFit/>
            </a:bodyPr>
            <a:lstStyle/>
            <a:p>
              <a:r>
                <a:rPr lang="en-US" sz="2200">
                  <a:effectLst>
                    <a:outerShdw blurRad="38100" dist="38100" dir="2700000" algn="tl">
                      <a:srgbClr val="C0C0C0"/>
                    </a:outerShdw>
                  </a:effectLst>
                  <a:latin typeface="Arial Narrow" pitchFamily="34" charset="0"/>
                  <a:cs typeface="Arial" charset="0"/>
                </a:rPr>
                <a:t> PEDOT:PSS</a:t>
              </a:r>
            </a:p>
          </p:txBody>
        </p:sp>
        <p:sp>
          <p:nvSpPr>
            <p:cNvPr id="15149" name="Oval 813"/>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50" name="Line 814"/>
            <p:cNvSpPr>
              <a:spLocks noChangeShapeType="1"/>
            </p:cNvSpPr>
            <p:nvPr/>
          </p:nvSpPr>
          <p:spPr bwMode="auto">
            <a:xfrm flipV="1">
              <a:off x="-7440" y="10464"/>
              <a:ext cx="311" cy="48"/>
            </a:xfrm>
            <a:prstGeom prst="line">
              <a:avLst/>
            </a:prstGeom>
            <a:noFill/>
            <a:ln w="28575">
              <a:solidFill>
                <a:schemeClr val="bg2"/>
              </a:solidFill>
              <a:round/>
              <a:headEnd/>
              <a:tailEnd/>
            </a:ln>
            <a:effectLst/>
          </p:spPr>
          <p:txBody>
            <a:bodyPr wrap="none" anchor="ctr"/>
            <a:lstStyle/>
            <a:p>
              <a:endParaRPr lang="en-US"/>
            </a:p>
          </p:txBody>
        </p:sp>
        <p:sp>
          <p:nvSpPr>
            <p:cNvPr id="15151" name="Oval 815"/>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52" name="Oval 816"/>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53" name="Oval 817"/>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54" name="Oval 818"/>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55" name="Oval 819"/>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56" name="Oval 820"/>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57" name="Oval 821"/>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58" name="Oval 822"/>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59" name="Oval 823"/>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60" name="Oval 824"/>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61" name="Oval 825"/>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62" name="Oval 826"/>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63" name="Oval 827"/>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64" name="Oval 828"/>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65" name="Oval 829"/>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66" name="Oval 830"/>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67" name="Oval 831"/>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68" name="Oval 832"/>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69" name="Oval 833"/>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70" name="Oval 834"/>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71" name="Oval 835"/>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72" name="Oval 836"/>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73" name="Oval 837"/>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74" name="Oval 838"/>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75" name="Oval 839"/>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76" name="Oval 840"/>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77" name="Oval 841"/>
            <p:cNvSpPr>
              <a:spLocks noChangeArrowheads="1"/>
            </p:cNvSpPr>
            <p:nvPr/>
          </p:nvSpPr>
          <p:spPr bwMode="auto">
            <a:xfrm>
              <a:off x="-7344"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78" name="Oval 842"/>
            <p:cNvSpPr>
              <a:spLocks noChangeArrowheads="1"/>
            </p:cNvSpPr>
            <p:nvPr/>
          </p:nvSpPr>
          <p:spPr bwMode="auto">
            <a:xfrm>
              <a:off x="-7392"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179" name="Oval 843"/>
            <p:cNvSpPr>
              <a:spLocks noChangeArrowheads="1"/>
            </p:cNvSpPr>
            <p:nvPr/>
          </p:nvSpPr>
          <p:spPr bwMode="auto">
            <a:xfrm>
              <a:off x="-676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80" name="Oval 844"/>
            <p:cNvSpPr>
              <a:spLocks noChangeArrowheads="1"/>
            </p:cNvSpPr>
            <p:nvPr/>
          </p:nvSpPr>
          <p:spPr bwMode="auto">
            <a:xfrm>
              <a:off x="-6816"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81" name="Oval 845"/>
            <p:cNvSpPr>
              <a:spLocks noChangeArrowheads="1"/>
            </p:cNvSpPr>
            <p:nvPr/>
          </p:nvSpPr>
          <p:spPr bwMode="auto">
            <a:xfrm>
              <a:off x="-6432" y="10416"/>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82" name="Oval 846"/>
            <p:cNvSpPr>
              <a:spLocks noChangeArrowheads="1"/>
            </p:cNvSpPr>
            <p:nvPr/>
          </p:nvSpPr>
          <p:spPr bwMode="auto">
            <a:xfrm>
              <a:off x="-6720"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83" name="Oval 847"/>
            <p:cNvSpPr>
              <a:spLocks noChangeArrowheads="1"/>
            </p:cNvSpPr>
            <p:nvPr/>
          </p:nvSpPr>
          <p:spPr bwMode="auto">
            <a:xfrm>
              <a:off x="-6576"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84" name="Oval 848"/>
            <p:cNvSpPr>
              <a:spLocks noChangeArrowheads="1"/>
            </p:cNvSpPr>
            <p:nvPr/>
          </p:nvSpPr>
          <p:spPr bwMode="auto">
            <a:xfrm>
              <a:off x="-7104"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85" name="Oval 849"/>
            <p:cNvSpPr>
              <a:spLocks noChangeArrowheads="1"/>
            </p:cNvSpPr>
            <p:nvPr/>
          </p:nvSpPr>
          <p:spPr bwMode="auto">
            <a:xfrm>
              <a:off x="-7536" y="10416"/>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86" name="Oval 850"/>
            <p:cNvSpPr>
              <a:spLocks noChangeArrowheads="1"/>
            </p:cNvSpPr>
            <p:nvPr/>
          </p:nvSpPr>
          <p:spPr bwMode="auto">
            <a:xfrm>
              <a:off x="-7344" y="1052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87" name="Oval 851"/>
            <p:cNvSpPr>
              <a:spLocks noChangeArrowheads="1"/>
            </p:cNvSpPr>
            <p:nvPr/>
          </p:nvSpPr>
          <p:spPr bwMode="auto">
            <a:xfrm>
              <a:off x="-7392" y="10426"/>
              <a:ext cx="105" cy="106"/>
            </a:xfrm>
            <a:prstGeom prst="ellipse">
              <a:avLst/>
            </a:prstGeom>
            <a:solidFill>
              <a:srgbClr val="FFB9F7"/>
            </a:solidFill>
            <a:ln w="28575" algn="ctr">
              <a:solidFill>
                <a:srgbClr val="777777"/>
              </a:solidFill>
              <a:round/>
              <a:headEnd/>
              <a:tailEnd/>
            </a:ln>
            <a:effectLst/>
          </p:spPr>
          <p:txBody>
            <a:bodyPr wrap="none" anchor="ctr"/>
            <a:lstStyle/>
            <a:p>
              <a:endParaRPr lang="en-US"/>
            </a:p>
          </p:txBody>
        </p:sp>
        <p:sp>
          <p:nvSpPr>
            <p:cNvPr id="15188" name="Oval 852"/>
            <p:cNvSpPr>
              <a:spLocks noChangeArrowheads="1"/>
            </p:cNvSpPr>
            <p:nvPr/>
          </p:nvSpPr>
          <p:spPr bwMode="auto">
            <a:xfrm>
              <a:off x="-6768"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89" name="Oval 853"/>
            <p:cNvSpPr>
              <a:spLocks noChangeArrowheads="1"/>
            </p:cNvSpPr>
            <p:nvPr/>
          </p:nvSpPr>
          <p:spPr bwMode="auto">
            <a:xfrm>
              <a:off x="-7728"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90" name="Oval 854"/>
            <p:cNvSpPr>
              <a:spLocks noChangeArrowheads="1"/>
            </p:cNvSpPr>
            <p:nvPr/>
          </p:nvSpPr>
          <p:spPr bwMode="auto">
            <a:xfrm>
              <a:off x="-729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91" name="Oval 855"/>
            <p:cNvSpPr>
              <a:spLocks noChangeArrowheads="1"/>
            </p:cNvSpPr>
            <p:nvPr/>
          </p:nvSpPr>
          <p:spPr bwMode="auto">
            <a:xfrm>
              <a:off x="-7728"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92" name="Oval 856"/>
            <p:cNvSpPr>
              <a:spLocks noChangeArrowheads="1"/>
            </p:cNvSpPr>
            <p:nvPr/>
          </p:nvSpPr>
          <p:spPr bwMode="auto">
            <a:xfrm>
              <a:off x="-6960" y="1050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93" name="Oval 857"/>
            <p:cNvSpPr>
              <a:spLocks noChangeArrowheads="1"/>
            </p:cNvSpPr>
            <p:nvPr/>
          </p:nvSpPr>
          <p:spPr bwMode="auto">
            <a:xfrm>
              <a:off x="-7296"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94" name="Oval 858"/>
            <p:cNvSpPr>
              <a:spLocks noChangeArrowheads="1"/>
            </p:cNvSpPr>
            <p:nvPr/>
          </p:nvSpPr>
          <p:spPr bwMode="auto">
            <a:xfrm>
              <a:off x="-6528" y="1050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95" name="Oval 859"/>
            <p:cNvSpPr>
              <a:spLocks noChangeArrowheads="1"/>
            </p:cNvSpPr>
            <p:nvPr/>
          </p:nvSpPr>
          <p:spPr bwMode="auto">
            <a:xfrm>
              <a:off x="-7728"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96" name="Oval 860"/>
            <p:cNvSpPr>
              <a:spLocks noChangeArrowheads="1"/>
            </p:cNvSpPr>
            <p:nvPr/>
          </p:nvSpPr>
          <p:spPr bwMode="auto">
            <a:xfrm>
              <a:off x="-7632"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97" name="Text Box 861"/>
            <p:cNvSpPr txBox="1">
              <a:spLocks noChangeArrowheads="1"/>
            </p:cNvSpPr>
            <p:nvPr/>
          </p:nvSpPr>
          <p:spPr bwMode="auto">
            <a:xfrm>
              <a:off x="-7824" y="10368"/>
              <a:ext cx="1488" cy="269"/>
            </a:xfrm>
            <a:prstGeom prst="rect">
              <a:avLst/>
            </a:prstGeom>
            <a:solidFill>
              <a:srgbClr val="FFB9F7">
                <a:alpha val="45000"/>
              </a:srgbClr>
            </a:solidFill>
            <a:ln w="9525">
              <a:noFill/>
              <a:miter lim="800000"/>
              <a:headEnd/>
              <a:tailEnd/>
            </a:ln>
            <a:effectLst/>
          </p:spPr>
          <p:txBody>
            <a:bodyPr>
              <a:spAutoFit/>
            </a:bodyPr>
            <a:lstStyle/>
            <a:p>
              <a:r>
                <a:rPr lang="fr-BE" sz="2200">
                  <a:solidFill>
                    <a:schemeClr val="tx2"/>
                  </a:solidFill>
                  <a:effectLst>
                    <a:outerShdw blurRad="38100" dist="38100" dir="2700000" algn="tl">
                      <a:srgbClr val="FFFFFF"/>
                    </a:outerShdw>
                  </a:effectLst>
                  <a:latin typeface="Arial" charset="0"/>
                  <a:cs typeface="Arial" charset="0"/>
                </a:rPr>
                <a:t>Donor /Acceptor</a:t>
              </a:r>
              <a:endParaRPr lang="en-GB" sz="2200">
                <a:effectLst>
                  <a:outerShdw blurRad="38100" dist="38100" dir="2700000" algn="tl">
                    <a:srgbClr val="FFFFFF"/>
                  </a:outerShdw>
                </a:effectLst>
                <a:latin typeface="Agency FB" pitchFamily="34" charset="0"/>
                <a:cs typeface="Arial" charset="0"/>
              </a:endParaRPr>
            </a:p>
          </p:txBody>
        </p:sp>
        <p:sp>
          <p:nvSpPr>
            <p:cNvPr id="15198" name="Rectangle 862"/>
            <p:cNvSpPr>
              <a:spLocks noChangeArrowheads="1"/>
            </p:cNvSpPr>
            <p:nvPr/>
          </p:nvSpPr>
          <p:spPr bwMode="auto">
            <a:xfrm rot="16200000">
              <a:off x="-7224" y="9432"/>
              <a:ext cx="288" cy="1584"/>
            </a:xfrm>
            <a:prstGeom prst="rect">
              <a:avLst/>
            </a:prstGeom>
            <a:gradFill rotWithShape="0">
              <a:gsLst>
                <a:gs pos="0">
                  <a:schemeClr val="tx2"/>
                </a:gs>
                <a:gs pos="100000">
                  <a:schemeClr val="tx2">
                    <a:gamma/>
                    <a:tint val="0"/>
                    <a:invGamma/>
                  </a:schemeClr>
                </a:gs>
              </a:gsLst>
              <a:lin ang="0" scaled="1"/>
            </a:gradFill>
            <a:ln w="19050">
              <a:solidFill>
                <a:srgbClr val="5F5F5F"/>
              </a:solidFill>
              <a:miter lim="800000"/>
              <a:headEnd/>
              <a:tailEnd/>
            </a:ln>
            <a:effectLst/>
          </p:spPr>
          <p:txBody>
            <a:bodyPr wrap="none" anchor="ctr"/>
            <a:lstStyle/>
            <a:p>
              <a:endParaRPr lang="en-US"/>
            </a:p>
          </p:txBody>
        </p:sp>
        <p:sp>
          <p:nvSpPr>
            <p:cNvPr id="15199" name="Text Box 863"/>
            <p:cNvSpPr txBox="1">
              <a:spLocks noChangeArrowheads="1"/>
            </p:cNvSpPr>
            <p:nvPr/>
          </p:nvSpPr>
          <p:spPr bwMode="auto">
            <a:xfrm>
              <a:off x="-7488" y="10128"/>
              <a:ext cx="672" cy="192"/>
            </a:xfrm>
            <a:prstGeom prst="rect">
              <a:avLst/>
            </a:prstGeom>
            <a:noFill/>
            <a:ln w="9525">
              <a:noFill/>
              <a:miter lim="800000"/>
              <a:headEnd/>
              <a:tailEnd/>
            </a:ln>
            <a:effectLst>
              <a:outerShdw dist="25400" dir="10800000" algn="ctr" rotWithShape="0">
                <a:schemeClr val="bg1">
                  <a:alpha val="50000"/>
                </a:schemeClr>
              </a:outerShdw>
            </a:effectLst>
          </p:spPr>
          <p:txBody>
            <a:bodyPr tIns="0" rIns="0" bIns="0">
              <a:spAutoFit/>
            </a:bodyPr>
            <a:lstStyle/>
            <a:p>
              <a:r>
                <a:rPr lang="fr-BE" sz="2000">
                  <a:solidFill>
                    <a:schemeClr val="tx2"/>
                  </a:solidFill>
                  <a:latin typeface="Arial" charset="0"/>
                  <a:cs typeface="Arial" charset="0"/>
                </a:rPr>
                <a:t>Cathode</a:t>
              </a:r>
              <a:endParaRPr lang="en-GB" sz="2000">
                <a:solidFill>
                  <a:schemeClr val="tx2"/>
                </a:solidFill>
                <a:latin typeface="Arial" charset="0"/>
                <a:cs typeface="Arial" charset="0"/>
              </a:endParaRPr>
            </a:p>
          </p:txBody>
        </p:sp>
        <p:sp>
          <p:nvSpPr>
            <p:cNvPr id="15200" name="Freeform 864"/>
            <p:cNvSpPr>
              <a:spLocks/>
            </p:cNvSpPr>
            <p:nvPr/>
          </p:nvSpPr>
          <p:spPr bwMode="auto">
            <a:xfrm rot="7490307">
              <a:off x="-6590" y="10478"/>
              <a:ext cx="211" cy="184"/>
            </a:xfrm>
            <a:custGeom>
              <a:avLst/>
              <a:gdLst/>
              <a:ahLst/>
              <a:cxnLst>
                <a:cxn ang="0">
                  <a:pos x="0" y="48"/>
                </a:cxn>
                <a:cxn ang="0">
                  <a:pos x="240" y="48"/>
                </a:cxn>
                <a:cxn ang="0">
                  <a:pos x="384" y="336"/>
                </a:cxn>
              </a:cxnLst>
              <a:rect l="0" t="0" r="r" b="b"/>
              <a:pathLst>
                <a:path w="384" h="336">
                  <a:moveTo>
                    <a:pt x="0" y="48"/>
                  </a:moveTo>
                  <a:cubicBezTo>
                    <a:pt x="88" y="24"/>
                    <a:pt x="176" y="0"/>
                    <a:pt x="240" y="48"/>
                  </a:cubicBezTo>
                  <a:cubicBezTo>
                    <a:pt x="304" y="96"/>
                    <a:pt x="360" y="288"/>
                    <a:pt x="384" y="336"/>
                  </a:cubicBezTo>
                </a:path>
              </a:pathLst>
            </a:custGeom>
            <a:noFill/>
            <a:ln w="28575" cap="flat" cmpd="sng">
              <a:solidFill>
                <a:schemeClr val="bg2"/>
              </a:solidFill>
              <a:prstDash val="solid"/>
              <a:round/>
              <a:headEnd/>
              <a:tailEnd/>
            </a:ln>
            <a:effectLst/>
          </p:spPr>
          <p:txBody>
            <a:bodyPr wrap="none" anchor="ctr"/>
            <a:lstStyle/>
            <a:p>
              <a:endParaRPr lang="en-US"/>
            </a:p>
          </p:txBody>
        </p:sp>
        <p:grpSp>
          <p:nvGrpSpPr>
            <p:cNvPr id="15201" name="Group 865"/>
            <p:cNvGrpSpPr>
              <a:grpSpLocks/>
            </p:cNvGrpSpPr>
            <p:nvPr/>
          </p:nvGrpSpPr>
          <p:grpSpPr bwMode="auto">
            <a:xfrm>
              <a:off x="-7872" y="10848"/>
              <a:ext cx="1584" cy="96"/>
              <a:chOff x="1684" y="2640"/>
              <a:chExt cx="1584" cy="96"/>
            </a:xfrm>
          </p:grpSpPr>
          <p:sp>
            <p:nvSpPr>
              <p:cNvPr id="15202" name="Oval 866"/>
              <p:cNvSpPr>
                <a:spLocks noChangeArrowheads="1"/>
              </p:cNvSpPr>
              <p:nvPr/>
            </p:nvSpPr>
            <p:spPr bwMode="auto">
              <a:xfrm rot="16200000">
                <a:off x="2146"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03" name="Oval 867"/>
              <p:cNvSpPr>
                <a:spLocks noChangeArrowheads="1"/>
              </p:cNvSpPr>
              <p:nvPr/>
            </p:nvSpPr>
            <p:spPr bwMode="auto">
              <a:xfrm rot="16200000">
                <a:off x="1690"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04" name="Oval 868"/>
              <p:cNvSpPr>
                <a:spLocks noChangeArrowheads="1"/>
              </p:cNvSpPr>
              <p:nvPr/>
            </p:nvSpPr>
            <p:spPr bwMode="auto">
              <a:xfrm rot="16200000">
                <a:off x="2337"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05" name="Oval 869"/>
              <p:cNvSpPr>
                <a:spLocks noChangeArrowheads="1"/>
              </p:cNvSpPr>
              <p:nvPr/>
            </p:nvSpPr>
            <p:spPr bwMode="auto">
              <a:xfrm rot="16200000">
                <a:off x="3167"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06" name="Oval 870"/>
              <p:cNvSpPr>
                <a:spLocks noChangeArrowheads="1"/>
              </p:cNvSpPr>
              <p:nvPr/>
            </p:nvSpPr>
            <p:spPr bwMode="auto">
              <a:xfrm rot="16200000">
                <a:off x="2070"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07" name="Oval 871"/>
              <p:cNvSpPr>
                <a:spLocks noChangeArrowheads="1"/>
              </p:cNvSpPr>
              <p:nvPr/>
            </p:nvSpPr>
            <p:spPr bwMode="auto">
              <a:xfrm rot="16200000">
                <a:off x="2876"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08" name="Oval 872"/>
              <p:cNvSpPr>
                <a:spLocks noChangeArrowheads="1"/>
              </p:cNvSpPr>
              <p:nvPr/>
            </p:nvSpPr>
            <p:spPr bwMode="auto">
              <a:xfrm rot="16200000">
                <a:off x="2831"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09" name="Oval 873"/>
              <p:cNvSpPr>
                <a:spLocks noChangeArrowheads="1"/>
              </p:cNvSpPr>
              <p:nvPr/>
            </p:nvSpPr>
            <p:spPr bwMode="auto">
              <a:xfrm rot="16200000">
                <a:off x="2413"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10" name="Oval 874"/>
              <p:cNvSpPr>
                <a:spLocks noChangeArrowheads="1"/>
              </p:cNvSpPr>
              <p:nvPr/>
            </p:nvSpPr>
            <p:spPr bwMode="auto">
              <a:xfrm rot="16200000">
                <a:off x="1956"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11" name="Oval 875"/>
              <p:cNvSpPr>
                <a:spLocks noChangeArrowheads="1"/>
              </p:cNvSpPr>
              <p:nvPr/>
            </p:nvSpPr>
            <p:spPr bwMode="auto">
              <a:xfrm rot="16200000">
                <a:off x="2650"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5212" name="Oval 876"/>
              <p:cNvSpPr>
                <a:spLocks noChangeArrowheads="1"/>
              </p:cNvSpPr>
              <p:nvPr/>
            </p:nvSpPr>
            <p:spPr bwMode="auto">
              <a:xfrm rot="16200000">
                <a:off x="1994"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grpSp>
        <p:sp>
          <p:nvSpPr>
            <p:cNvPr id="15213" name="Rectangle 877"/>
            <p:cNvSpPr>
              <a:spLocks noChangeArrowheads="1"/>
            </p:cNvSpPr>
            <p:nvPr/>
          </p:nvSpPr>
          <p:spPr bwMode="auto">
            <a:xfrm rot="5400000">
              <a:off x="-5184" y="10512"/>
              <a:ext cx="240" cy="1584"/>
            </a:xfrm>
            <a:prstGeom prst="rect">
              <a:avLst/>
            </a:prstGeom>
            <a:solidFill>
              <a:schemeClr val="bg1"/>
            </a:solidFill>
            <a:ln w="19050">
              <a:solidFill>
                <a:srgbClr val="5F5F5F"/>
              </a:solidFill>
              <a:miter lim="800000"/>
              <a:headEnd/>
              <a:tailEnd/>
            </a:ln>
            <a:effectLst/>
          </p:spPr>
          <p:txBody>
            <a:bodyPr wrap="none" anchor="ctr"/>
            <a:lstStyle/>
            <a:p>
              <a:endParaRPr lang="en-US"/>
            </a:p>
          </p:txBody>
        </p:sp>
        <p:sp>
          <p:nvSpPr>
            <p:cNvPr id="15214" name="Rectangle 878"/>
            <p:cNvSpPr>
              <a:spLocks noChangeArrowheads="1"/>
            </p:cNvSpPr>
            <p:nvPr/>
          </p:nvSpPr>
          <p:spPr bwMode="auto">
            <a:xfrm rot="5400000">
              <a:off x="-5184" y="10272"/>
              <a:ext cx="240" cy="1584"/>
            </a:xfrm>
            <a:prstGeom prst="rect">
              <a:avLst/>
            </a:prstGeom>
            <a:solidFill>
              <a:srgbClr val="C5FFDC"/>
            </a:solidFill>
            <a:ln w="19050">
              <a:solidFill>
                <a:srgbClr val="5F5F5F"/>
              </a:solidFill>
              <a:miter lim="800000"/>
              <a:headEnd/>
              <a:tailEnd/>
            </a:ln>
            <a:effectLst/>
          </p:spPr>
          <p:txBody>
            <a:bodyPr wrap="none" anchor="ctr"/>
            <a:lstStyle/>
            <a:p>
              <a:endParaRPr lang="en-US"/>
            </a:p>
          </p:txBody>
        </p:sp>
        <p:sp>
          <p:nvSpPr>
            <p:cNvPr id="15215" name="Rectangle 879"/>
            <p:cNvSpPr>
              <a:spLocks noChangeArrowheads="1"/>
            </p:cNvSpPr>
            <p:nvPr/>
          </p:nvSpPr>
          <p:spPr bwMode="auto">
            <a:xfrm>
              <a:off x="-5856" y="10368"/>
              <a:ext cx="1584" cy="288"/>
            </a:xfrm>
            <a:prstGeom prst="rect">
              <a:avLst/>
            </a:prstGeom>
            <a:solidFill>
              <a:srgbClr val="FFB9F7"/>
            </a:solidFill>
            <a:ln w="19050">
              <a:solidFill>
                <a:srgbClr val="5F5F5F"/>
              </a:solidFill>
              <a:miter lim="800000"/>
              <a:headEnd/>
              <a:tailEnd/>
            </a:ln>
            <a:effectLst/>
          </p:spPr>
          <p:txBody>
            <a:bodyPr wrap="none" anchor="ctr"/>
            <a:lstStyle/>
            <a:p>
              <a:pPr algn="ctr"/>
              <a:endParaRPr lang="en-US" sz="1800">
                <a:solidFill>
                  <a:srgbClr val="FF3399"/>
                </a:solidFill>
                <a:latin typeface="Arial" charset="0"/>
                <a:cs typeface="Arial" charset="0"/>
              </a:endParaRPr>
            </a:p>
          </p:txBody>
        </p:sp>
        <p:sp>
          <p:nvSpPr>
            <p:cNvPr id="15216" name="Rectangle 880"/>
            <p:cNvSpPr>
              <a:spLocks noChangeArrowheads="1"/>
            </p:cNvSpPr>
            <p:nvPr/>
          </p:nvSpPr>
          <p:spPr bwMode="auto">
            <a:xfrm rot="16200000">
              <a:off x="-5208" y="10008"/>
              <a:ext cx="288" cy="1584"/>
            </a:xfrm>
            <a:prstGeom prst="rect">
              <a:avLst/>
            </a:prstGeom>
            <a:solidFill>
              <a:srgbClr val="CDE7FF"/>
            </a:solidFill>
            <a:ln w="19050">
              <a:solidFill>
                <a:srgbClr val="5F5F5F"/>
              </a:solidFill>
              <a:miter lim="800000"/>
              <a:headEnd/>
              <a:tailEnd/>
            </a:ln>
            <a:effectLst/>
          </p:spPr>
          <p:txBody>
            <a:bodyPr wrap="none" anchor="ctr"/>
            <a:lstStyle/>
            <a:p>
              <a:endParaRPr lang="en-US"/>
            </a:p>
          </p:txBody>
        </p:sp>
        <p:sp>
          <p:nvSpPr>
            <p:cNvPr id="15217" name="Text Box 881"/>
            <p:cNvSpPr txBox="1">
              <a:spLocks noChangeArrowheads="1"/>
            </p:cNvSpPr>
            <p:nvPr/>
          </p:nvSpPr>
          <p:spPr bwMode="auto">
            <a:xfrm>
              <a:off x="-5328" y="11184"/>
              <a:ext cx="450" cy="211"/>
            </a:xfrm>
            <a:prstGeom prst="rect">
              <a:avLst/>
            </a:prstGeom>
            <a:noFill/>
            <a:ln w="9525">
              <a:noFill/>
              <a:miter lim="800000"/>
              <a:headEnd/>
              <a:tailEnd/>
            </a:ln>
            <a:effectLst/>
          </p:spPr>
          <p:txBody>
            <a:bodyPr wrap="none" lIns="0" tIns="0" rIns="0" bIns="0">
              <a:spAutoFit/>
            </a:bodyPr>
            <a:lstStyle/>
            <a:p>
              <a:pPr eaLnBrk="0" hangingPunct="0"/>
              <a:r>
                <a:rPr lang="en-US" sz="2200">
                  <a:effectLst>
                    <a:outerShdw blurRad="38100" dist="38100" dir="2700000" algn="tl">
                      <a:srgbClr val="C0C0C0"/>
                    </a:outerShdw>
                  </a:effectLst>
                  <a:latin typeface="Arial" charset="0"/>
                  <a:cs typeface="Arial" charset="0"/>
                </a:rPr>
                <a:t>Glass</a:t>
              </a:r>
            </a:p>
          </p:txBody>
        </p:sp>
        <p:sp>
          <p:nvSpPr>
            <p:cNvPr id="15218" name="Text Box 882"/>
            <p:cNvSpPr txBox="1">
              <a:spLocks noChangeArrowheads="1"/>
            </p:cNvSpPr>
            <p:nvPr/>
          </p:nvSpPr>
          <p:spPr bwMode="auto">
            <a:xfrm>
              <a:off x="-5376" y="10944"/>
              <a:ext cx="625" cy="269"/>
            </a:xfrm>
            <a:prstGeom prst="rect">
              <a:avLst/>
            </a:prstGeom>
            <a:noFill/>
            <a:ln w="9525">
              <a:noFill/>
              <a:miter lim="800000"/>
              <a:headEnd/>
              <a:tailEnd/>
            </a:ln>
            <a:effectLst/>
          </p:spPr>
          <p:txBody>
            <a:bodyPr wrap="none">
              <a:spAutoFit/>
            </a:bodyPr>
            <a:lstStyle/>
            <a:p>
              <a:r>
                <a:rPr lang="fr-BE" sz="2200">
                  <a:solidFill>
                    <a:schemeClr val="tx2"/>
                  </a:solidFill>
                  <a:effectLst>
                    <a:outerShdw blurRad="38100" dist="38100" dir="2700000" algn="tl">
                      <a:srgbClr val="C0C0C0"/>
                    </a:outerShdw>
                  </a:effectLst>
                  <a:latin typeface="Arial" charset="0"/>
                  <a:cs typeface="Arial" charset="0"/>
                </a:rPr>
                <a:t>Anode</a:t>
              </a:r>
              <a:endParaRPr lang="en-GB" sz="2200">
                <a:solidFill>
                  <a:schemeClr val="tx2"/>
                </a:solidFill>
                <a:effectLst>
                  <a:outerShdw blurRad="38100" dist="38100" dir="2700000" algn="tl">
                    <a:srgbClr val="C0C0C0"/>
                  </a:outerShdw>
                </a:effectLst>
                <a:latin typeface="Arial" charset="0"/>
                <a:cs typeface="Arial" charset="0"/>
              </a:endParaRPr>
            </a:p>
          </p:txBody>
        </p:sp>
        <p:sp>
          <p:nvSpPr>
            <p:cNvPr id="15219" name="Oval 883"/>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20" name="Oval 884"/>
            <p:cNvSpPr>
              <a:spLocks noChangeArrowheads="1"/>
            </p:cNvSpPr>
            <p:nvPr/>
          </p:nvSpPr>
          <p:spPr bwMode="auto">
            <a:xfrm>
              <a:off x="-528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21" name="Oval 885"/>
            <p:cNvSpPr>
              <a:spLocks noChangeArrowheads="1"/>
            </p:cNvSpPr>
            <p:nvPr/>
          </p:nvSpPr>
          <p:spPr bwMode="auto">
            <a:xfrm>
              <a:off x="-5712"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22" name="Oval 886"/>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23" name="Freeform 887"/>
            <p:cNvSpPr>
              <a:spLocks/>
            </p:cNvSpPr>
            <p:nvPr/>
          </p:nvSpPr>
          <p:spPr bwMode="auto">
            <a:xfrm>
              <a:off x="-5616" y="10416"/>
              <a:ext cx="211" cy="184"/>
            </a:xfrm>
            <a:custGeom>
              <a:avLst/>
              <a:gdLst/>
              <a:ahLst/>
              <a:cxnLst>
                <a:cxn ang="0">
                  <a:pos x="0" y="48"/>
                </a:cxn>
                <a:cxn ang="0">
                  <a:pos x="240" y="48"/>
                </a:cxn>
                <a:cxn ang="0">
                  <a:pos x="384" y="336"/>
                </a:cxn>
              </a:cxnLst>
              <a:rect l="0" t="0" r="r" b="b"/>
              <a:pathLst>
                <a:path w="384" h="336">
                  <a:moveTo>
                    <a:pt x="0" y="48"/>
                  </a:moveTo>
                  <a:cubicBezTo>
                    <a:pt x="88" y="24"/>
                    <a:pt x="176" y="0"/>
                    <a:pt x="240" y="48"/>
                  </a:cubicBezTo>
                  <a:cubicBezTo>
                    <a:pt x="304" y="96"/>
                    <a:pt x="360" y="288"/>
                    <a:pt x="384"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224" name="Freeform 888"/>
            <p:cNvSpPr>
              <a:spLocks/>
            </p:cNvSpPr>
            <p:nvPr/>
          </p:nvSpPr>
          <p:spPr bwMode="auto">
            <a:xfrm>
              <a:off x="-5760" y="10431"/>
              <a:ext cx="263" cy="193"/>
            </a:xfrm>
            <a:custGeom>
              <a:avLst/>
              <a:gdLst/>
              <a:ahLst/>
              <a:cxnLst>
                <a:cxn ang="0">
                  <a:pos x="0" y="0"/>
                </a:cxn>
                <a:cxn ang="0">
                  <a:pos x="96" y="240"/>
                </a:cxn>
                <a:cxn ang="0">
                  <a:pos x="192" y="336"/>
                </a:cxn>
                <a:cxn ang="0">
                  <a:pos x="384" y="336"/>
                </a:cxn>
                <a:cxn ang="0">
                  <a:pos x="480" y="336"/>
                </a:cxn>
              </a:cxnLst>
              <a:rect l="0" t="0" r="r" b="b"/>
              <a:pathLst>
                <a:path w="480" h="352">
                  <a:moveTo>
                    <a:pt x="0" y="0"/>
                  </a:moveTo>
                  <a:cubicBezTo>
                    <a:pt x="32" y="92"/>
                    <a:pt x="64" y="184"/>
                    <a:pt x="96" y="240"/>
                  </a:cubicBezTo>
                  <a:cubicBezTo>
                    <a:pt x="128" y="296"/>
                    <a:pt x="144" y="320"/>
                    <a:pt x="192" y="336"/>
                  </a:cubicBezTo>
                  <a:cubicBezTo>
                    <a:pt x="240" y="352"/>
                    <a:pt x="336" y="336"/>
                    <a:pt x="384" y="336"/>
                  </a:cubicBezTo>
                  <a:cubicBezTo>
                    <a:pt x="432" y="336"/>
                    <a:pt x="464" y="336"/>
                    <a:pt x="480"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225" name="Freeform 889"/>
            <p:cNvSpPr>
              <a:spLocks/>
            </p:cNvSpPr>
            <p:nvPr/>
          </p:nvSpPr>
          <p:spPr bwMode="auto">
            <a:xfrm rot="-1969712">
              <a:off x="-4800" y="10368"/>
              <a:ext cx="184" cy="294"/>
            </a:xfrm>
            <a:custGeom>
              <a:avLst/>
              <a:gdLst/>
              <a:ahLst/>
              <a:cxnLst>
                <a:cxn ang="0">
                  <a:pos x="0" y="0"/>
                </a:cxn>
                <a:cxn ang="0">
                  <a:pos x="96" y="192"/>
                </a:cxn>
                <a:cxn ang="0">
                  <a:pos x="96" y="288"/>
                </a:cxn>
                <a:cxn ang="0">
                  <a:pos x="96" y="384"/>
                </a:cxn>
                <a:cxn ang="0">
                  <a:pos x="144" y="480"/>
                </a:cxn>
                <a:cxn ang="0">
                  <a:pos x="288" y="528"/>
                </a:cxn>
                <a:cxn ang="0">
                  <a:pos x="336" y="528"/>
                </a:cxn>
              </a:cxnLst>
              <a:rect l="0" t="0" r="r" b="b"/>
              <a:pathLst>
                <a:path w="336" h="536">
                  <a:moveTo>
                    <a:pt x="0" y="0"/>
                  </a:moveTo>
                  <a:cubicBezTo>
                    <a:pt x="40" y="72"/>
                    <a:pt x="80" y="144"/>
                    <a:pt x="96" y="192"/>
                  </a:cubicBezTo>
                  <a:cubicBezTo>
                    <a:pt x="112" y="240"/>
                    <a:pt x="96" y="256"/>
                    <a:pt x="96" y="288"/>
                  </a:cubicBezTo>
                  <a:cubicBezTo>
                    <a:pt x="96" y="320"/>
                    <a:pt x="88" y="352"/>
                    <a:pt x="96" y="384"/>
                  </a:cubicBezTo>
                  <a:cubicBezTo>
                    <a:pt x="104" y="416"/>
                    <a:pt x="112" y="456"/>
                    <a:pt x="144" y="480"/>
                  </a:cubicBezTo>
                  <a:cubicBezTo>
                    <a:pt x="176" y="504"/>
                    <a:pt x="256" y="520"/>
                    <a:pt x="288" y="528"/>
                  </a:cubicBezTo>
                  <a:cubicBezTo>
                    <a:pt x="320" y="536"/>
                    <a:pt x="328" y="532"/>
                    <a:pt x="336" y="528"/>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226" name="Oval 890"/>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27" name="Line 891"/>
            <p:cNvSpPr>
              <a:spLocks noChangeShapeType="1"/>
            </p:cNvSpPr>
            <p:nvPr/>
          </p:nvSpPr>
          <p:spPr bwMode="auto">
            <a:xfrm>
              <a:off x="-4704" y="10582"/>
              <a:ext cx="211" cy="26"/>
            </a:xfrm>
            <a:prstGeom prst="line">
              <a:avLst/>
            </a:prstGeom>
            <a:noFill/>
            <a:ln w="28575">
              <a:solidFill>
                <a:schemeClr val="bg2"/>
              </a:solidFill>
              <a:round/>
              <a:headEnd/>
              <a:tailEnd/>
            </a:ln>
            <a:effectLst/>
          </p:spPr>
          <p:txBody>
            <a:bodyPr wrap="none" anchor="ctr"/>
            <a:lstStyle/>
            <a:p>
              <a:endParaRPr lang="en-US"/>
            </a:p>
          </p:txBody>
        </p:sp>
        <p:sp>
          <p:nvSpPr>
            <p:cNvPr id="15228" name="Line 892"/>
            <p:cNvSpPr>
              <a:spLocks noChangeShapeType="1"/>
            </p:cNvSpPr>
            <p:nvPr/>
          </p:nvSpPr>
          <p:spPr bwMode="auto">
            <a:xfrm>
              <a:off x="-5136" y="10608"/>
              <a:ext cx="263" cy="1"/>
            </a:xfrm>
            <a:prstGeom prst="line">
              <a:avLst/>
            </a:prstGeom>
            <a:noFill/>
            <a:ln w="28575">
              <a:solidFill>
                <a:schemeClr val="bg2"/>
              </a:solidFill>
              <a:round/>
              <a:headEnd/>
              <a:tailEnd/>
            </a:ln>
            <a:effectLst/>
          </p:spPr>
          <p:txBody>
            <a:bodyPr wrap="none" anchor="ctr"/>
            <a:lstStyle/>
            <a:p>
              <a:endParaRPr lang="en-US"/>
            </a:p>
          </p:txBody>
        </p:sp>
        <p:sp>
          <p:nvSpPr>
            <p:cNvPr id="15229" name="Freeform 893"/>
            <p:cNvSpPr>
              <a:spLocks/>
            </p:cNvSpPr>
            <p:nvPr/>
          </p:nvSpPr>
          <p:spPr bwMode="auto">
            <a:xfrm>
              <a:off x="-4848" y="10484"/>
              <a:ext cx="263" cy="140"/>
            </a:xfrm>
            <a:custGeom>
              <a:avLst/>
              <a:gdLst/>
              <a:ahLst/>
              <a:cxnLst>
                <a:cxn ang="0">
                  <a:pos x="480" y="8"/>
                </a:cxn>
                <a:cxn ang="0">
                  <a:pos x="336" y="8"/>
                </a:cxn>
                <a:cxn ang="0">
                  <a:pos x="240" y="56"/>
                </a:cxn>
                <a:cxn ang="0">
                  <a:pos x="192" y="200"/>
                </a:cxn>
                <a:cxn ang="0">
                  <a:pos x="144" y="296"/>
                </a:cxn>
                <a:cxn ang="0">
                  <a:pos x="48" y="344"/>
                </a:cxn>
                <a:cxn ang="0">
                  <a:pos x="0" y="344"/>
                </a:cxn>
              </a:cxnLst>
              <a:rect l="0" t="0" r="r" b="b"/>
              <a:pathLst>
                <a:path w="480" h="352">
                  <a:moveTo>
                    <a:pt x="480" y="8"/>
                  </a:moveTo>
                  <a:cubicBezTo>
                    <a:pt x="428" y="4"/>
                    <a:pt x="376" y="0"/>
                    <a:pt x="336" y="8"/>
                  </a:cubicBezTo>
                  <a:cubicBezTo>
                    <a:pt x="296" y="16"/>
                    <a:pt x="264" y="24"/>
                    <a:pt x="240" y="56"/>
                  </a:cubicBezTo>
                  <a:cubicBezTo>
                    <a:pt x="216" y="88"/>
                    <a:pt x="208" y="160"/>
                    <a:pt x="192" y="200"/>
                  </a:cubicBezTo>
                  <a:cubicBezTo>
                    <a:pt x="176" y="240"/>
                    <a:pt x="168" y="272"/>
                    <a:pt x="144" y="296"/>
                  </a:cubicBezTo>
                  <a:cubicBezTo>
                    <a:pt x="120" y="320"/>
                    <a:pt x="72" y="336"/>
                    <a:pt x="48" y="344"/>
                  </a:cubicBezTo>
                  <a:cubicBezTo>
                    <a:pt x="24" y="352"/>
                    <a:pt x="12" y="348"/>
                    <a:pt x="0" y="344"/>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230" name="Freeform 894"/>
            <p:cNvSpPr>
              <a:spLocks/>
            </p:cNvSpPr>
            <p:nvPr/>
          </p:nvSpPr>
          <p:spPr bwMode="auto">
            <a:xfrm>
              <a:off x="-5328" y="10464"/>
              <a:ext cx="245" cy="158"/>
            </a:xfrm>
            <a:custGeom>
              <a:avLst/>
              <a:gdLst/>
              <a:ahLst/>
              <a:cxnLst>
                <a:cxn ang="0">
                  <a:pos x="432" y="0"/>
                </a:cxn>
                <a:cxn ang="0">
                  <a:pos x="432" y="144"/>
                </a:cxn>
                <a:cxn ang="0">
                  <a:pos x="336" y="240"/>
                </a:cxn>
                <a:cxn ang="0">
                  <a:pos x="192" y="240"/>
                </a:cxn>
                <a:cxn ang="0">
                  <a:pos x="0" y="288"/>
                </a:cxn>
              </a:cxnLst>
              <a:rect l="0" t="0" r="r" b="b"/>
              <a:pathLst>
                <a:path w="448" h="288">
                  <a:moveTo>
                    <a:pt x="432" y="0"/>
                  </a:moveTo>
                  <a:cubicBezTo>
                    <a:pt x="440" y="52"/>
                    <a:pt x="448" y="104"/>
                    <a:pt x="432" y="144"/>
                  </a:cubicBezTo>
                  <a:cubicBezTo>
                    <a:pt x="416" y="184"/>
                    <a:pt x="376" y="224"/>
                    <a:pt x="336" y="240"/>
                  </a:cubicBezTo>
                  <a:cubicBezTo>
                    <a:pt x="296" y="256"/>
                    <a:pt x="248" y="232"/>
                    <a:pt x="192" y="240"/>
                  </a:cubicBezTo>
                  <a:cubicBezTo>
                    <a:pt x="136" y="248"/>
                    <a:pt x="68" y="268"/>
                    <a:pt x="0" y="288"/>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231" name="Oval 895"/>
            <p:cNvSpPr>
              <a:spLocks noChangeArrowheads="1"/>
            </p:cNvSpPr>
            <p:nvPr/>
          </p:nvSpPr>
          <p:spPr bwMode="auto">
            <a:xfrm>
              <a:off x="-4944"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32" name="Line 896"/>
            <p:cNvSpPr>
              <a:spLocks noChangeShapeType="1"/>
            </p:cNvSpPr>
            <p:nvPr/>
          </p:nvSpPr>
          <p:spPr bwMode="auto">
            <a:xfrm flipH="1" flipV="1">
              <a:off x="-4944" y="10416"/>
              <a:ext cx="79" cy="210"/>
            </a:xfrm>
            <a:prstGeom prst="line">
              <a:avLst/>
            </a:prstGeom>
            <a:noFill/>
            <a:ln w="28575">
              <a:solidFill>
                <a:schemeClr val="bg2"/>
              </a:solidFill>
              <a:round/>
              <a:headEnd/>
              <a:tailEnd/>
            </a:ln>
            <a:effectLst/>
          </p:spPr>
          <p:txBody>
            <a:bodyPr wrap="none" anchor="ctr"/>
            <a:lstStyle/>
            <a:p>
              <a:endParaRPr lang="en-US"/>
            </a:p>
          </p:txBody>
        </p:sp>
        <p:sp>
          <p:nvSpPr>
            <p:cNvPr id="15233" name="Rectangle 897"/>
            <p:cNvSpPr>
              <a:spLocks noChangeArrowheads="1"/>
            </p:cNvSpPr>
            <p:nvPr/>
          </p:nvSpPr>
          <p:spPr bwMode="auto">
            <a:xfrm>
              <a:off x="-5568" y="10656"/>
              <a:ext cx="1008" cy="269"/>
            </a:xfrm>
            <a:prstGeom prst="rect">
              <a:avLst/>
            </a:prstGeom>
            <a:noFill/>
            <a:ln w="9525">
              <a:noFill/>
              <a:miter lim="800000"/>
              <a:headEnd/>
              <a:tailEnd/>
            </a:ln>
            <a:effectLst/>
          </p:spPr>
          <p:txBody>
            <a:bodyPr>
              <a:spAutoFit/>
            </a:bodyPr>
            <a:lstStyle/>
            <a:p>
              <a:r>
                <a:rPr lang="en-US" sz="2200">
                  <a:effectLst>
                    <a:outerShdw blurRad="38100" dist="38100" dir="2700000" algn="tl">
                      <a:srgbClr val="C0C0C0"/>
                    </a:outerShdw>
                  </a:effectLst>
                  <a:latin typeface="Arial Narrow" pitchFamily="34" charset="0"/>
                  <a:cs typeface="Arial" charset="0"/>
                </a:rPr>
                <a:t> PEDOT:PSS</a:t>
              </a:r>
            </a:p>
          </p:txBody>
        </p:sp>
        <p:sp>
          <p:nvSpPr>
            <p:cNvPr id="15234" name="Oval 898"/>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35" name="Line 899"/>
            <p:cNvSpPr>
              <a:spLocks noChangeShapeType="1"/>
            </p:cNvSpPr>
            <p:nvPr/>
          </p:nvSpPr>
          <p:spPr bwMode="auto">
            <a:xfrm flipV="1">
              <a:off x="-5424" y="10464"/>
              <a:ext cx="311" cy="48"/>
            </a:xfrm>
            <a:prstGeom prst="line">
              <a:avLst/>
            </a:prstGeom>
            <a:noFill/>
            <a:ln w="28575">
              <a:solidFill>
                <a:schemeClr val="bg2"/>
              </a:solidFill>
              <a:round/>
              <a:headEnd/>
              <a:tailEnd/>
            </a:ln>
            <a:effectLst/>
          </p:spPr>
          <p:txBody>
            <a:bodyPr wrap="none" anchor="ctr"/>
            <a:lstStyle/>
            <a:p>
              <a:endParaRPr lang="en-US"/>
            </a:p>
          </p:txBody>
        </p:sp>
        <p:sp>
          <p:nvSpPr>
            <p:cNvPr id="15236" name="Oval 900"/>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37" name="Oval 901"/>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38" name="Oval 902"/>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39" name="Oval 903"/>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40" name="Oval 904"/>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41" name="Oval 905"/>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42" name="Oval 906"/>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43" name="Oval 907"/>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44" name="Oval 908"/>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45" name="Oval 909"/>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46" name="Oval 910"/>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47" name="Oval 911"/>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48" name="Oval 912"/>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49" name="Oval 913"/>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50" name="Oval 914"/>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51" name="Oval 915"/>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52" name="Oval 916"/>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53" name="Oval 917"/>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54" name="Oval 918"/>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55" name="Oval 919"/>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56" name="Oval 920"/>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57" name="Oval 921"/>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58" name="Oval 922"/>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59" name="Oval 923"/>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60" name="Oval 924"/>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61" name="Oval 925"/>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62" name="Oval 926"/>
            <p:cNvSpPr>
              <a:spLocks noChangeArrowheads="1"/>
            </p:cNvSpPr>
            <p:nvPr/>
          </p:nvSpPr>
          <p:spPr bwMode="auto">
            <a:xfrm>
              <a:off x="-5328"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63" name="Oval 927"/>
            <p:cNvSpPr>
              <a:spLocks noChangeArrowheads="1"/>
            </p:cNvSpPr>
            <p:nvPr/>
          </p:nvSpPr>
          <p:spPr bwMode="auto">
            <a:xfrm>
              <a:off x="-5376"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64" name="Oval 928"/>
            <p:cNvSpPr>
              <a:spLocks noChangeArrowheads="1"/>
            </p:cNvSpPr>
            <p:nvPr/>
          </p:nvSpPr>
          <p:spPr bwMode="auto">
            <a:xfrm>
              <a:off x="-4752"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65" name="Oval 929"/>
            <p:cNvSpPr>
              <a:spLocks noChangeArrowheads="1"/>
            </p:cNvSpPr>
            <p:nvPr/>
          </p:nvSpPr>
          <p:spPr bwMode="auto">
            <a:xfrm>
              <a:off x="-4800"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66" name="Oval 930"/>
            <p:cNvSpPr>
              <a:spLocks noChangeArrowheads="1"/>
            </p:cNvSpPr>
            <p:nvPr/>
          </p:nvSpPr>
          <p:spPr bwMode="auto">
            <a:xfrm>
              <a:off x="-4416" y="10416"/>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67" name="Oval 931"/>
            <p:cNvSpPr>
              <a:spLocks noChangeArrowheads="1"/>
            </p:cNvSpPr>
            <p:nvPr/>
          </p:nvSpPr>
          <p:spPr bwMode="auto">
            <a:xfrm>
              <a:off x="-4704"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68" name="Oval 932"/>
            <p:cNvSpPr>
              <a:spLocks noChangeArrowheads="1"/>
            </p:cNvSpPr>
            <p:nvPr/>
          </p:nvSpPr>
          <p:spPr bwMode="auto">
            <a:xfrm>
              <a:off x="-4560"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69" name="Oval 933"/>
            <p:cNvSpPr>
              <a:spLocks noChangeArrowheads="1"/>
            </p:cNvSpPr>
            <p:nvPr/>
          </p:nvSpPr>
          <p:spPr bwMode="auto">
            <a:xfrm>
              <a:off x="-5088"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70" name="Oval 934"/>
            <p:cNvSpPr>
              <a:spLocks noChangeArrowheads="1"/>
            </p:cNvSpPr>
            <p:nvPr/>
          </p:nvSpPr>
          <p:spPr bwMode="auto">
            <a:xfrm>
              <a:off x="-5520" y="10416"/>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71" name="Oval 935"/>
            <p:cNvSpPr>
              <a:spLocks noChangeArrowheads="1"/>
            </p:cNvSpPr>
            <p:nvPr/>
          </p:nvSpPr>
          <p:spPr bwMode="auto">
            <a:xfrm>
              <a:off x="-5328" y="1052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72" name="Oval 936"/>
            <p:cNvSpPr>
              <a:spLocks noChangeArrowheads="1"/>
            </p:cNvSpPr>
            <p:nvPr/>
          </p:nvSpPr>
          <p:spPr bwMode="auto">
            <a:xfrm>
              <a:off x="-5376" y="10426"/>
              <a:ext cx="105" cy="106"/>
            </a:xfrm>
            <a:prstGeom prst="ellipse">
              <a:avLst/>
            </a:prstGeom>
            <a:solidFill>
              <a:srgbClr val="FFB9F7"/>
            </a:solidFill>
            <a:ln w="28575" algn="ctr">
              <a:solidFill>
                <a:srgbClr val="777777"/>
              </a:solidFill>
              <a:round/>
              <a:headEnd/>
              <a:tailEnd/>
            </a:ln>
            <a:effectLst/>
          </p:spPr>
          <p:txBody>
            <a:bodyPr wrap="none" anchor="ctr"/>
            <a:lstStyle/>
            <a:p>
              <a:endParaRPr lang="en-US"/>
            </a:p>
          </p:txBody>
        </p:sp>
        <p:sp>
          <p:nvSpPr>
            <p:cNvPr id="15273" name="Oval 937"/>
            <p:cNvSpPr>
              <a:spLocks noChangeArrowheads="1"/>
            </p:cNvSpPr>
            <p:nvPr/>
          </p:nvSpPr>
          <p:spPr bwMode="auto">
            <a:xfrm>
              <a:off x="-4752"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74" name="Oval 938"/>
            <p:cNvSpPr>
              <a:spLocks noChangeArrowheads="1"/>
            </p:cNvSpPr>
            <p:nvPr/>
          </p:nvSpPr>
          <p:spPr bwMode="auto">
            <a:xfrm>
              <a:off x="-5712"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75" name="Oval 939"/>
            <p:cNvSpPr>
              <a:spLocks noChangeArrowheads="1"/>
            </p:cNvSpPr>
            <p:nvPr/>
          </p:nvSpPr>
          <p:spPr bwMode="auto">
            <a:xfrm>
              <a:off x="-528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76" name="Oval 940"/>
            <p:cNvSpPr>
              <a:spLocks noChangeArrowheads="1"/>
            </p:cNvSpPr>
            <p:nvPr/>
          </p:nvSpPr>
          <p:spPr bwMode="auto">
            <a:xfrm>
              <a:off x="-5712"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77" name="Oval 941"/>
            <p:cNvSpPr>
              <a:spLocks noChangeArrowheads="1"/>
            </p:cNvSpPr>
            <p:nvPr/>
          </p:nvSpPr>
          <p:spPr bwMode="auto">
            <a:xfrm>
              <a:off x="-4944" y="1050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78" name="Oval 942"/>
            <p:cNvSpPr>
              <a:spLocks noChangeArrowheads="1"/>
            </p:cNvSpPr>
            <p:nvPr/>
          </p:nvSpPr>
          <p:spPr bwMode="auto">
            <a:xfrm>
              <a:off x="-5280"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79" name="Oval 943"/>
            <p:cNvSpPr>
              <a:spLocks noChangeArrowheads="1"/>
            </p:cNvSpPr>
            <p:nvPr/>
          </p:nvSpPr>
          <p:spPr bwMode="auto">
            <a:xfrm>
              <a:off x="-4512" y="1050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80" name="Oval 944"/>
            <p:cNvSpPr>
              <a:spLocks noChangeArrowheads="1"/>
            </p:cNvSpPr>
            <p:nvPr/>
          </p:nvSpPr>
          <p:spPr bwMode="auto">
            <a:xfrm>
              <a:off x="-5712"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81" name="Oval 945"/>
            <p:cNvSpPr>
              <a:spLocks noChangeArrowheads="1"/>
            </p:cNvSpPr>
            <p:nvPr/>
          </p:nvSpPr>
          <p:spPr bwMode="auto">
            <a:xfrm>
              <a:off x="-5616"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82" name="Text Box 946"/>
            <p:cNvSpPr txBox="1">
              <a:spLocks noChangeArrowheads="1"/>
            </p:cNvSpPr>
            <p:nvPr/>
          </p:nvSpPr>
          <p:spPr bwMode="auto">
            <a:xfrm>
              <a:off x="-5808" y="10368"/>
              <a:ext cx="1488" cy="269"/>
            </a:xfrm>
            <a:prstGeom prst="rect">
              <a:avLst/>
            </a:prstGeom>
            <a:solidFill>
              <a:srgbClr val="FFB9F7">
                <a:alpha val="45000"/>
              </a:srgbClr>
            </a:solidFill>
            <a:ln w="9525">
              <a:noFill/>
              <a:miter lim="800000"/>
              <a:headEnd/>
              <a:tailEnd/>
            </a:ln>
            <a:effectLst/>
          </p:spPr>
          <p:txBody>
            <a:bodyPr>
              <a:spAutoFit/>
            </a:bodyPr>
            <a:lstStyle/>
            <a:p>
              <a:r>
                <a:rPr lang="fr-BE" sz="2200">
                  <a:solidFill>
                    <a:schemeClr val="tx2"/>
                  </a:solidFill>
                  <a:effectLst>
                    <a:outerShdw blurRad="38100" dist="38100" dir="2700000" algn="tl">
                      <a:srgbClr val="FFFFFF"/>
                    </a:outerShdw>
                  </a:effectLst>
                  <a:latin typeface="Arial" charset="0"/>
                  <a:cs typeface="Arial" charset="0"/>
                </a:rPr>
                <a:t>Donor /Acceptor</a:t>
              </a:r>
              <a:endParaRPr lang="en-GB" sz="2200">
                <a:effectLst>
                  <a:outerShdw blurRad="38100" dist="38100" dir="2700000" algn="tl">
                    <a:srgbClr val="FFFFFF"/>
                  </a:outerShdw>
                </a:effectLst>
                <a:latin typeface="Agency FB" pitchFamily="34" charset="0"/>
                <a:cs typeface="Arial" charset="0"/>
              </a:endParaRPr>
            </a:p>
          </p:txBody>
        </p:sp>
        <p:sp>
          <p:nvSpPr>
            <p:cNvPr id="15283" name="Rectangle 947"/>
            <p:cNvSpPr>
              <a:spLocks noChangeArrowheads="1"/>
            </p:cNvSpPr>
            <p:nvPr/>
          </p:nvSpPr>
          <p:spPr bwMode="auto">
            <a:xfrm rot="16200000">
              <a:off x="-5208" y="9432"/>
              <a:ext cx="288" cy="1584"/>
            </a:xfrm>
            <a:prstGeom prst="rect">
              <a:avLst/>
            </a:prstGeom>
            <a:gradFill rotWithShape="0">
              <a:gsLst>
                <a:gs pos="0">
                  <a:schemeClr val="tx2"/>
                </a:gs>
                <a:gs pos="100000">
                  <a:schemeClr val="tx2">
                    <a:gamma/>
                    <a:tint val="0"/>
                    <a:invGamma/>
                  </a:schemeClr>
                </a:gs>
              </a:gsLst>
              <a:lin ang="0" scaled="1"/>
            </a:gradFill>
            <a:ln w="19050">
              <a:solidFill>
                <a:srgbClr val="5F5F5F"/>
              </a:solidFill>
              <a:miter lim="800000"/>
              <a:headEnd/>
              <a:tailEnd/>
            </a:ln>
            <a:effectLst/>
          </p:spPr>
          <p:txBody>
            <a:bodyPr wrap="none" anchor="ctr"/>
            <a:lstStyle/>
            <a:p>
              <a:endParaRPr lang="en-US"/>
            </a:p>
          </p:txBody>
        </p:sp>
        <p:sp>
          <p:nvSpPr>
            <p:cNvPr id="15284" name="Text Box 948"/>
            <p:cNvSpPr txBox="1">
              <a:spLocks noChangeArrowheads="1"/>
            </p:cNvSpPr>
            <p:nvPr/>
          </p:nvSpPr>
          <p:spPr bwMode="auto">
            <a:xfrm>
              <a:off x="-5472" y="10128"/>
              <a:ext cx="672" cy="192"/>
            </a:xfrm>
            <a:prstGeom prst="rect">
              <a:avLst/>
            </a:prstGeom>
            <a:noFill/>
            <a:ln w="9525">
              <a:noFill/>
              <a:miter lim="800000"/>
              <a:headEnd/>
              <a:tailEnd/>
            </a:ln>
            <a:effectLst>
              <a:outerShdw dist="25400" dir="10800000" algn="ctr" rotWithShape="0">
                <a:schemeClr val="bg1">
                  <a:alpha val="50000"/>
                </a:schemeClr>
              </a:outerShdw>
            </a:effectLst>
          </p:spPr>
          <p:txBody>
            <a:bodyPr tIns="0" rIns="0" bIns="0">
              <a:spAutoFit/>
            </a:bodyPr>
            <a:lstStyle/>
            <a:p>
              <a:r>
                <a:rPr lang="fr-BE" sz="2000">
                  <a:solidFill>
                    <a:schemeClr val="tx2"/>
                  </a:solidFill>
                  <a:latin typeface="Arial" charset="0"/>
                  <a:cs typeface="Arial" charset="0"/>
                </a:rPr>
                <a:t>Cathode</a:t>
              </a:r>
              <a:endParaRPr lang="en-GB" sz="2000">
                <a:solidFill>
                  <a:schemeClr val="tx2"/>
                </a:solidFill>
                <a:latin typeface="Arial" charset="0"/>
                <a:cs typeface="Arial" charset="0"/>
              </a:endParaRPr>
            </a:p>
          </p:txBody>
        </p:sp>
        <p:sp>
          <p:nvSpPr>
            <p:cNvPr id="15285" name="Freeform 949"/>
            <p:cNvSpPr>
              <a:spLocks/>
            </p:cNvSpPr>
            <p:nvPr/>
          </p:nvSpPr>
          <p:spPr bwMode="auto">
            <a:xfrm rot="7490307">
              <a:off x="-4574" y="10478"/>
              <a:ext cx="211" cy="184"/>
            </a:xfrm>
            <a:custGeom>
              <a:avLst/>
              <a:gdLst/>
              <a:ahLst/>
              <a:cxnLst>
                <a:cxn ang="0">
                  <a:pos x="0" y="48"/>
                </a:cxn>
                <a:cxn ang="0">
                  <a:pos x="240" y="48"/>
                </a:cxn>
                <a:cxn ang="0">
                  <a:pos x="384" y="336"/>
                </a:cxn>
              </a:cxnLst>
              <a:rect l="0" t="0" r="r" b="b"/>
              <a:pathLst>
                <a:path w="384" h="336">
                  <a:moveTo>
                    <a:pt x="0" y="48"/>
                  </a:moveTo>
                  <a:cubicBezTo>
                    <a:pt x="88" y="24"/>
                    <a:pt x="176" y="0"/>
                    <a:pt x="240" y="48"/>
                  </a:cubicBezTo>
                  <a:cubicBezTo>
                    <a:pt x="304" y="96"/>
                    <a:pt x="360" y="288"/>
                    <a:pt x="384"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286" name="Rectangle 950"/>
            <p:cNvSpPr>
              <a:spLocks noChangeArrowheads="1"/>
            </p:cNvSpPr>
            <p:nvPr/>
          </p:nvSpPr>
          <p:spPr bwMode="auto">
            <a:xfrm rot="5400000">
              <a:off x="-3168" y="10512"/>
              <a:ext cx="240" cy="1584"/>
            </a:xfrm>
            <a:prstGeom prst="rect">
              <a:avLst/>
            </a:prstGeom>
            <a:solidFill>
              <a:schemeClr val="bg1"/>
            </a:solidFill>
            <a:ln w="19050">
              <a:solidFill>
                <a:srgbClr val="5F5F5F"/>
              </a:solidFill>
              <a:miter lim="800000"/>
              <a:headEnd/>
              <a:tailEnd/>
            </a:ln>
            <a:effectLst/>
          </p:spPr>
          <p:txBody>
            <a:bodyPr wrap="none" anchor="ctr"/>
            <a:lstStyle/>
            <a:p>
              <a:endParaRPr lang="en-US"/>
            </a:p>
          </p:txBody>
        </p:sp>
        <p:sp>
          <p:nvSpPr>
            <p:cNvPr id="15287" name="Rectangle 951"/>
            <p:cNvSpPr>
              <a:spLocks noChangeArrowheads="1"/>
            </p:cNvSpPr>
            <p:nvPr/>
          </p:nvSpPr>
          <p:spPr bwMode="auto">
            <a:xfrm rot="5400000">
              <a:off x="-3168" y="10272"/>
              <a:ext cx="240" cy="1584"/>
            </a:xfrm>
            <a:prstGeom prst="rect">
              <a:avLst/>
            </a:prstGeom>
            <a:solidFill>
              <a:srgbClr val="C5FFDC"/>
            </a:solidFill>
            <a:ln w="19050">
              <a:solidFill>
                <a:srgbClr val="5F5F5F"/>
              </a:solidFill>
              <a:miter lim="800000"/>
              <a:headEnd/>
              <a:tailEnd/>
            </a:ln>
            <a:effectLst/>
          </p:spPr>
          <p:txBody>
            <a:bodyPr wrap="none" anchor="ctr"/>
            <a:lstStyle/>
            <a:p>
              <a:endParaRPr lang="en-US"/>
            </a:p>
          </p:txBody>
        </p:sp>
        <p:sp>
          <p:nvSpPr>
            <p:cNvPr id="15288" name="Rectangle 952"/>
            <p:cNvSpPr>
              <a:spLocks noChangeArrowheads="1"/>
            </p:cNvSpPr>
            <p:nvPr/>
          </p:nvSpPr>
          <p:spPr bwMode="auto">
            <a:xfrm>
              <a:off x="-3840" y="10368"/>
              <a:ext cx="1584" cy="288"/>
            </a:xfrm>
            <a:prstGeom prst="rect">
              <a:avLst/>
            </a:prstGeom>
            <a:solidFill>
              <a:srgbClr val="FFB9F7"/>
            </a:solidFill>
            <a:ln w="19050">
              <a:solidFill>
                <a:srgbClr val="5F5F5F"/>
              </a:solidFill>
              <a:miter lim="800000"/>
              <a:headEnd/>
              <a:tailEnd/>
            </a:ln>
            <a:effectLst/>
          </p:spPr>
          <p:txBody>
            <a:bodyPr wrap="none" anchor="ctr"/>
            <a:lstStyle/>
            <a:p>
              <a:pPr algn="ctr"/>
              <a:endParaRPr lang="en-US" sz="1800">
                <a:solidFill>
                  <a:srgbClr val="FF3399"/>
                </a:solidFill>
                <a:latin typeface="Arial" charset="0"/>
                <a:cs typeface="Arial" charset="0"/>
              </a:endParaRPr>
            </a:p>
          </p:txBody>
        </p:sp>
        <p:sp>
          <p:nvSpPr>
            <p:cNvPr id="15289" name="Rectangle 953"/>
            <p:cNvSpPr>
              <a:spLocks noChangeArrowheads="1"/>
            </p:cNvSpPr>
            <p:nvPr/>
          </p:nvSpPr>
          <p:spPr bwMode="auto">
            <a:xfrm rot="16200000">
              <a:off x="-3192" y="10008"/>
              <a:ext cx="288" cy="1584"/>
            </a:xfrm>
            <a:prstGeom prst="rect">
              <a:avLst/>
            </a:prstGeom>
            <a:solidFill>
              <a:srgbClr val="CDE7FF"/>
            </a:solidFill>
            <a:ln w="19050">
              <a:solidFill>
                <a:srgbClr val="5F5F5F"/>
              </a:solidFill>
              <a:miter lim="800000"/>
              <a:headEnd/>
              <a:tailEnd/>
            </a:ln>
            <a:effectLst/>
          </p:spPr>
          <p:txBody>
            <a:bodyPr wrap="none" anchor="ctr"/>
            <a:lstStyle/>
            <a:p>
              <a:endParaRPr lang="en-US"/>
            </a:p>
          </p:txBody>
        </p:sp>
        <p:sp>
          <p:nvSpPr>
            <p:cNvPr id="15290" name="Text Box 954"/>
            <p:cNvSpPr txBox="1">
              <a:spLocks noChangeArrowheads="1"/>
            </p:cNvSpPr>
            <p:nvPr/>
          </p:nvSpPr>
          <p:spPr bwMode="auto">
            <a:xfrm>
              <a:off x="-3312" y="11184"/>
              <a:ext cx="450" cy="211"/>
            </a:xfrm>
            <a:prstGeom prst="rect">
              <a:avLst/>
            </a:prstGeom>
            <a:noFill/>
            <a:ln w="9525">
              <a:noFill/>
              <a:miter lim="800000"/>
              <a:headEnd/>
              <a:tailEnd/>
            </a:ln>
            <a:effectLst/>
          </p:spPr>
          <p:txBody>
            <a:bodyPr wrap="none" lIns="0" tIns="0" rIns="0" bIns="0">
              <a:spAutoFit/>
            </a:bodyPr>
            <a:lstStyle/>
            <a:p>
              <a:pPr eaLnBrk="0" hangingPunct="0"/>
              <a:r>
                <a:rPr lang="en-US" sz="2200">
                  <a:effectLst>
                    <a:outerShdw blurRad="38100" dist="38100" dir="2700000" algn="tl">
                      <a:srgbClr val="C0C0C0"/>
                    </a:outerShdw>
                  </a:effectLst>
                  <a:latin typeface="Arial" charset="0"/>
                  <a:cs typeface="Arial" charset="0"/>
                </a:rPr>
                <a:t>Glass</a:t>
              </a:r>
            </a:p>
          </p:txBody>
        </p:sp>
        <p:sp>
          <p:nvSpPr>
            <p:cNvPr id="15291" name="Text Box 955"/>
            <p:cNvSpPr txBox="1">
              <a:spLocks noChangeArrowheads="1"/>
            </p:cNvSpPr>
            <p:nvPr/>
          </p:nvSpPr>
          <p:spPr bwMode="auto">
            <a:xfrm>
              <a:off x="-3360" y="10944"/>
              <a:ext cx="625" cy="269"/>
            </a:xfrm>
            <a:prstGeom prst="rect">
              <a:avLst/>
            </a:prstGeom>
            <a:noFill/>
            <a:ln w="9525">
              <a:noFill/>
              <a:miter lim="800000"/>
              <a:headEnd/>
              <a:tailEnd/>
            </a:ln>
            <a:effectLst/>
          </p:spPr>
          <p:txBody>
            <a:bodyPr wrap="none">
              <a:spAutoFit/>
            </a:bodyPr>
            <a:lstStyle/>
            <a:p>
              <a:r>
                <a:rPr lang="fr-BE" sz="2200">
                  <a:solidFill>
                    <a:schemeClr val="tx2"/>
                  </a:solidFill>
                  <a:effectLst>
                    <a:outerShdw blurRad="38100" dist="38100" dir="2700000" algn="tl">
                      <a:srgbClr val="C0C0C0"/>
                    </a:outerShdw>
                  </a:effectLst>
                  <a:latin typeface="Arial" charset="0"/>
                  <a:cs typeface="Arial" charset="0"/>
                </a:rPr>
                <a:t>Anode</a:t>
              </a:r>
              <a:endParaRPr lang="en-GB" sz="2200">
                <a:solidFill>
                  <a:schemeClr val="tx2"/>
                </a:solidFill>
                <a:effectLst>
                  <a:outerShdw blurRad="38100" dist="38100" dir="2700000" algn="tl">
                    <a:srgbClr val="C0C0C0"/>
                  </a:outerShdw>
                </a:effectLst>
                <a:latin typeface="Arial" charset="0"/>
                <a:cs typeface="Arial" charset="0"/>
              </a:endParaRPr>
            </a:p>
          </p:txBody>
        </p:sp>
        <p:sp>
          <p:nvSpPr>
            <p:cNvPr id="15292" name="Oval 956"/>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293" name="Oval 957"/>
            <p:cNvSpPr>
              <a:spLocks noChangeArrowheads="1"/>
            </p:cNvSpPr>
            <p:nvPr/>
          </p:nvSpPr>
          <p:spPr bwMode="auto">
            <a:xfrm>
              <a:off x="-3264"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94" name="Oval 958"/>
            <p:cNvSpPr>
              <a:spLocks noChangeArrowheads="1"/>
            </p:cNvSpPr>
            <p:nvPr/>
          </p:nvSpPr>
          <p:spPr bwMode="auto">
            <a:xfrm>
              <a:off x="-3696"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95" name="Oval 959"/>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296" name="Freeform 960"/>
            <p:cNvSpPr>
              <a:spLocks/>
            </p:cNvSpPr>
            <p:nvPr/>
          </p:nvSpPr>
          <p:spPr bwMode="auto">
            <a:xfrm>
              <a:off x="-3600" y="10416"/>
              <a:ext cx="211" cy="184"/>
            </a:xfrm>
            <a:custGeom>
              <a:avLst/>
              <a:gdLst/>
              <a:ahLst/>
              <a:cxnLst>
                <a:cxn ang="0">
                  <a:pos x="0" y="48"/>
                </a:cxn>
                <a:cxn ang="0">
                  <a:pos x="240" y="48"/>
                </a:cxn>
                <a:cxn ang="0">
                  <a:pos x="384" y="336"/>
                </a:cxn>
              </a:cxnLst>
              <a:rect l="0" t="0" r="r" b="b"/>
              <a:pathLst>
                <a:path w="384" h="336">
                  <a:moveTo>
                    <a:pt x="0" y="48"/>
                  </a:moveTo>
                  <a:cubicBezTo>
                    <a:pt x="88" y="24"/>
                    <a:pt x="176" y="0"/>
                    <a:pt x="240" y="48"/>
                  </a:cubicBezTo>
                  <a:cubicBezTo>
                    <a:pt x="304" y="96"/>
                    <a:pt x="360" y="288"/>
                    <a:pt x="384"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297" name="Freeform 961"/>
            <p:cNvSpPr>
              <a:spLocks/>
            </p:cNvSpPr>
            <p:nvPr/>
          </p:nvSpPr>
          <p:spPr bwMode="auto">
            <a:xfrm>
              <a:off x="-3744" y="10431"/>
              <a:ext cx="263" cy="193"/>
            </a:xfrm>
            <a:custGeom>
              <a:avLst/>
              <a:gdLst/>
              <a:ahLst/>
              <a:cxnLst>
                <a:cxn ang="0">
                  <a:pos x="0" y="0"/>
                </a:cxn>
                <a:cxn ang="0">
                  <a:pos x="96" y="240"/>
                </a:cxn>
                <a:cxn ang="0">
                  <a:pos x="192" y="336"/>
                </a:cxn>
                <a:cxn ang="0">
                  <a:pos x="384" y="336"/>
                </a:cxn>
                <a:cxn ang="0">
                  <a:pos x="480" y="336"/>
                </a:cxn>
              </a:cxnLst>
              <a:rect l="0" t="0" r="r" b="b"/>
              <a:pathLst>
                <a:path w="480" h="352">
                  <a:moveTo>
                    <a:pt x="0" y="0"/>
                  </a:moveTo>
                  <a:cubicBezTo>
                    <a:pt x="32" y="92"/>
                    <a:pt x="64" y="184"/>
                    <a:pt x="96" y="240"/>
                  </a:cubicBezTo>
                  <a:cubicBezTo>
                    <a:pt x="128" y="296"/>
                    <a:pt x="144" y="320"/>
                    <a:pt x="192" y="336"/>
                  </a:cubicBezTo>
                  <a:cubicBezTo>
                    <a:pt x="240" y="352"/>
                    <a:pt x="336" y="336"/>
                    <a:pt x="384" y="336"/>
                  </a:cubicBezTo>
                  <a:cubicBezTo>
                    <a:pt x="432" y="336"/>
                    <a:pt x="464" y="336"/>
                    <a:pt x="480"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298" name="Freeform 962"/>
            <p:cNvSpPr>
              <a:spLocks/>
            </p:cNvSpPr>
            <p:nvPr/>
          </p:nvSpPr>
          <p:spPr bwMode="auto">
            <a:xfrm rot="-1969712">
              <a:off x="-2784" y="10368"/>
              <a:ext cx="184" cy="294"/>
            </a:xfrm>
            <a:custGeom>
              <a:avLst/>
              <a:gdLst/>
              <a:ahLst/>
              <a:cxnLst>
                <a:cxn ang="0">
                  <a:pos x="0" y="0"/>
                </a:cxn>
                <a:cxn ang="0">
                  <a:pos x="96" y="192"/>
                </a:cxn>
                <a:cxn ang="0">
                  <a:pos x="96" y="288"/>
                </a:cxn>
                <a:cxn ang="0">
                  <a:pos x="96" y="384"/>
                </a:cxn>
                <a:cxn ang="0">
                  <a:pos x="144" y="480"/>
                </a:cxn>
                <a:cxn ang="0">
                  <a:pos x="288" y="528"/>
                </a:cxn>
                <a:cxn ang="0">
                  <a:pos x="336" y="528"/>
                </a:cxn>
              </a:cxnLst>
              <a:rect l="0" t="0" r="r" b="b"/>
              <a:pathLst>
                <a:path w="336" h="536">
                  <a:moveTo>
                    <a:pt x="0" y="0"/>
                  </a:moveTo>
                  <a:cubicBezTo>
                    <a:pt x="40" y="72"/>
                    <a:pt x="80" y="144"/>
                    <a:pt x="96" y="192"/>
                  </a:cubicBezTo>
                  <a:cubicBezTo>
                    <a:pt x="112" y="240"/>
                    <a:pt x="96" y="256"/>
                    <a:pt x="96" y="288"/>
                  </a:cubicBezTo>
                  <a:cubicBezTo>
                    <a:pt x="96" y="320"/>
                    <a:pt x="88" y="352"/>
                    <a:pt x="96" y="384"/>
                  </a:cubicBezTo>
                  <a:cubicBezTo>
                    <a:pt x="104" y="416"/>
                    <a:pt x="112" y="456"/>
                    <a:pt x="144" y="480"/>
                  </a:cubicBezTo>
                  <a:cubicBezTo>
                    <a:pt x="176" y="504"/>
                    <a:pt x="256" y="520"/>
                    <a:pt x="288" y="528"/>
                  </a:cubicBezTo>
                  <a:cubicBezTo>
                    <a:pt x="320" y="536"/>
                    <a:pt x="328" y="532"/>
                    <a:pt x="336" y="528"/>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299" name="Oval 963"/>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00" name="Line 964"/>
            <p:cNvSpPr>
              <a:spLocks noChangeShapeType="1"/>
            </p:cNvSpPr>
            <p:nvPr/>
          </p:nvSpPr>
          <p:spPr bwMode="auto">
            <a:xfrm>
              <a:off x="-2688" y="10582"/>
              <a:ext cx="211" cy="26"/>
            </a:xfrm>
            <a:prstGeom prst="line">
              <a:avLst/>
            </a:prstGeom>
            <a:noFill/>
            <a:ln w="28575">
              <a:solidFill>
                <a:schemeClr val="bg2"/>
              </a:solidFill>
              <a:round/>
              <a:headEnd/>
              <a:tailEnd/>
            </a:ln>
            <a:effectLst/>
          </p:spPr>
          <p:txBody>
            <a:bodyPr wrap="none" anchor="ctr"/>
            <a:lstStyle/>
            <a:p>
              <a:endParaRPr lang="en-US"/>
            </a:p>
          </p:txBody>
        </p:sp>
        <p:sp>
          <p:nvSpPr>
            <p:cNvPr id="15301" name="Line 965"/>
            <p:cNvSpPr>
              <a:spLocks noChangeShapeType="1"/>
            </p:cNvSpPr>
            <p:nvPr/>
          </p:nvSpPr>
          <p:spPr bwMode="auto">
            <a:xfrm>
              <a:off x="-3120" y="10608"/>
              <a:ext cx="263" cy="1"/>
            </a:xfrm>
            <a:prstGeom prst="line">
              <a:avLst/>
            </a:prstGeom>
            <a:noFill/>
            <a:ln w="28575">
              <a:solidFill>
                <a:schemeClr val="bg2"/>
              </a:solidFill>
              <a:round/>
              <a:headEnd/>
              <a:tailEnd/>
            </a:ln>
            <a:effectLst/>
          </p:spPr>
          <p:txBody>
            <a:bodyPr wrap="none" anchor="ctr"/>
            <a:lstStyle/>
            <a:p>
              <a:endParaRPr lang="en-US"/>
            </a:p>
          </p:txBody>
        </p:sp>
        <p:sp>
          <p:nvSpPr>
            <p:cNvPr id="15302" name="Freeform 966"/>
            <p:cNvSpPr>
              <a:spLocks/>
            </p:cNvSpPr>
            <p:nvPr/>
          </p:nvSpPr>
          <p:spPr bwMode="auto">
            <a:xfrm>
              <a:off x="-2832" y="10484"/>
              <a:ext cx="263" cy="140"/>
            </a:xfrm>
            <a:custGeom>
              <a:avLst/>
              <a:gdLst/>
              <a:ahLst/>
              <a:cxnLst>
                <a:cxn ang="0">
                  <a:pos x="480" y="8"/>
                </a:cxn>
                <a:cxn ang="0">
                  <a:pos x="336" y="8"/>
                </a:cxn>
                <a:cxn ang="0">
                  <a:pos x="240" y="56"/>
                </a:cxn>
                <a:cxn ang="0">
                  <a:pos x="192" y="200"/>
                </a:cxn>
                <a:cxn ang="0">
                  <a:pos x="144" y="296"/>
                </a:cxn>
                <a:cxn ang="0">
                  <a:pos x="48" y="344"/>
                </a:cxn>
                <a:cxn ang="0">
                  <a:pos x="0" y="344"/>
                </a:cxn>
              </a:cxnLst>
              <a:rect l="0" t="0" r="r" b="b"/>
              <a:pathLst>
                <a:path w="480" h="352">
                  <a:moveTo>
                    <a:pt x="480" y="8"/>
                  </a:moveTo>
                  <a:cubicBezTo>
                    <a:pt x="428" y="4"/>
                    <a:pt x="376" y="0"/>
                    <a:pt x="336" y="8"/>
                  </a:cubicBezTo>
                  <a:cubicBezTo>
                    <a:pt x="296" y="16"/>
                    <a:pt x="264" y="24"/>
                    <a:pt x="240" y="56"/>
                  </a:cubicBezTo>
                  <a:cubicBezTo>
                    <a:pt x="216" y="88"/>
                    <a:pt x="208" y="160"/>
                    <a:pt x="192" y="200"/>
                  </a:cubicBezTo>
                  <a:cubicBezTo>
                    <a:pt x="176" y="240"/>
                    <a:pt x="168" y="272"/>
                    <a:pt x="144" y="296"/>
                  </a:cubicBezTo>
                  <a:cubicBezTo>
                    <a:pt x="120" y="320"/>
                    <a:pt x="72" y="336"/>
                    <a:pt x="48" y="344"/>
                  </a:cubicBezTo>
                  <a:cubicBezTo>
                    <a:pt x="24" y="352"/>
                    <a:pt x="12" y="348"/>
                    <a:pt x="0" y="344"/>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303" name="Freeform 967"/>
            <p:cNvSpPr>
              <a:spLocks/>
            </p:cNvSpPr>
            <p:nvPr/>
          </p:nvSpPr>
          <p:spPr bwMode="auto">
            <a:xfrm>
              <a:off x="-3312" y="10464"/>
              <a:ext cx="245" cy="158"/>
            </a:xfrm>
            <a:custGeom>
              <a:avLst/>
              <a:gdLst/>
              <a:ahLst/>
              <a:cxnLst>
                <a:cxn ang="0">
                  <a:pos x="432" y="0"/>
                </a:cxn>
                <a:cxn ang="0">
                  <a:pos x="432" y="144"/>
                </a:cxn>
                <a:cxn ang="0">
                  <a:pos x="336" y="240"/>
                </a:cxn>
                <a:cxn ang="0">
                  <a:pos x="192" y="240"/>
                </a:cxn>
                <a:cxn ang="0">
                  <a:pos x="0" y="288"/>
                </a:cxn>
              </a:cxnLst>
              <a:rect l="0" t="0" r="r" b="b"/>
              <a:pathLst>
                <a:path w="448" h="288">
                  <a:moveTo>
                    <a:pt x="432" y="0"/>
                  </a:moveTo>
                  <a:cubicBezTo>
                    <a:pt x="440" y="52"/>
                    <a:pt x="448" y="104"/>
                    <a:pt x="432" y="144"/>
                  </a:cubicBezTo>
                  <a:cubicBezTo>
                    <a:pt x="416" y="184"/>
                    <a:pt x="376" y="224"/>
                    <a:pt x="336" y="240"/>
                  </a:cubicBezTo>
                  <a:cubicBezTo>
                    <a:pt x="296" y="256"/>
                    <a:pt x="248" y="232"/>
                    <a:pt x="192" y="240"/>
                  </a:cubicBezTo>
                  <a:cubicBezTo>
                    <a:pt x="136" y="248"/>
                    <a:pt x="68" y="268"/>
                    <a:pt x="0" y="288"/>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304" name="Oval 968"/>
            <p:cNvSpPr>
              <a:spLocks noChangeArrowheads="1"/>
            </p:cNvSpPr>
            <p:nvPr/>
          </p:nvSpPr>
          <p:spPr bwMode="auto">
            <a:xfrm>
              <a:off x="-2928"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05" name="Line 969"/>
            <p:cNvSpPr>
              <a:spLocks noChangeShapeType="1"/>
            </p:cNvSpPr>
            <p:nvPr/>
          </p:nvSpPr>
          <p:spPr bwMode="auto">
            <a:xfrm flipH="1" flipV="1">
              <a:off x="-2928" y="10416"/>
              <a:ext cx="79" cy="210"/>
            </a:xfrm>
            <a:prstGeom prst="line">
              <a:avLst/>
            </a:prstGeom>
            <a:noFill/>
            <a:ln w="28575">
              <a:solidFill>
                <a:schemeClr val="bg2"/>
              </a:solidFill>
              <a:round/>
              <a:headEnd/>
              <a:tailEnd/>
            </a:ln>
            <a:effectLst/>
          </p:spPr>
          <p:txBody>
            <a:bodyPr wrap="none" anchor="ctr"/>
            <a:lstStyle/>
            <a:p>
              <a:endParaRPr lang="en-US"/>
            </a:p>
          </p:txBody>
        </p:sp>
        <p:sp>
          <p:nvSpPr>
            <p:cNvPr id="15306" name="Rectangle 970"/>
            <p:cNvSpPr>
              <a:spLocks noChangeArrowheads="1"/>
            </p:cNvSpPr>
            <p:nvPr/>
          </p:nvSpPr>
          <p:spPr bwMode="auto">
            <a:xfrm>
              <a:off x="-3552" y="10656"/>
              <a:ext cx="1008" cy="269"/>
            </a:xfrm>
            <a:prstGeom prst="rect">
              <a:avLst/>
            </a:prstGeom>
            <a:noFill/>
            <a:ln w="9525">
              <a:noFill/>
              <a:miter lim="800000"/>
              <a:headEnd/>
              <a:tailEnd/>
            </a:ln>
            <a:effectLst/>
          </p:spPr>
          <p:txBody>
            <a:bodyPr>
              <a:spAutoFit/>
            </a:bodyPr>
            <a:lstStyle/>
            <a:p>
              <a:r>
                <a:rPr lang="en-US" sz="2200">
                  <a:effectLst>
                    <a:outerShdw blurRad="38100" dist="38100" dir="2700000" algn="tl">
                      <a:srgbClr val="C0C0C0"/>
                    </a:outerShdw>
                  </a:effectLst>
                  <a:latin typeface="Arial Narrow" pitchFamily="34" charset="0"/>
                  <a:cs typeface="Arial" charset="0"/>
                </a:rPr>
                <a:t> PEDOT:PSS</a:t>
              </a:r>
            </a:p>
          </p:txBody>
        </p:sp>
        <p:sp>
          <p:nvSpPr>
            <p:cNvPr id="15307" name="Oval 971"/>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08" name="Line 972"/>
            <p:cNvSpPr>
              <a:spLocks noChangeShapeType="1"/>
            </p:cNvSpPr>
            <p:nvPr/>
          </p:nvSpPr>
          <p:spPr bwMode="auto">
            <a:xfrm flipV="1">
              <a:off x="-3408" y="10464"/>
              <a:ext cx="311" cy="48"/>
            </a:xfrm>
            <a:prstGeom prst="line">
              <a:avLst/>
            </a:prstGeom>
            <a:noFill/>
            <a:ln w="28575">
              <a:solidFill>
                <a:schemeClr val="bg2"/>
              </a:solidFill>
              <a:round/>
              <a:headEnd/>
              <a:tailEnd/>
            </a:ln>
            <a:effectLst/>
          </p:spPr>
          <p:txBody>
            <a:bodyPr wrap="none" anchor="ctr"/>
            <a:lstStyle/>
            <a:p>
              <a:endParaRPr lang="en-US"/>
            </a:p>
          </p:txBody>
        </p:sp>
        <p:sp>
          <p:nvSpPr>
            <p:cNvPr id="15309" name="Oval 973"/>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10" name="Oval 974"/>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11" name="Oval 975"/>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12" name="Oval 976"/>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13" name="Oval 977"/>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14" name="Oval 978"/>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15" name="Oval 979"/>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16" name="Oval 980"/>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17" name="Oval 981"/>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18" name="Oval 982"/>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19" name="Oval 983"/>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20" name="Oval 984"/>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21" name="Oval 985"/>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22" name="Oval 986"/>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23" name="Oval 987"/>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24" name="Oval 988"/>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25" name="Oval 989"/>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26" name="Oval 990"/>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27" name="Oval 991"/>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28" name="Oval 992"/>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29" name="Oval 993"/>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30" name="Oval 994"/>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31" name="Oval 995"/>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32" name="Oval 996"/>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33" name="Oval 997"/>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34" name="Oval 998"/>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35" name="Oval 999"/>
            <p:cNvSpPr>
              <a:spLocks noChangeArrowheads="1"/>
            </p:cNvSpPr>
            <p:nvPr/>
          </p:nvSpPr>
          <p:spPr bwMode="auto">
            <a:xfrm>
              <a:off x="-3312"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36" name="Oval 1000"/>
            <p:cNvSpPr>
              <a:spLocks noChangeArrowheads="1"/>
            </p:cNvSpPr>
            <p:nvPr/>
          </p:nvSpPr>
          <p:spPr bwMode="auto">
            <a:xfrm>
              <a:off x="-3360"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5337" name="Oval 1001"/>
            <p:cNvSpPr>
              <a:spLocks noChangeArrowheads="1"/>
            </p:cNvSpPr>
            <p:nvPr/>
          </p:nvSpPr>
          <p:spPr bwMode="auto">
            <a:xfrm>
              <a:off x="-2736"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38" name="Oval 1002"/>
            <p:cNvSpPr>
              <a:spLocks noChangeArrowheads="1"/>
            </p:cNvSpPr>
            <p:nvPr/>
          </p:nvSpPr>
          <p:spPr bwMode="auto">
            <a:xfrm>
              <a:off x="-2784"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39" name="Oval 1003"/>
            <p:cNvSpPr>
              <a:spLocks noChangeArrowheads="1"/>
            </p:cNvSpPr>
            <p:nvPr/>
          </p:nvSpPr>
          <p:spPr bwMode="auto">
            <a:xfrm>
              <a:off x="-2400" y="10416"/>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40" name="Oval 1004"/>
            <p:cNvSpPr>
              <a:spLocks noChangeArrowheads="1"/>
            </p:cNvSpPr>
            <p:nvPr/>
          </p:nvSpPr>
          <p:spPr bwMode="auto">
            <a:xfrm>
              <a:off x="-2688"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41" name="Oval 1005"/>
            <p:cNvSpPr>
              <a:spLocks noChangeArrowheads="1"/>
            </p:cNvSpPr>
            <p:nvPr/>
          </p:nvSpPr>
          <p:spPr bwMode="auto">
            <a:xfrm>
              <a:off x="-2544"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42" name="Oval 1006"/>
            <p:cNvSpPr>
              <a:spLocks noChangeArrowheads="1"/>
            </p:cNvSpPr>
            <p:nvPr/>
          </p:nvSpPr>
          <p:spPr bwMode="auto">
            <a:xfrm>
              <a:off x="-3072"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43" name="Oval 1007"/>
            <p:cNvSpPr>
              <a:spLocks noChangeArrowheads="1"/>
            </p:cNvSpPr>
            <p:nvPr/>
          </p:nvSpPr>
          <p:spPr bwMode="auto">
            <a:xfrm>
              <a:off x="-3504" y="10416"/>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44" name="Oval 1008"/>
            <p:cNvSpPr>
              <a:spLocks noChangeArrowheads="1"/>
            </p:cNvSpPr>
            <p:nvPr/>
          </p:nvSpPr>
          <p:spPr bwMode="auto">
            <a:xfrm>
              <a:off x="-3312" y="1052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45" name="Oval 1009"/>
            <p:cNvSpPr>
              <a:spLocks noChangeArrowheads="1"/>
            </p:cNvSpPr>
            <p:nvPr/>
          </p:nvSpPr>
          <p:spPr bwMode="auto">
            <a:xfrm>
              <a:off x="-3360" y="10426"/>
              <a:ext cx="105" cy="106"/>
            </a:xfrm>
            <a:prstGeom prst="ellipse">
              <a:avLst/>
            </a:prstGeom>
            <a:solidFill>
              <a:srgbClr val="FFB9F7"/>
            </a:solidFill>
            <a:ln w="28575" algn="ctr">
              <a:solidFill>
                <a:srgbClr val="777777"/>
              </a:solidFill>
              <a:round/>
              <a:headEnd/>
              <a:tailEnd/>
            </a:ln>
            <a:effectLst/>
          </p:spPr>
          <p:txBody>
            <a:bodyPr wrap="none" anchor="ctr"/>
            <a:lstStyle/>
            <a:p>
              <a:endParaRPr lang="en-US"/>
            </a:p>
          </p:txBody>
        </p:sp>
        <p:sp>
          <p:nvSpPr>
            <p:cNvPr id="15346" name="Oval 1010"/>
            <p:cNvSpPr>
              <a:spLocks noChangeArrowheads="1"/>
            </p:cNvSpPr>
            <p:nvPr/>
          </p:nvSpPr>
          <p:spPr bwMode="auto">
            <a:xfrm>
              <a:off x="-2736"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47" name="Oval 1011"/>
            <p:cNvSpPr>
              <a:spLocks noChangeArrowheads="1"/>
            </p:cNvSpPr>
            <p:nvPr/>
          </p:nvSpPr>
          <p:spPr bwMode="auto">
            <a:xfrm>
              <a:off x="-3696"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48" name="Oval 1012"/>
            <p:cNvSpPr>
              <a:spLocks noChangeArrowheads="1"/>
            </p:cNvSpPr>
            <p:nvPr/>
          </p:nvSpPr>
          <p:spPr bwMode="auto">
            <a:xfrm>
              <a:off x="-3264"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49" name="Oval 1013"/>
            <p:cNvSpPr>
              <a:spLocks noChangeArrowheads="1"/>
            </p:cNvSpPr>
            <p:nvPr/>
          </p:nvSpPr>
          <p:spPr bwMode="auto">
            <a:xfrm>
              <a:off x="-3696"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50" name="Oval 1014"/>
            <p:cNvSpPr>
              <a:spLocks noChangeArrowheads="1"/>
            </p:cNvSpPr>
            <p:nvPr/>
          </p:nvSpPr>
          <p:spPr bwMode="auto">
            <a:xfrm>
              <a:off x="-2928" y="1050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51" name="Oval 1015"/>
            <p:cNvSpPr>
              <a:spLocks noChangeArrowheads="1"/>
            </p:cNvSpPr>
            <p:nvPr/>
          </p:nvSpPr>
          <p:spPr bwMode="auto">
            <a:xfrm>
              <a:off x="-3264"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52" name="Oval 1016"/>
            <p:cNvSpPr>
              <a:spLocks noChangeArrowheads="1"/>
            </p:cNvSpPr>
            <p:nvPr/>
          </p:nvSpPr>
          <p:spPr bwMode="auto">
            <a:xfrm>
              <a:off x="-2496" y="1050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53" name="Oval 1017"/>
            <p:cNvSpPr>
              <a:spLocks noChangeArrowheads="1"/>
            </p:cNvSpPr>
            <p:nvPr/>
          </p:nvSpPr>
          <p:spPr bwMode="auto">
            <a:xfrm>
              <a:off x="-3696"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54" name="Oval 1018"/>
            <p:cNvSpPr>
              <a:spLocks noChangeArrowheads="1"/>
            </p:cNvSpPr>
            <p:nvPr/>
          </p:nvSpPr>
          <p:spPr bwMode="auto">
            <a:xfrm>
              <a:off x="-3600"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355" name="Rectangle 1019"/>
            <p:cNvSpPr>
              <a:spLocks noChangeArrowheads="1"/>
            </p:cNvSpPr>
            <p:nvPr/>
          </p:nvSpPr>
          <p:spPr bwMode="auto">
            <a:xfrm rot="16200000">
              <a:off x="-3192" y="9432"/>
              <a:ext cx="288" cy="1584"/>
            </a:xfrm>
            <a:prstGeom prst="rect">
              <a:avLst/>
            </a:prstGeom>
            <a:gradFill rotWithShape="0">
              <a:gsLst>
                <a:gs pos="0">
                  <a:schemeClr val="tx2"/>
                </a:gs>
                <a:gs pos="100000">
                  <a:schemeClr val="tx2">
                    <a:gamma/>
                    <a:tint val="0"/>
                    <a:invGamma/>
                  </a:schemeClr>
                </a:gs>
              </a:gsLst>
              <a:lin ang="0" scaled="1"/>
            </a:gradFill>
            <a:ln w="19050">
              <a:solidFill>
                <a:srgbClr val="5F5F5F"/>
              </a:solidFill>
              <a:miter lim="800000"/>
              <a:headEnd/>
              <a:tailEnd/>
            </a:ln>
            <a:effectLst/>
          </p:spPr>
          <p:txBody>
            <a:bodyPr wrap="none" anchor="ctr"/>
            <a:lstStyle/>
            <a:p>
              <a:endParaRPr lang="en-US"/>
            </a:p>
          </p:txBody>
        </p:sp>
        <p:sp>
          <p:nvSpPr>
            <p:cNvPr id="15356" name="Text Box 1020"/>
            <p:cNvSpPr txBox="1">
              <a:spLocks noChangeArrowheads="1"/>
            </p:cNvSpPr>
            <p:nvPr/>
          </p:nvSpPr>
          <p:spPr bwMode="auto">
            <a:xfrm>
              <a:off x="-3456" y="10128"/>
              <a:ext cx="672" cy="192"/>
            </a:xfrm>
            <a:prstGeom prst="rect">
              <a:avLst/>
            </a:prstGeom>
            <a:noFill/>
            <a:ln w="9525">
              <a:noFill/>
              <a:miter lim="800000"/>
              <a:headEnd/>
              <a:tailEnd/>
            </a:ln>
            <a:effectLst>
              <a:outerShdw dist="25400" dir="10800000" algn="ctr" rotWithShape="0">
                <a:schemeClr val="bg1">
                  <a:alpha val="50000"/>
                </a:schemeClr>
              </a:outerShdw>
            </a:effectLst>
          </p:spPr>
          <p:txBody>
            <a:bodyPr tIns="0" rIns="0" bIns="0">
              <a:spAutoFit/>
            </a:bodyPr>
            <a:lstStyle/>
            <a:p>
              <a:r>
                <a:rPr lang="fr-BE" sz="2000">
                  <a:solidFill>
                    <a:schemeClr val="tx2"/>
                  </a:solidFill>
                  <a:latin typeface="Arial" charset="0"/>
                  <a:cs typeface="Arial" charset="0"/>
                </a:rPr>
                <a:t>Cathode</a:t>
              </a:r>
              <a:endParaRPr lang="en-GB" sz="2000">
                <a:solidFill>
                  <a:schemeClr val="tx2"/>
                </a:solidFill>
                <a:latin typeface="Arial" charset="0"/>
                <a:cs typeface="Arial" charset="0"/>
              </a:endParaRPr>
            </a:p>
          </p:txBody>
        </p:sp>
        <p:sp>
          <p:nvSpPr>
            <p:cNvPr id="15357" name="Freeform 1021"/>
            <p:cNvSpPr>
              <a:spLocks/>
            </p:cNvSpPr>
            <p:nvPr/>
          </p:nvSpPr>
          <p:spPr bwMode="auto">
            <a:xfrm rot="7490307">
              <a:off x="-2558" y="10478"/>
              <a:ext cx="211" cy="184"/>
            </a:xfrm>
            <a:custGeom>
              <a:avLst/>
              <a:gdLst/>
              <a:ahLst/>
              <a:cxnLst>
                <a:cxn ang="0">
                  <a:pos x="0" y="48"/>
                </a:cxn>
                <a:cxn ang="0">
                  <a:pos x="240" y="48"/>
                </a:cxn>
                <a:cxn ang="0">
                  <a:pos x="384" y="336"/>
                </a:cxn>
              </a:cxnLst>
              <a:rect l="0" t="0" r="r" b="b"/>
              <a:pathLst>
                <a:path w="384" h="336">
                  <a:moveTo>
                    <a:pt x="0" y="48"/>
                  </a:moveTo>
                  <a:cubicBezTo>
                    <a:pt x="88" y="24"/>
                    <a:pt x="176" y="0"/>
                    <a:pt x="240" y="48"/>
                  </a:cubicBezTo>
                  <a:cubicBezTo>
                    <a:pt x="304" y="96"/>
                    <a:pt x="360" y="288"/>
                    <a:pt x="384"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5358" name="Rectangle 1022"/>
            <p:cNvSpPr>
              <a:spLocks noChangeArrowheads="1"/>
            </p:cNvSpPr>
            <p:nvPr/>
          </p:nvSpPr>
          <p:spPr bwMode="auto">
            <a:xfrm rot="5400000">
              <a:off x="-1152" y="10512"/>
              <a:ext cx="240" cy="1584"/>
            </a:xfrm>
            <a:prstGeom prst="rect">
              <a:avLst/>
            </a:prstGeom>
            <a:solidFill>
              <a:schemeClr val="bg1"/>
            </a:solidFill>
            <a:ln w="19050">
              <a:solidFill>
                <a:srgbClr val="5F5F5F"/>
              </a:solidFill>
              <a:miter lim="800000"/>
              <a:headEnd/>
              <a:tailEnd/>
            </a:ln>
            <a:effectLst/>
          </p:spPr>
          <p:txBody>
            <a:bodyPr wrap="none" anchor="ctr"/>
            <a:lstStyle/>
            <a:p>
              <a:endParaRPr lang="en-US"/>
            </a:p>
          </p:txBody>
        </p:sp>
        <p:sp>
          <p:nvSpPr>
            <p:cNvPr id="15359" name="Rectangle 1023"/>
            <p:cNvSpPr>
              <a:spLocks noChangeArrowheads="1"/>
            </p:cNvSpPr>
            <p:nvPr/>
          </p:nvSpPr>
          <p:spPr bwMode="auto">
            <a:xfrm rot="5400000">
              <a:off x="-1152" y="10272"/>
              <a:ext cx="240" cy="1584"/>
            </a:xfrm>
            <a:prstGeom prst="rect">
              <a:avLst/>
            </a:prstGeom>
            <a:solidFill>
              <a:srgbClr val="C5FFDC"/>
            </a:solidFill>
            <a:ln w="19050">
              <a:solidFill>
                <a:srgbClr val="5F5F5F"/>
              </a:solidFill>
              <a:miter lim="800000"/>
              <a:headEnd/>
              <a:tailEnd/>
            </a:ln>
            <a:effectLst/>
          </p:spPr>
          <p:txBody>
            <a:bodyPr wrap="none" anchor="ctr"/>
            <a:lstStyle/>
            <a:p>
              <a:endParaRPr lang="en-US"/>
            </a:p>
          </p:txBody>
        </p:sp>
        <p:sp>
          <p:nvSpPr>
            <p:cNvPr id="19456" name="Rectangle 1024"/>
            <p:cNvSpPr>
              <a:spLocks noChangeArrowheads="1"/>
            </p:cNvSpPr>
            <p:nvPr/>
          </p:nvSpPr>
          <p:spPr bwMode="auto">
            <a:xfrm>
              <a:off x="-1824" y="10368"/>
              <a:ext cx="1584" cy="288"/>
            </a:xfrm>
            <a:prstGeom prst="rect">
              <a:avLst/>
            </a:prstGeom>
            <a:solidFill>
              <a:srgbClr val="FFB9F7"/>
            </a:solidFill>
            <a:ln w="19050">
              <a:solidFill>
                <a:srgbClr val="5F5F5F"/>
              </a:solidFill>
              <a:miter lim="800000"/>
              <a:headEnd/>
              <a:tailEnd/>
            </a:ln>
            <a:effectLst/>
          </p:spPr>
          <p:txBody>
            <a:bodyPr wrap="none" anchor="ctr"/>
            <a:lstStyle/>
            <a:p>
              <a:pPr algn="ctr"/>
              <a:endParaRPr lang="en-US" sz="1800">
                <a:solidFill>
                  <a:srgbClr val="FF3399"/>
                </a:solidFill>
                <a:latin typeface="Arial" charset="0"/>
                <a:cs typeface="Arial" charset="0"/>
              </a:endParaRPr>
            </a:p>
          </p:txBody>
        </p:sp>
        <p:sp>
          <p:nvSpPr>
            <p:cNvPr id="19457" name="Rectangle 1025"/>
            <p:cNvSpPr>
              <a:spLocks noChangeArrowheads="1"/>
            </p:cNvSpPr>
            <p:nvPr/>
          </p:nvSpPr>
          <p:spPr bwMode="auto">
            <a:xfrm rot="16200000">
              <a:off x="-1176" y="10008"/>
              <a:ext cx="288" cy="1584"/>
            </a:xfrm>
            <a:prstGeom prst="rect">
              <a:avLst/>
            </a:prstGeom>
            <a:solidFill>
              <a:srgbClr val="CDE7FF"/>
            </a:solidFill>
            <a:ln w="19050">
              <a:solidFill>
                <a:srgbClr val="5F5F5F"/>
              </a:solidFill>
              <a:miter lim="800000"/>
              <a:headEnd/>
              <a:tailEnd/>
            </a:ln>
            <a:effectLst/>
          </p:spPr>
          <p:txBody>
            <a:bodyPr wrap="none" anchor="ctr"/>
            <a:lstStyle/>
            <a:p>
              <a:endParaRPr lang="en-US"/>
            </a:p>
          </p:txBody>
        </p:sp>
        <p:sp>
          <p:nvSpPr>
            <p:cNvPr id="19458" name="Text Box 1026"/>
            <p:cNvSpPr txBox="1">
              <a:spLocks noChangeArrowheads="1"/>
            </p:cNvSpPr>
            <p:nvPr/>
          </p:nvSpPr>
          <p:spPr bwMode="auto">
            <a:xfrm>
              <a:off x="-1296" y="11184"/>
              <a:ext cx="450" cy="211"/>
            </a:xfrm>
            <a:prstGeom prst="rect">
              <a:avLst/>
            </a:prstGeom>
            <a:noFill/>
            <a:ln w="9525">
              <a:noFill/>
              <a:miter lim="800000"/>
              <a:headEnd/>
              <a:tailEnd/>
            </a:ln>
            <a:effectLst/>
          </p:spPr>
          <p:txBody>
            <a:bodyPr wrap="none" lIns="0" tIns="0" rIns="0" bIns="0">
              <a:spAutoFit/>
            </a:bodyPr>
            <a:lstStyle/>
            <a:p>
              <a:pPr eaLnBrk="0" hangingPunct="0"/>
              <a:r>
                <a:rPr lang="en-US" sz="2200">
                  <a:effectLst>
                    <a:outerShdw blurRad="38100" dist="38100" dir="2700000" algn="tl">
                      <a:srgbClr val="C0C0C0"/>
                    </a:outerShdw>
                  </a:effectLst>
                  <a:latin typeface="Arial" charset="0"/>
                  <a:cs typeface="Arial" charset="0"/>
                </a:rPr>
                <a:t>Glass</a:t>
              </a:r>
            </a:p>
          </p:txBody>
        </p:sp>
        <p:sp>
          <p:nvSpPr>
            <p:cNvPr id="19459" name="Text Box 1027"/>
            <p:cNvSpPr txBox="1">
              <a:spLocks noChangeArrowheads="1"/>
            </p:cNvSpPr>
            <p:nvPr/>
          </p:nvSpPr>
          <p:spPr bwMode="auto">
            <a:xfrm>
              <a:off x="-1344" y="10944"/>
              <a:ext cx="625" cy="269"/>
            </a:xfrm>
            <a:prstGeom prst="rect">
              <a:avLst/>
            </a:prstGeom>
            <a:noFill/>
            <a:ln w="9525">
              <a:noFill/>
              <a:miter lim="800000"/>
              <a:headEnd/>
              <a:tailEnd/>
            </a:ln>
            <a:effectLst/>
          </p:spPr>
          <p:txBody>
            <a:bodyPr wrap="none">
              <a:spAutoFit/>
            </a:bodyPr>
            <a:lstStyle/>
            <a:p>
              <a:r>
                <a:rPr lang="fr-BE" sz="2200">
                  <a:solidFill>
                    <a:schemeClr val="tx2"/>
                  </a:solidFill>
                  <a:effectLst>
                    <a:outerShdw blurRad="38100" dist="38100" dir="2700000" algn="tl">
                      <a:srgbClr val="C0C0C0"/>
                    </a:outerShdw>
                  </a:effectLst>
                  <a:latin typeface="Arial" charset="0"/>
                  <a:cs typeface="Arial" charset="0"/>
                </a:rPr>
                <a:t>Anode</a:t>
              </a:r>
              <a:endParaRPr lang="en-GB" sz="2200">
                <a:solidFill>
                  <a:schemeClr val="tx2"/>
                </a:solidFill>
                <a:effectLst>
                  <a:outerShdw blurRad="38100" dist="38100" dir="2700000" algn="tl">
                    <a:srgbClr val="C0C0C0"/>
                  </a:outerShdw>
                </a:effectLst>
                <a:latin typeface="Arial" charset="0"/>
                <a:cs typeface="Arial" charset="0"/>
              </a:endParaRPr>
            </a:p>
          </p:txBody>
        </p:sp>
        <p:sp>
          <p:nvSpPr>
            <p:cNvPr id="19460" name="Oval 1028"/>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461" name="Oval 1029"/>
            <p:cNvSpPr>
              <a:spLocks noChangeArrowheads="1"/>
            </p:cNvSpPr>
            <p:nvPr/>
          </p:nvSpPr>
          <p:spPr bwMode="auto">
            <a:xfrm>
              <a:off x="-124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62" name="Oval 1030"/>
            <p:cNvSpPr>
              <a:spLocks noChangeArrowheads="1"/>
            </p:cNvSpPr>
            <p:nvPr/>
          </p:nvSpPr>
          <p:spPr bwMode="auto">
            <a:xfrm>
              <a:off x="-1680"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63" name="Oval 1031"/>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64" name="Freeform 1032"/>
            <p:cNvSpPr>
              <a:spLocks/>
            </p:cNvSpPr>
            <p:nvPr/>
          </p:nvSpPr>
          <p:spPr bwMode="auto">
            <a:xfrm>
              <a:off x="-1584" y="10416"/>
              <a:ext cx="211" cy="184"/>
            </a:xfrm>
            <a:custGeom>
              <a:avLst/>
              <a:gdLst/>
              <a:ahLst/>
              <a:cxnLst>
                <a:cxn ang="0">
                  <a:pos x="0" y="48"/>
                </a:cxn>
                <a:cxn ang="0">
                  <a:pos x="240" y="48"/>
                </a:cxn>
                <a:cxn ang="0">
                  <a:pos x="384" y="336"/>
                </a:cxn>
              </a:cxnLst>
              <a:rect l="0" t="0" r="r" b="b"/>
              <a:pathLst>
                <a:path w="384" h="336">
                  <a:moveTo>
                    <a:pt x="0" y="48"/>
                  </a:moveTo>
                  <a:cubicBezTo>
                    <a:pt x="88" y="24"/>
                    <a:pt x="176" y="0"/>
                    <a:pt x="240" y="48"/>
                  </a:cubicBezTo>
                  <a:cubicBezTo>
                    <a:pt x="304" y="96"/>
                    <a:pt x="360" y="288"/>
                    <a:pt x="384"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9465" name="Freeform 1033"/>
            <p:cNvSpPr>
              <a:spLocks/>
            </p:cNvSpPr>
            <p:nvPr/>
          </p:nvSpPr>
          <p:spPr bwMode="auto">
            <a:xfrm>
              <a:off x="-1728" y="10431"/>
              <a:ext cx="263" cy="193"/>
            </a:xfrm>
            <a:custGeom>
              <a:avLst/>
              <a:gdLst/>
              <a:ahLst/>
              <a:cxnLst>
                <a:cxn ang="0">
                  <a:pos x="0" y="0"/>
                </a:cxn>
                <a:cxn ang="0">
                  <a:pos x="96" y="240"/>
                </a:cxn>
                <a:cxn ang="0">
                  <a:pos x="192" y="336"/>
                </a:cxn>
                <a:cxn ang="0">
                  <a:pos x="384" y="336"/>
                </a:cxn>
                <a:cxn ang="0">
                  <a:pos x="480" y="336"/>
                </a:cxn>
              </a:cxnLst>
              <a:rect l="0" t="0" r="r" b="b"/>
              <a:pathLst>
                <a:path w="480" h="352">
                  <a:moveTo>
                    <a:pt x="0" y="0"/>
                  </a:moveTo>
                  <a:cubicBezTo>
                    <a:pt x="32" y="92"/>
                    <a:pt x="64" y="184"/>
                    <a:pt x="96" y="240"/>
                  </a:cubicBezTo>
                  <a:cubicBezTo>
                    <a:pt x="128" y="296"/>
                    <a:pt x="144" y="320"/>
                    <a:pt x="192" y="336"/>
                  </a:cubicBezTo>
                  <a:cubicBezTo>
                    <a:pt x="240" y="352"/>
                    <a:pt x="336" y="336"/>
                    <a:pt x="384" y="336"/>
                  </a:cubicBezTo>
                  <a:cubicBezTo>
                    <a:pt x="432" y="336"/>
                    <a:pt x="464" y="336"/>
                    <a:pt x="480" y="336"/>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9466" name="Freeform 1034"/>
            <p:cNvSpPr>
              <a:spLocks/>
            </p:cNvSpPr>
            <p:nvPr/>
          </p:nvSpPr>
          <p:spPr bwMode="auto">
            <a:xfrm rot="-1969712">
              <a:off x="-768" y="10368"/>
              <a:ext cx="184" cy="294"/>
            </a:xfrm>
            <a:custGeom>
              <a:avLst/>
              <a:gdLst/>
              <a:ahLst/>
              <a:cxnLst>
                <a:cxn ang="0">
                  <a:pos x="0" y="0"/>
                </a:cxn>
                <a:cxn ang="0">
                  <a:pos x="96" y="192"/>
                </a:cxn>
                <a:cxn ang="0">
                  <a:pos x="96" y="288"/>
                </a:cxn>
                <a:cxn ang="0">
                  <a:pos x="96" y="384"/>
                </a:cxn>
                <a:cxn ang="0">
                  <a:pos x="144" y="480"/>
                </a:cxn>
                <a:cxn ang="0">
                  <a:pos x="288" y="528"/>
                </a:cxn>
                <a:cxn ang="0">
                  <a:pos x="336" y="528"/>
                </a:cxn>
              </a:cxnLst>
              <a:rect l="0" t="0" r="r" b="b"/>
              <a:pathLst>
                <a:path w="336" h="536">
                  <a:moveTo>
                    <a:pt x="0" y="0"/>
                  </a:moveTo>
                  <a:cubicBezTo>
                    <a:pt x="40" y="72"/>
                    <a:pt x="80" y="144"/>
                    <a:pt x="96" y="192"/>
                  </a:cubicBezTo>
                  <a:cubicBezTo>
                    <a:pt x="112" y="240"/>
                    <a:pt x="96" y="256"/>
                    <a:pt x="96" y="288"/>
                  </a:cubicBezTo>
                  <a:cubicBezTo>
                    <a:pt x="96" y="320"/>
                    <a:pt x="88" y="352"/>
                    <a:pt x="96" y="384"/>
                  </a:cubicBezTo>
                  <a:cubicBezTo>
                    <a:pt x="104" y="416"/>
                    <a:pt x="112" y="456"/>
                    <a:pt x="144" y="480"/>
                  </a:cubicBezTo>
                  <a:cubicBezTo>
                    <a:pt x="176" y="504"/>
                    <a:pt x="256" y="520"/>
                    <a:pt x="288" y="528"/>
                  </a:cubicBezTo>
                  <a:cubicBezTo>
                    <a:pt x="320" y="536"/>
                    <a:pt x="328" y="532"/>
                    <a:pt x="336" y="528"/>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9467" name="Oval 1035"/>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68" name="Line 1036"/>
            <p:cNvSpPr>
              <a:spLocks noChangeShapeType="1"/>
            </p:cNvSpPr>
            <p:nvPr/>
          </p:nvSpPr>
          <p:spPr bwMode="auto">
            <a:xfrm>
              <a:off x="-672" y="10582"/>
              <a:ext cx="211" cy="26"/>
            </a:xfrm>
            <a:prstGeom prst="line">
              <a:avLst/>
            </a:prstGeom>
            <a:noFill/>
            <a:ln w="28575">
              <a:solidFill>
                <a:schemeClr val="bg2"/>
              </a:solidFill>
              <a:round/>
              <a:headEnd/>
              <a:tailEnd/>
            </a:ln>
            <a:effectLst/>
          </p:spPr>
          <p:txBody>
            <a:bodyPr wrap="none" anchor="ctr"/>
            <a:lstStyle/>
            <a:p>
              <a:endParaRPr lang="en-US"/>
            </a:p>
          </p:txBody>
        </p:sp>
        <p:sp>
          <p:nvSpPr>
            <p:cNvPr id="19469" name="Line 1037"/>
            <p:cNvSpPr>
              <a:spLocks noChangeShapeType="1"/>
            </p:cNvSpPr>
            <p:nvPr/>
          </p:nvSpPr>
          <p:spPr bwMode="auto">
            <a:xfrm>
              <a:off x="-1104" y="10608"/>
              <a:ext cx="263" cy="1"/>
            </a:xfrm>
            <a:prstGeom prst="line">
              <a:avLst/>
            </a:prstGeom>
            <a:noFill/>
            <a:ln w="28575">
              <a:solidFill>
                <a:schemeClr val="bg2"/>
              </a:solidFill>
              <a:round/>
              <a:headEnd/>
              <a:tailEnd/>
            </a:ln>
            <a:effectLst/>
          </p:spPr>
          <p:txBody>
            <a:bodyPr wrap="none" anchor="ctr"/>
            <a:lstStyle/>
            <a:p>
              <a:endParaRPr lang="en-US"/>
            </a:p>
          </p:txBody>
        </p:sp>
        <p:sp>
          <p:nvSpPr>
            <p:cNvPr id="19470" name="Freeform 1038"/>
            <p:cNvSpPr>
              <a:spLocks/>
            </p:cNvSpPr>
            <p:nvPr/>
          </p:nvSpPr>
          <p:spPr bwMode="auto">
            <a:xfrm>
              <a:off x="-816" y="10484"/>
              <a:ext cx="263" cy="140"/>
            </a:xfrm>
            <a:custGeom>
              <a:avLst/>
              <a:gdLst/>
              <a:ahLst/>
              <a:cxnLst>
                <a:cxn ang="0">
                  <a:pos x="480" y="8"/>
                </a:cxn>
                <a:cxn ang="0">
                  <a:pos x="336" y="8"/>
                </a:cxn>
                <a:cxn ang="0">
                  <a:pos x="240" y="56"/>
                </a:cxn>
                <a:cxn ang="0">
                  <a:pos x="192" y="200"/>
                </a:cxn>
                <a:cxn ang="0">
                  <a:pos x="144" y="296"/>
                </a:cxn>
                <a:cxn ang="0">
                  <a:pos x="48" y="344"/>
                </a:cxn>
                <a:cxn ang="0">
                  <a:pos x="0" y="344"/>
                </a:cxn>
              </a:cxnLst>
              <a:rect l="0" t="0" r="r" b="b"/>
              <a:pathLst>
                <a:path w="480" h="352">
                  <a:moveTo>
                    <a:pt x="480" y="8"/>
                  </a:moveTo>
                  <a:cubicBezTo>
                    <a:pt x="428" y="4"/>
                    <a:pt x="376" y="0"/>
                    <a:pt x="336" y="8"/>
                  </a:cubicBezTo>
                  <a:cubicBezTo>
                    <a:pt x="296" y="16"/>
                    <a:pt x="264" y="24"/>
                    <a:pt x="240" y="56"/>
                  </a:cubicBezTo>
                  <a:cubicBezTo>
                    <a:pt x="216" y="88"/>
                    <a:pt x="208" y="160"/>
                    <a:pt x="192" y="200"/>
                  </a:cubicBezTo>
                  <a:cubicBezTo>
                    <a:pt x="176" y="240"/>
                    <a:pt x="168" y="272"/>
                    <a:pt x="144" y="296"/>
                  </a:cubicBezTo>
                  <a:cubicBezTo>
                    <a:pt x="120" y="320"/>
                    <a:pt x="72" y="336"/>
                    <a:pt x="48" y="344"/>
                  </a:cubicBezTo>
                  <a:cubicBezTo>
                    <a:pt x="24" y="352"/>
                    <a:pt x="12" y="348"/>
                    <a:pt x="0" y="344"/>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9471" name="Freeform 1039"/>
            <p:cNvSpPr>
              <a:spLocks/>
            </p:cNvSpPr>
            <p:nvPr/>
          </p:nvSpPr>
          <p:spPr bwMode="auto">
            <a:xfrm>
              <a:off x="-1296" y="10464"/>
              <a:ext cx="245" cy="158"/>
            </a:xfrm>
            <a:custGeom>
              <a:avLst/>
              <a:gdLst/>
              <a:ahLst/>
              <a:cxnLst>
                <a:cxn ang="0">
                  <a:pos x="432" y="0"/>
                </a:cxn>
                <a:cxn ang="0">
                  <a:pos x="432" y="144"/>
                </a:cxn>
                <a:cxn ang="0">
                  <a:pos x="336" y="240"/>
                </a:cxn>
                <a:cxn ang="0">
                  <a:pos x="192" y="240"/>
                </a:cxn>
                <a:cxn ang="0">
                  <a:pos x="0" y="288"/>
                </a:cxn>
              </a:cxnLst>
              <a:rect l="0" t="0" r="r" b="b"/>
              <a:pathLst>
                <a:path w="448" h="288">
                  <a:moveTo>
                    <a:pt x="432" y="0"/>
                  </a:moveTo>
                  <a:cubicBezTo>
                    <a:pt x="440" y="52"/>
                    <a:pt x="448" y="104"/>
                    <a:pt x="432" y="144"/>
                  </a:cubicBezTo>
                  <a:cubicBezTo>
                    <a:pt x="416" y="184"/>
                    <a:pt x="376" y="224"/>
                    <a:pt x="336" y="240"/>
                  </a:cubicBezTo>
                  <a:cubicBezTo>
                    <a:pt x="296" y="256"/>
                    <a:pt x="248" y="232"/>
                    <a:pt x="192" y="240"/>
                  </a:cubicBezTo>
                  <a:cubicBezTo>
                    <a:pt x="136" y="248"/>
                    <a:pt x="68" y="268"/>
                    <a:pt x="0" y="288"/>
                  </a:cubicBezTo>
                </a:path>
              </a:pathLst>
            </a:custGeom>
            <a:noFill/>
            <a:ln w="28575" cap="flat" cmpd="sng">
              <a:solidFill>
                <a:schemeClr val="bg2"/>
              </a:solidFill>
              <a:prstDash val="solid"/>
              <a:round/>
              <a:headEnd/>
              <a:tailEnd/>
            </a:ln>
            <a:effectLst/>
          </p:spPr>
          <p:txBody>
            <a:bodyPr wrap="none" anchor="ctr"/>
            <a:lstStyle/>
            <a:p>
              <a:endParaRPr lang="en-US"/>
            </a:p>
          </p:txBody>
        </p:sp>
        <p:sp>
          <p:nvSpPr>
            <p:cNvPr id="19472" name="Oval 1040"/>
            <p:cNvSpPr>
              <a:spLocks noChangeArrowheads="1"/>
            </p:cNvSpPr>
            <p:nvPr/>
          </p:nvSpPr>
          <p:spPr bwMode="auto">
            <a:xfrm>
              <a:off x="-912"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73" name="Line 1041"/>
            <p:cNvSpPr>
              <a:spLocks noChangeShapeType="1"/>
            </p:cNvSpPr>
            <p:nvPr/>
          </p:nvSpPr>
          <p:spPr bwMode="auto">
            <a:xfrm flipH="1" flipV="1">
              <a:off x="-912" y="10416"/>
              <a:ext cx="79" cy="210"/>
            </a:xfrm>
            <a:prstGeom prst="line">
              <a:avLst/>
            </a:prstGeom>
            <a:noFill/>
            <a:ln w="28575">
              <a:solidFill>
                <a:schemeClr val="bg2"/>
              </a:solidFill>
              <a:round/>
              <a:headEnd/>
              <a:tailEnd/>
            </a:ln>
            <a:effectLst/>
          </p:spPr>
          <p:txBody>
            <a:bodyPr wrap="none" anchor="ctr"/>
            <a:lstStyle/>
            <a:p>
              <a:endParaRPr lang="en-US"/>
            </a:p>
          </p:txBody>
        </p:sp>
        <p:sp>
          <p:nvSpPr>
            <p:cNvPr id="19474" name="Rectangle 1042"/>
            <p:cNvSpPr>
              <a:spLocks noChangeArrowheads="1"/>
            </p:cNvSpPr>
            <p:nvPr/>
          </p:nvSpPr>
          <p:spPr bwMode="auto">
            <a:xfrm>
              <a:off x="-1536" y="10656"/>
              <a:ext cx="1008" cy="269"/>
            </a:xfrm>
            <a:prstGeom prst="rect">
              <a:avLst/>
            </a:prstGeom>
            <a:noFill/>
            <a:ln w="9525">
              <a:noFill/>
              <a:miter lim="800000"/>
              <a:headEnd/>
              <a:tailEnd/>
            </a:ln>
            <a:effectLst/>
          </p:spPr>
          <p:txBody>
            <a:bodyPr>
              <a:spAutoFit/>
            </a:bodyPr>
            <a:lstStyle/>
            <a:p>
              <a:r>
                <a:rPr lang="en-US" sz="2200">
                  <a:effectLst>
                    <a:outerShdw blurRad="38100" dist="38100" dir="2700000" algn="tl">
                      <a:srgbClr val="C0C0C0"/>
                    </a:outerShdw>
                  </a:effectLst>
                  <a:latin typeface="Arial Narrow" pitchFamily="34" charset="0"/>
                  <a:cs typeface="Arial" charset="0"/>
                </a:rPr>
                <a:t> PEDOT:PSS</a:t>
              </a:r>
            </a:p>
          </p:txBody>
        </p:sp>
        <p:sp>
          <p:nvSpPr>
            <p:cNvPr id="19475" name="Oval 1043"/>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76" name="Line 1044"/>
            <p:cNvSpPr>
              <a:spLocks noChangeShapeType="1"/>
            </p:cNvSpPr>
            <p:nvPr/>
          </p:nvSpPr>
          <p:spPr bwMode="auto">
            <a:xfrm flipV="1">
              <a:off x="-1392" y="10464"/>
              <a:ext cx="311" cy="48"/>
            </a:xfrm>
            <a:prstGeom prst="line">
              <a:avLst/>
            </a:prstGeom>
            <a:noFill/>
            <a:ln w="28575">
              <a:solidFill>
                <a:schemeClr val="bg2"/>
              </a:solidFill>
              <a:round/>
              <a:headEnd/>
              <a:tailEnd/>
            </a:ln>
            <a:effectLst/>
          </p:spPr>
          <p:txBody>
            <a:bodyPr wrap="none" anchor="ctr"/>
            <a:lstStyle/>
            <a:p>
              <a:endParaRPr lang="en-US"/>
            </a:p>
          </p:txBody>
        </p:sp>
        <p:sp>
          <p:nvSpPr>
            <p:cNvPr id="19477" name="Oval 1045"/>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78" name="Oval 1046"/>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479" name="Oval 1047"/>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80" name="Oval 1048"/>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481" name="Oval 1049"/>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82" name="Oval 1050"/>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83" name="Oval 1051"/>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484" name="Oval 1052"/>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85" name="Oval 1053"/>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86" name="Oval 1054"/>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487" name="Oval 1055"/>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88" name="Oval 1056"/>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89" name="Oval 1057"/>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490" name="Oval 1058"/>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91" name="Oval 1059"/>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92" name="Oval 1060"/>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493" name="Oval 1061"/>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94" name="Oval 1062"/>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95" name="Oval 1063"/>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496" name="Oval 1064"/>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97" name="Oval 1065"/>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498" name="Oval 1066"/>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499" name="Oval 1067"/>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00" name="Oval 1068"/>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01" name="Oval 1069"/>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502" name="Oval 1070"/>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03" name="Oval 1071"/>
            <p:cNvSpPr>
              <a:spLocks noChangeArrowheads="1"/>
            </p:cNvSpPr>
            <p:nvPr/>
          </p:nvSpPr>
          <p:spPr bwMode="auto">
            <a:xfrm>
              <a:off x="-1296" y="1052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04" name="Oval 1072"/>
            <p:cNvSpPr>
              <a:spLocks noChangeArrowheads="1"/>
            </p:cNvSpPr>
            <p:nvPr/>
          </p:nvSpPr>
          <p:spPr bwMode="auto">
            <a:xfrm>
              <a:off x="-1344" y="10426"/>
              <a:ext cx="105" cy="106"/>
            </a:xfrm>
            <a:prstGeom prst="ellipse">
              <a:avLst/>
            </a:prstGeom>
            <a:solidFill>
              <a:srgbClr val="CDE7FF"/>
            </a:solidFill>
            <a:ln w="28575" algn="ctr">
              <a:solidFill>
                <a:srgbClr val="777777"/>
              </a:solidFill>
              <a:round/>
              <a:headEnd/>
              <a:tailEnd/>
            </a:ln>
            <a:effectLst/>
          </p:spPr>
          <p:txBody>
            <a:bodyPr wrap="none" anchor="ctr"/>
            <a:lstStyle/>
            <a:p>
              <a:endParaRPr lang="en-US"/>
            </a:p>
          </p:txBody>
        </p:sp>
        <p:sp>
          <p:nvSpPr>
            <p:cNvPr id="19505" name="Oval 1073"/>
            <p:cNvSpPr>
              <a:spLocks noChangeArrowheads="1"/>
            </p:cNvSpPr>
            <p:nvPr/>
          </p:nvSpPr>
          <p:spPr bwMode="auto">
            <a:xfrm>
              <a:off x="-720"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06" name="Oval 1074"/>
            <p:cNvSpPr>
              <a:spLocks noChangeArrowheads="1"/>
            </p:cNvSpPr>
            <p:nvPr/>
          </p:nvSpPr>
          <p:spPr bwMode="auto">
            <a:xfrm>
              <a:off x="-768"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07" name="Oval 1075"/>
            <p:cNvSpPr>
              <a:spLocks noChangeArrowheads="1"/>
            </p:cNvSpPr>
            <p:nvPr/>
          </p:nvSpPr>
          <p:spPr bwMode="auto">
            <a:xfrm>
              <a:off x="-384" y="10416"/>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08" name="Oval 1076"/>
            <p:cNvSpPr>
              <a:spLocks noChangeArrowheads="1"/>
            </p:cNvSpPr>
            <p:nvPr/>
          </p:nvSpPr>
          <p:spPr bwMode="auto">
            <a:xfrm>
              <a:off x="-672"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09" name="Oval 1077"/>
            <p:cNvSpPr>
              <a:spLocks noChangeArrowheads="1"/>
            </p:cNvSpPr>
            <p:nvPr/>
          </p:nvSpPr>
          <p:spPr bwMode="auto">
            <a:xfrm>
              <a:off x="-528"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10" name="Oval 1078"/>
            <p:cNvSpPr>
              <a:spLocks noChangeArrowheads="1"/>
            </p:cNvSpPr>
            <p:nvPr/>
          </p:nvSpPr>
          <p:spPr bwMode="auto">
            <a:xfrm>
              <a:off x="-1056"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11" name="Oval 1079"/>
            <p:cNvSpPr>
              <a:spLocks noChangeArrowheads="1"/>
            </p:cNvSpPr>
            <p:nvPr/>
          </p:nvSpPr>
          <p:spPr bwMode="auto">
            <a:xfrm>
              <a:off x="-1488" y="10416"/>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12" name="Oval 1080"/>
            <p:cNvSpPr>
              <a:spLocks noChangeArrowheads="1"/>
            </p:cNvSpPr>
            <p:nvPr/>
          </p:nvSpPr>
          <p:spPr bwMode="auto">
            <a:xfrm>
              <a:off x="-1296" y="1052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13" name="Oval 1081"/>
            <p:cNvSpPr>
              <a:spLocks noChangeArrowheads="1"/>
            </p:cNvSpPr>
            <p:nvPr/>
          </p:nvSpPr>
          <p:spPr bwMode="auto">
            <a:xfrm>
              <a:off x="-1344" y="10426"/>
              <a:ext cx="105" cy="106"/>
            </a:xfrm>
            <a:prstGeom prst="ellipse">
              <a:avLst/>
            </a:prstGeom>
            <a:solidFill>
              <a:srgbClr val="FFB9F7"/>
            </a:solidFill>
            <a:ln w="28575" algn="ctr">
              <a:solidFill>
                <a:srgbClr val="777777"/>
              </a:solidFill>
              <a:round/>
              <a:headEnd/>
              <a:tailEnd/>
            </a:ln>
            <a:effectLst/>
          </p:spPr>
          <p:txBody>
            <a:bodyPr wrap="none" anchor="ctr"/>
            <a:lstStyle/>
            <a:p>
              <a:endParaRPr lang="en-US"/>
            </a:p>
          </p:txBody>
        </p:sp>
        <p:sp>
          <p:nvSpPr>
            <p:cNvPr id="19514" name="Oval 1082"/>
            <p:cNvSpPr>
              <a:spLocks noChangeArrowheads="1"/>
            </p:cNvSpPr>
            <p:nvPr/>
          </p:nvSpPr>
          <p:spPr bwMode="auto">
            <a:xfrm>
              <a:off x="-720"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15" name="Oval 1083"/>
            <p:cNvSpPr>
              <a:spLocks noChangeArrowheads="1"/>
            </p:cNvSpPr>
            <p:nvPr/>
          </p:nvSpPr>
          <p:spPr bwMode="auto">
            <a:xfrm>
              <a:off x="-1680"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16" name="Oval 1084"/>
            <p:cNvSpPr>
              <a:spLocks noChangeArrowheads="1"/>
            </p:cNvSpPr>
            <p:nvPr/>
          </p:nvSpPr>
          <p:spPr bwMode="auto">
            <a:xfrm>
              <a:off x="-1248" y="10464"/>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17" name="Oval 1085"/>
            <p:cNvSpPr>
              <a:spLocks noChangeArrowheads="1"/>
            </p:cNvSpPr>
            <p:nvPr/>
          </p:nvSpPr>
          <p:spPr bwMode="auto">
            <a:xfrm>
              <a:off x="-1680" y="10502"/>
              <a:ext cx="105" cy="106"/>
            </a:xfrm>
            <a:prstGeom prst="ellipse">
              <a:avLst/>
            </a:prstGeom>
            <a:solidFill>
              <a:srgbClr val="CDE7FF"/>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18" name="Oval 1086"/>
            <p:cNvSpPr>
              <a:spLocks noChangeArrowheads="1"/>
            </p:cNvSpPr>
            <p:nvPr/>
          </p:nvSpPr>
          <p:spPr bwMode="auto">
            <a:xfrm>
              <a:off x="-912" y="1050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19" name="Oval 1087"/>
            <p:cNvSpPr>
              <a:spLocks noChangeArrowheads="1"/>
            </p:cNvSpPr>
            <p:nvPr/>
          </p:nvSpPr>
          <p:spPr bwMode="auto">
            <a:xfrm>
              <a:off x="-1248" y="10464"/>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20" name="Oval 1088"/>
            <p:cNvSpPr>
              <a:spLocks noChangeArrowheads="1"/>
            </p:cNvSpPr>
            <p:nvPr/>
          </p:nvSpPr>
          <p:spPr bwMode="auto">
            <a:xfrm>
              <a:off x="-480" y="1050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21" name="Oval 1089"/>
            <p:cNvSpPr>
              <a:spLocks noChangeArrowheads="1"/>
            </p:cNvSpPr>
            <p:nvPr/>
          </p:nvSpPr>
          <p:spPr bwMode="auto">
            <a:xfrm>
              <a:off x="-1680"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22" name="Oval 1090"/>
            <p:cNvSpPr>
              <a:spLocks noChangeArrowheads="1"/>
            </p:cNvSpPr>
            <p:nvPr/>
          </p:nvSpPr>
          <p:spPr bwMode="auto">
            <a:xfrm>
              <a:off x="-1584" y="10512"/>
              <a:ext cx="105" cy="106"/>
            </a:xfrm>
            <a:prstGeom prst="ellipse">
              <a:avLst/>
            </a:prstGeom>
            <a:solidFill>
              <a:srgbClr val="FFB9F7"/>
            </a:solidFill>
            <a:ln w="28575"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9523" name="Text Box 1091"/>
            <p:cNvSpPr txBox="1">
              <a:spLocks noChangeArrowheads="1"/>
            </p:cNvSpPr>
            <p:nvPr/>
          </p:nvSpPr>
          <p:spPr bwMode="auto">
            <a:xfrm>
              <a:off x="-1776" y="10368"/>
              <a:ext cx="1488" cy="269"/>
            </a:xfrm>
            <a:prstGeom prst="rect">
              <a:avLst/>
            </a:prstGeom>
            <a:solidFill>
              <a:srgbClr val="FFB9F7">
                <a:alpha val="45000"/>
              </a:srgbClr>
            </a:solidFill>
            <a:ln w="9525">
              <a:noFill/>
              <a:miter lim="800000"/>
              <a:headEnd/>
              <a:tailEnd/>
            </a:ln>
            <a:effectLst/>
          </p:spPr>
          <p:txBody>
            <a:bodyPr>
              <a:spAutoFit/>
            </a:bodyPr>
            <a:lstStyle/>
            <a:p>
              <a:r>
                <a:rPr lang="fr-BE" sz="2200">
                  <a:solidFill>
                    <a:schemeClr val="tx2"/>
                  </a:solidFill>
                  <a:effectLst>
                    <a:outerShdw blurRad="38100" dist="38100" dir="2700000" algn="tl">
                      <a:srgbClr val="FFFFFF"/>
                    </a:outerShdw>
                  </a:effectLst>
                  <a:latin typeface="Arial" charset="0"/>
                  <a:cs typeface="Arial" charset="0"/>
                </a:rPr>
                <a:t>Donor /Acceptor</a:t>
              </a:r>
              <a:endParaRPr lang="en-GB" sz="2200">
                <a:effectLst>
                  <a:outerShdw blurRad="38100" dist="38100" dir="2700000" algn="tl">
                    <a:srgbClr val="FFFFFF"/>
                  </a:outerShdw>
                </a:effectLst>
                <a:latin typeface="Agency FB" pitchFamily="34" charset="0"/>
                <a:cs typeface="Arial" charset="0"/>
              </a:endParaRPr>
            </a:p>
          </p:txBody>
        </p:sp>
        <p:sp>
          <p:nvSpPr>
            <p:cNvPr id="19524" name="Rectangle 1092"/>
            <p:cNvSpPr>
              <a:spLocks noChangeArrowheads="1"/>
            </p:cNvSpPr>
            <p:nvPr/>
          </p:nvSpPr>
          <p:spPr bwMode="auto">
            <a:xfrm rot="16200000">
              <a:off x="-1176" y="9432"/>
              <a:ext cx="288" cy="1584"/>
            </a:xfrm>
            <a:prstGeom prst="rect">
              <a:avLst/>
            </a:prstGeom>
            <a:gradFill rotWithShape="0">
              <a:gsLst>
                <a:gs pos="0">
                  <a:schemeClr val="tx2"/>
                </a:gs>
                <a:gs pos="100000">
                  <a:schemeClr val="tx2">
                    <a:gamma/>
                    <a:tint val="0"/>
                    <a:invGamma/>
                  </a:schemeClr>
                </a:gs>
              </a:gsLst>
              <a:lin ang="0" scaled="1"/>
            </a:gradFill>
            <a:ln w="19050">
              <a:solidFill>
                <a:srgbClr val="5F5F5F"/>
              </a:solidFill>
              <a:miter lim="800000"/>
              <a:headEnd/>
              <a:tailEnd/>
            </a:ln>
            <a:effectLst/>
          </p:spPr>
          <p:txBody>
            <a:bodyPr wrap="none" anchor="ctr"/>
            <a:lstStyle/>
            <a:p>
              <a:endParaRPr lang="en-US"/>
            </a:p>
          </p:txBody>
        </p:sp>
        <p:sp>
          <p:nvSpPr>
            <p:cNvPr id="19525" name="Text Box 1093"/>
            <p:cNvSpPr txBox="1">
              <a:spLocks noChangeArrowheads="1"/>
            </p:cNvSpPr>
            <p:nvPr/>
          </p:nvSpPr>
          <p:spPr bwMode="auto">
            <a:xfrm>
              <a:off x="-1440" y="10128"/>
              <a:ext cx="672" cy="192"/>
            </a:xfrm>
            <a:prstGeom prst="rect">
              <a:avLst/>
            </a:prstGeom>
            <a:noFill/>
            <a:ln w="9525">
              <a:noFill/>
              <a:miter lim="800000"/>
              <a:headEnd/>
              <a:tailEnd/>
            </a:ln>
            <a:effectLst>
              <a:outerShdw dist="25400" dir="10800000" algn="ctr" rotWithShape="0">
                <a:schemeClr val="bg1">
                  <a:alpha val="50000"/>
                </a:schemeClr>
              </a:outerShdw>
            </a:effectLst>
          </p:spPr>
          <p:txBody>
            <a:bodyPr tIns="0" rIns="0" bIns="0">
              <a:spAutoFit/>
            </a:bodyPr>
            <a:lstStyle/>
            <a:p>
              <a:r>
                <a:rPr lang="fr-BE" sz="2000">
                  <a:solidFill>
                    <a:schemeClr val="tx2"/>
                  </a:solidFill>
                  <a:latin typeface="Arial" charset="0"/>
                  <a:cs typeface="Arial" charset="0"/>
                </a:rPr>
                <a:t>Cathode</a:t>
              </a:r>
              <a:endParaRPr lang="en-GB" sz="2000">
                <a:solidFill>
                  <a:schemeClr val="tx2"/>
                </a:solidFill>
                <a:latin typeface="Arial" charset="0"/>
                <a:cs typeface="Arial" charset="0"/>
              </a:endParaRPr>
            </a:p>
          </p:txBody>
        </p:sp>
        <p:sp>
          <p:nvSpPr>
            <p:cNvPr id="19526" name="Freeform 1094"/>
            <p:cNvSpPr>
              <a:spLocks/>
            </p:cNvSpPr>
            <p:nvPr/>
          </p:nvSpPr>
          <p:spPr bwMode="auto">
            <a:xfrm rot="7490307">
              <a:off x="-542" y="10478"/>
              <a:ext cx="211" cy="184"/>
            </a:xfrm>
            <a:custGeom>
              <a:avLst/>
              <a:gdLst/>
              <a:ahLst/>
              <a:cxnLst>
                <a:cxn ang="0">
                  <a:pos x="0" y="48"/>
                </a:cxn>
                <a:cxn ang="0">
                  <a:pos x="240" y="48"/>
                </a:cxn>
                <a:cxn ang="0">
                  <a:pos x="384" y="336"/>
                </a:cxn>
              </a:cxnLst>
              <a:rect l="0" t="0" r="r" b="b"/>
              <a:pathLst>
                <a:path w="384" h="336">
                  <a:moveTo>
                    <a:pt x="0" y="48"/>
                  </a:moveTo>
                  <a:cubicBezTo>
                    <a:pt x="88" y="24"/>
                    <a:pt x="176" y="0"/>
                    <a:pt x="240" y="48"/>
                  </a:cubicBezTo>
                  <a:cubicBezTo>
                    <a:pt x="304" y="96"/>
                    <a:pt x="360" y="288"/>
                    <a:pt x="384" y="336"/>
                  </a:cubicBezTo>
                </a:path>
              </a:pathLst>
            </a:custGeom>
            <a:noFill/>
            <a:ln w="28575" cap="flat" cmpd="sng">
              <a:solidFill>
                <a:schemeClr val="bg2"/>
              </a:solidFill>
              <a:prstDash val="solid"/>
              <a:round/>
              <a:headEnd/>
              <a:tailEnd/>
            </a:ln>
            <a:effectLst/>
          </p:spPr>
          <p:txBody>
            <a:bodyPr wrap="none" anchor="ctr"/>
            <a:lstStyle/>
            <a:p>
              <a:endParaRPr lang="en-US"/>
            </a:p>
          </p:txBody>
        </p:sp>
        <p:grpSp>
          <p:nvGrpSpPr>
            <p:cNvPr id="19527" name="Group 1095"/>
            <p:cNvGrpSpPr>
              <a:grpSpLocks/>
            </p:cNvGrpSpPr>
            <p:nvPr/>
          </p:nvGrpSpPr>
          <p:grpSpPr bwMode="auto">
            <a:xfrm>
              <a:off x="-5856" y="10608"/>
              <a:ext cx="1584" cy="96"/>
              <a:chOff x="1684" y="2640"/>
              <a:chExt cx="1584" cy="96"/>
            </a:xfrm>
          </p:grpSpPr>
          <p:sp>
            <p:nvSpPr>
              <p:cNvPr id="19528" name="Oval 1096"/>
              <p:cNvSpPr>
                <a:spLocks noChangeArrowheads="1"/>
              </p:cNvSpPr>
              <p:nvPr/>
            </p:nvSpPr>
            <p:spPr bwMode="auto">
              <a:xfrm rot="16200000">
                <a:off x="2146"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29" name="Oval 1097"/>
              <p:cNvSpPr>
                <a:spLocks noChangeArrowheads="1"/>
              </p:cNvSpPr>
              <p:nvPr/>
            </p:nvSpPr>
            <p:spPr bwMode="auto">
              <a:xfrm rot="16200000">
                <a:off x="1690"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30" name="Oval 1098"/>
              <p:cNvSpPr>
                <a:spLocks noChangeArrowheads="1"/>
              </p:cNvSpPr>
              <p:nvPr/>
            </p:nvSpPr>
            <p:spPr bwMode="auto">
              <a:xfrm rot="16200000">
                <a:off x="2337"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31" name="Oval 1099"/>
              <p:cNvSpPr>
                <a:spLocks noChangeArrowheads="1"/>
              </p:cNvSpPr>
              <p:nvPr/>
            </p:nvSpPr>
            <p:spPr bwMode="auto">
              <a:xfrm rot="16200000">
                <a:off x="3167"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32" name="Oval 1100"/>
              <p:cNvSpPr>
                <a:spLocks noChangeArrowheads="1"/>
              </p:cNvSpPr>
              <p:nvPr/>
            </p:nvSpPr>
            <p:spPr bwMode="auto">
              <a:xfrm rot="16200000">
                <a:off x="2070"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33" name="Oval 1101"/>
              <p:cNvSpPr>
                <a:spLocks noChangeArrowheads="1"/>
              </p:cNvSpPr>
              <p:nvPr/>
            </p:nvSpPr>
            <p:spPr bwMode="auto">
              <a:xfrm rot="16200000">
                <a:off x="2876"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34" name="Oval 1102"/>
              <p:cNvSpPr>
                <a:spLocks noChangeArrowheads="1"/>
              </p:cNvSpPr>
              <p:nvPr/>
            </p:nvSpPr>
            <p:spPr bwMode="auto">
              <a:xfrm rot="16200000">
                <a:off x="2831"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35" name="Oval 1103"/>
              <p:cNvSpPr>
                <a:spLocks noChangeArrowheads="1"/>
              </p:cNvSpPr>
              <p:nvPr/>
            </p:nvSpPr>
            <p:spPr bwMode="auto">
              <a:xfrm rot="16200000">
                <a:off x="2413"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36" name="Oval 1104"/>
              <p:cNvSpPr>
                <a:spLocks noChangeArrowheads="1"/>
              </p:cNvSpPr>
              <p:nvPr/>
            </p:nvSpPr>
            <p:spPr bwMode="auto">
              <a:xfrm rot="16200000">
                <a:off x="1956"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37" name="Oval 1105"/>
              <p:cNvSpPr>
                <a:spLocks noChangeArrowheads="1"/>
              </p:cNvSpPr>
              <p:nvPr/>
            </p:nvSpPr>
            <p:spPr bwMode="auto">
              <a:xfrm rot="16200000">
                <a:off x="2650"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38" name="Oval 1106"/>
              <p:cNvSpPr>
                <a:spLocks noChangeArrowheads="1"/>
              </p:cNvSpPr>
              <p:nvPr/>
            </p:nvSpPr>
            <p:spPr bwMode="auto">
              <a:xfrm rot="16200000">
                <a:off x="1994"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grpSp>
        <p:grpSp>
          <p:nvGrpSpPr>
            <p:cNvPr id="19539" name="Group 1107"/>
            <p:cNvGrpSpPr>
              <a:grpSpLocks/>
            </p:cNvGrpSpPr>
            <p:nvPr/>
          </p:nvGrpSpPr>
          <p:grpSpPr bwMode="auto">
            <a:xfrm>
              <a:off x="-1824" y="10320"/>
              <a:ext cx="1584" cy="96"/>
              <a:chOff x="1684" y="2640"/>
              <a:chExt cx="1584" cy="96"/>
            </a:xfrm>
          </p:grpSpPr>
          <p:sp>
            <p:nvSpPr>
              <p:cNvPr id="19540" name="Oval 1108"/>
              <p:cNvSpPr>
                <a:spLocks noChangeArrowheads="1"/>
              </p:cNvSpPr>
              <p:nvPr/>
            </p:nvSpPr>
            <p:spPr bwMode="auto">
              <a:xfrm rot="16200000">
                <a:off x="2146"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41" name="Oval 1109"/>
              <p:cNvSpPr>
                <a:spLocks noChangeArrowheads="1"/>
              </p:cNvSpPr>
              <p:nvPr/>
            </p:nvSpPr>
            <p:spPr bwMode="auto">
              <a:xfrm rot="16200000">
                <a:off x="1690"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42" name="Oval 1110"/>
              <p:cNvSpPr>
                <a:spLocks noChangeArrowheads="1"/>
              </p:cNvSpPr>
              <p:nvPr/>
            </p:nvSpPr>
            <p:spPr bwMode="auto">
              <a:xfrm rot="16200000">
                <a:off x="2337"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43" name="Oval 1111"/>
              <p:cNvSpPr>
                <a:spLocks noChangeArrowheads="1"/>
              </p:cNvSpPr>
              <p:nvPr/>
            </p:nvSpPr>
            <p:spPr bwMode="auto">
              <a:xfrm rot="16200000">
                <a:off x="3167"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44" name="Oval 1112"/>
              <p:cNvSpPr>
                <a:spLocks noChangeArrowheads="1"/>
              </p:cNvSpPr>
              <p:nvPr/>
            </p:nvSpPr>
            <p:spPr bwMode="auto">
              <a:xfrm rot="16200000">
                <a:off x="2070"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45" name="Oval 1113"/>
              <p:cNvSpPr>
                <a:spLocks noChangeArrowheads="1"/>
              </p:cNvSpPr>
              <p:nvPr/>
            </p:nvSpPr>
            <p:spPr bwMode="auto">
              <a:xfrm rot="16200000">
                <a:off x="2876"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46" name="Oval 1114"/>
              <p:cNvSpPr>
                <a:spLocks noChangeArrowheads="1"/>
              </p:cNvSpPr>
              <p:nvPr/>
            </p:nvSpPr>
            <p:spPr bwMode="auto">
              <a:xfrm rot="16200000">
                <a:off x="2831"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47" name="Oval 1115"/>
              <p:cNvSpPr>
                <a:spLocks noChangeArrowheads="1"/>
              </p:cNvSpPr>
              <p:nvPr/>
            </p:nvSpPr>
            <p:spPr bwMode="auto">
              <a:xfrm rot="16200000">
                <a:off x="2413" y="263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48" name="Oval 1116"/>
              <p:cNvSpPr>
                <a:spLocks noChangeArrowheads="1"/>
              </p:cNvSpPr>
              <p:nvPr/>
            </p:nvSpPr>
            <p:spPr bwMode="auto">
              <a:xfrm rot="16200000">
                <a:off x="1956"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49" name="Oval 1117"/>
              <p:cNvSpPr>
                <a:spLocks noChangeArrowheads="1"/>
              </p:cNvSpPr>
              <p:nvPr/>
            </p:nvSpPr>
            <p:spPr bwMode="auto">
              <a:xfrm rot="16200000">
                <a:off x="2650"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50" name="Oval 1118"/>
              <p:cNvSpPr>
                <a:spLocks noChangeArrowheads="1"/>
              </p:cNvSpPr>
              <p:nvPr/>
            </p:nvSpPr>
            <p:spPr bwMode="auto">
              <a:xfrm rot="16200000">
                <a:off x="1994" y="263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grpSp>
        <p:sp>
          <p:nvSpPr>
            <p:cNvPr id="19551" name="Oval 1119"/>
            <p:cNvSpPr>
              <a:spLocks noChangeArrowheads="1"/>
            </p:cNvSpPr>
            <p:nvPr/>
          </p:nvSpPr>
          <p:spPr bwMode="auto">
            <a:xfrm rot="16200000">
              <a:off x="-3210" y="10506"/>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52" name="Oval 1120"/>
            <p:cNvSpPr>
              <a:spLocks noChangeArrowheads="1"/>
            </p:cNvSpPr>
            <p:nvPr/>
          </p:nvSpPr>
          <p:spPr bwMode="auto">
            <a:xfrm rot="16200000">
              <a:off x="-3786" y="10506"/>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53" name="Oval 1121"/>
            <p:cNvSpPr>
              <a:spLocks noChangeArrowheads="1"/>
            </p:cNvSpPr>
            <p:nvPr/>
          </p:nvSpPr>
          <p:spPr bwMode="auto">
            <a:xfrm rot="16200000">
              <a:off x="-2634" y="10410"/>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54" name="Oval 1122"/>
            <p:cNvSpPr>
              <a:spLocks noChangeArrowheads="1"/>
            </p:cNvSpPr>
            <p:nvPr/>
          </p:nvSpPr>
          <p:spPr bwMode="auto">
            <a:xfrm rot="16200000">
              <a:off x="-2874" y="1055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55" name="Oval 1123"/>
            <p:cNvSpPr>
              <a:spLocks noChangeArrowheads="1"/>
            </p:cNvSpPr>
            <p:nvPr/>
          </p:nvSpPr>
          <p:spPr bwMode="auto">
            <a:xfrm rot="16200000">
              <a:off x="-3546" y="10458"/>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56" name="Oval 1124"/>
            <p:cNvSpPr>
              <a:spLocks noChangeArrowheads="1"/>
            </p:cNvSpPr>
            <p:nvPr/>
          </p:nvSpPr>
          <p:spPr bwMode="auto">
            <a:xfrm rot="16200000">
              <a:off x="-2442" y="10506"/>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57" name="Oval 1125"/>
            <p:cNvSpPr>
              <a:spLocks noChangeArrowheads="1"/>
            </p:cNvSpPr>
            <p:nvPr/>
          </p:nvSpPr>
          <p:spPr bwMode="auto">
            <a:xfrm rot="16200000">
              <a:off x="-2826" y="10506"/>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58" name="Oval 1126"/>
            <p:cNvSpPr>
              <a:spLocks noChangeArrowheads="1"/>
            </p:cNvSpPr>
            <p:nvPr/>
          </p:nvSpPr>
          <p:spPr bwMode="auto">
            <a:xfrm rot="16200000">
              <a:off x="-3066" y="10410"/>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59" name="Oval 1127"/>
            <p:cNvSpPr>
              <a:spLocks noChangeArrowheads="1"/>
            </p:cNvSpPr>
            <p:nvPr/>
          </p:nvSpPr>
          <p:spPr bwMode="auto">
            <a:xfrm rot="16200000">
              <a:off x="-3498" y="10410"/>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60" name="Oval 1128"/>
            <p:cNvSpPr>
              <a:spLocks noChangeArrowheads="1"/>
            </p:cNvSpPr>
            <p:nvPr/>
          </p:nvSpPr>
          <p:spPr bwMode="auto">
            <a:xfrm rot="16200000">
              <a:off x="-2874" y="10506"/>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61" name="Oval 1129"/>
            <p:cNvSpPr>
              <a:spLocks noChangeArrowheads="1"/>
            </p:cNvSpPr>
            <p:nvPr/>
          </p:nvSpPr>
          <p:spPr bwMode="auto">
            <a:xfrm rot="16200000">
              <a:off x="-3594" y="10410"/>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62" name="Text Box 1130"/>
            <p:cNvSpPr txBox="1">
              <a:spLocks noChangeArrowheads="1"/>
            </p:cNvSpPr>
            <p:nvPr/>
          </p:nvSpPr>
          <p:spPr bwMode="auto">
            <a:xfrm>
              <a:off x="-3792" y="10368"/>
              <a:ext cx="1488" cy="269"/>
            </a:xfrm>
            <a:prstGeom prst="rect">
              <a:avLst/>
            </a:prstGeom>
            <a:solidFill>
              <a:srgbClr val="FFB9F7">
                <a:alpha val="45000"/>
              </a:srgbClr>
            </a:solidFill>
            <a:ln w="9525">
              <a:noFill/>
              <a:miter lim="800000"/>
              <a:headEnd/>
              <a:tailEnd/>
            </a:ln>
            <a:effectLst/>
          </p:spPr>
          <p:txBody>
            <a:bodyPr>
              <a:spAutoFit/>
            </a:bodyPr>
            <a:lstStyle/>
            <a:p>
              <a:r>
                <a:rPr lang="fr-BE" sz="2200">
                  <a:solidFill>
                    <a:schemeClr val="tx2"/>
                  </a:solidFill>
                  <a:effectLst>
                    <a:outerShdw blurRad="38100" dist="38100" dir="2700000" algn="tl">
                      <a:srgbClr val="FFFFFF"/>
                    </a:outerShdw>
                  </a:effectLst>
                  <a:latin typeface="Arial" charset="0"/>
                  <a:cs typeface="Arial" charset="0"/>
                </a:rPr>
                <a:t>Donor /Acceptor</a:t>
              </a:r>
              <a:endParaRPr lang="en-GB" sz="2200">
                <a:effectLst>
                  <a:outerShdw blurRad="38100" dist="38100" dir="2700000" algn="tl">
                    <a:srgbClr val="FFFFFF"/>
                  </a:outerShdw>
                </a:effectLst>
                <a:latin typeface="Agency FB" pitchFamily="34" charset="0"/>
                <a:cs typeface="Arial" charset="0"/>
              </a:endParaRPr>
            </a:p>
          </p:txBody>
        </p:sp>
      </p:grpSp>
      <p:grpSp>
        <p:nvGrpSpPr>
          <p:cNvPr id="19563" name="Group 1131"/>
          <p:cNvGrpSpPr>
            <a:grpSpLocks/>
          </p:cNvGrpSpPr>
          <p:nvPr/>
        </p:nvGrpSpPr>
        <p:grpSpPr bwMode="auto">
          <a:xfrm>
            <a:off x="1209675" y="26875631"/>
            <a:ext cx="4019550" cy="2959100"/>
            <a:chOff x="672" y="20928"/>
            <a:chExt cx="2352" cy="1684"/>
          </a:xfrm>
        </p:grpSpPr>
        <p:sp>
          <p:nvSpPr>
            <p:cNvPr id="19564" name="Rectangle 1132"/>
            <p:cNvSpPr>
              <a:spLocks noChangeArrowheads="1"/>
            </p:cNvSpPr>
            <p:nvPr/>
          </p:nvSpPr>
          <p:spPr bwMode="auto">
            <a:xfrm>
              <a:off x="672" y="20928"/>
              <a:ext cx="2352" cy="1684"/>
            </a:xfrm>
            <a:prstGeom prst="rect">
              <a:avLst/>
            </a:prstGeom>
            <a:solidFill>
              <a:schemeClr val="bg1"/>
            </a:solidFill>
            <a:ln w="12700" algn="ctr">
              <a:solidFill>
                <a:srgbClr val="C0C0C0"/>
              </a:solidFill>
              <a:miter lim="800000"/>
              <a:headEnd/>
              <a:tailEnd/>
            </a:ln>
            <a:effectLst/>
          </p:spPr>
          <p:txBody>
            <a:bodyPr wrap="none" anchor="ctr"/>
            <a:lstStyle/>
            <a:p>
              <a:endParaRPr lang="en-US"/>
            </a:p>
          </p:txBody>
        </p:sp>
        <p:graphicFrame>
          <p:nvGraphicFramePr>
            <p:cNvPr id="19565" name="Object 1133"/>
            <p:cNvGraphicFramePr>
              <a:graphicFrameLocks noChangeAspect="1"/>
            </p:cNvGraphicFramePr>
            <p:nvPr/>
          </p:nvGraphicFramePr>
          <p:xfrm>
            <a:off x="768" y="21072"/>
            <a:ext cx="880" cy="1393"/>
          </p:xfrm>
          <a:graphic>
            <a:graphicData uri="http://schemas.openxmlformats.org/presentationml/2006/ole">
              <p:oleObj spid="_x0000_s19565" r:id="rId5" imgW="1030320" imgH="1623240" progId="ChemDraw.Document.6.0">
                <p:embed/>
              </p:oleObj>
            </a:graphicData>
          </a:graphic>
        </p:graphicFrame>
        <p:graphicFrame>
          <p:nvGraphicFramePr>
            <p:cNvPr id="19566" name="Object 1134"/>
            <p:cNvGraphicFramePr>
              <a:graphicFrameLocks noChangeAspect="1"/>
            </p:cNvGraphicFramePr>
            <p:nvPr/>
          </p:nvGraphicFramePr>
          <p:xfrm>
            <a:off x="1776" y="21216"/>
            <a:ext cx="1200" cy="1182"/>
          </p:xfrm>
          <a:graphic>
            <a:graphicData uri="http://schemas.openxmlformats.org/presentationml/2006/ole">
              <p:oleObj spid="_x0000_s19566" r:id="rId6" imgW="1373040" imgH="1344240" progId="ChemDraw.Document.6.0">
                <p:embed/>
              </p:oleObj>
            </a:graphicData>
          </a:graphic>
        </p:graphicFrame>
      </p:grpSp>
      <p:grpSp>
        <p:nvGrpSpPr>
          <p:cNvPr id="19567" name="Group 1135"/>
          <p:cNvGrpSpPr>
            <a:grpSpLocks/>
          </p:cNvGrpSpPr>
          <p:nvPr/>
        </p:nvGrpSpPr>
        <p:grpSpPr bwMode="auto">
          <a:xfrm>
            <a:off x="5730875" y="26899350"/>
            <a:ext cx="7956550" cy="2959100"/>
            <a:chOff x="3504" y="20928"/>
            <a:chExt cx="4656" cy="1684"/>
          </a:xfrm>
        </p:grpSpPr>
        <p:sp>
          <p:nvSpPr>
            <p:cNvPr id="19568" name="Rectangle 1136"/>
            <p:cNvSpPr>
              <a:spLocks noChangeArrowheads="1"/>
            </p:cNvSpPr>
            <p:nvPr/>
          </p:nvSpPr>
          <p:spPr bwMode="auto">
            <a:xfrm>
              <a:off x="5927" y="20928"/>
              <a:ext cx="2093" cy="1684"/>
            </a:xfrm>
            <a:prstGeom prst="rect">
              <a:avLst/>
            </a:prstGeom>
            <a:solidFill>
              <a:schemeClr val="bg1"/>
            </a:solidFill>
            <a:ln w="12700" algn="ctr">
              <a:solidFill>
                <a:srgbClr val="C0C0C0"/>
              </a:solidFill>
              <a:miter lim="800000"/>
              <a:headEnd/>
              <a:tailEnd/>
            </a:ln>
            <a:effectLst/>
          </p:spPr>
          <p:txBody>
            <a:bodyPr wrap="none" anchor="ctr"/>
            <a:lstStyle/>
            <a:p>
              <a:endParaRPr lang="en-US"/>
            </a:p>
          </p:txBody>
        </p:sp>
        <p:sp>
          <p:nvSpPr>
            <p:cNvPr id="19569" name="Rectangle 1137"/>
            <p:cNvSpPr>
              <a:spLocks noChangeArrowheads="1"/>
            </p:cNvSpPr>
            <p:nvPr/>
          </p:nvSpPr>
          <p:spPr bwMode="auto">
            <a:xfrm>
              <a:off x="3504" y="20928"/>
              <a:ext cx="2093" cy="1684"/>
            </a:xfrm>
            <a:prstGeom prst="rect">
              <a:avLst/>
            </a:prstGeom>
            <a:solidFill>
              <a:schemeClr val="bg1"/>
            </a:solidFill>
            <a:ln w="12700" algn="ctr">
              <a:solidFill>
                <a:srgbClr val="C0C0C0"/>
              </a:solidFill>
              <a:miter lim="800000"/>
              <a:headEnd/>
              <a:tailEnd/>
            </a:ln>
            <a:effectLst/>
          </p:spPr>
          <p:txBody>
            <a:bodyPr wrap="none" anchor="ctr"/>
            <a:lstStyle/>
            <a:p>
              <a:endParaRPr lang="en-US"/>
            </a:p>
          </p:txBody>
        </p:sp>
        <p:sp>
          <p:nvSpPr>
            <p:cNvPr id="19570" name="Rectangle 1138"/>
            <p:cNvSpPr>
              <a:spLocks noChangeArrowheads="1"/>
            </p:cNvSpPr>
            <p:nvPr/>
          </p:nvSpPr>
          <p:spPr bwMode="auto">
            <a:xfrm>
              <a:off x="3504" y="22418"/>
              <a:ext cx="2089" cy="194"/>
            </a:xfrm>
            <a:prstGeom prst="rect">
              <a:avLst/>
            </a:prstGeom>
            <a:solidFill>
              <a:schemeClr val="bg1"/>
            </a:solidFill>
            <a:ln w="12700" algn="ctr">
              <a:solidFill>
                <a:schemeClr val="tx1"/>
              </a:solidFill>
              <a:miter lim="800000"/>
              <a:headEnd/>
              <a:tailEnd/>
            </a:ln>
            <a:effectLst/>
          </p:spPr>
          <p:txBody>
            <a:bodyPr wrap="none" anchor="ctr"/>
            <a:lstStyle/>
            <a:p>
              <a:endParaRPr lang="en-US"/>
            </a:p>
          </p:txBody>
        </p:sp>
        <p:sp>
          <p:nvSpPr>
            <p:cNvPr id="19571" name="Rectangle 1139"/>
            <p:cNvSpPr>
              <a:spLocks noChangeArrowheads="1"/>
            </p:cNvSpPr>
            <p:nvPr/>
          </p:nvSpPr>
          <p:spPr bwMode="auto">
            <a:xfrm>
              <a:off x="3504" y="21932"/>
              <a:ext cx="2089" cy="292"/>
            </a:xfrm>
            <a:prstGeom prst="rect">
              <a:avLst/>
            </a:prstGeom>
            <a:solidFill>
              <a:srgbClr val="CDE7FF"/>
            </a:solidFill>
            <a:ln w="12700" algn="ctr">
              <a:solidFill>
                <a:schemeClr val="tx1"/>
              </a:solidFill>
              <a:miter lim="800000"/>
              <a:headEnd/>
              <a:tailEnd/>
            </a:ln>
            <a:effectLst/>
          </p:spPr>
          <p:txBody>
            <a:bodyPr wrap="none" anchor="ctr"/>
            <a:lstStyle/>
            <a:p>
              <a:endParaRPr lang="en-US"/>
            </a:p>
          </p:txBody>
        </p:sp>
        <p:sp>
          <p:nvSpPr>
            <p:cNvPr id="19572" name="Rectangle 1140"/>
            <p:cNvSpPr>
              <a:spLocks noChangeArrowheads="1"/>
            </p:cNvSpPr>
            <p:nvPr/>
          </p:nvSpPr>
          <p:spPr bwMode="auto">
            <a:xfrm>
              <a:off x="3504" y="21705"/>
              <a:ext cx="2089" cy="227"/>
            </a:xfrm>
            <a:prstGeom prst="rect">
              <a:avLst/>
            </a:prstGeom>
            <a:solidFill>
              <a:srgbClr val="DDD8DE"/>
            </a:solidFill>
            <a:ln w="12700" algn="ctr">
              <a:solidFill>
                <a:schemeClr val="tx1"/>
              </a:solidFill>
              <a:miter lim="800000"/>
              <a:headEnd/>
              <a:tailEnd/>
            </a:ln>
            <a:effectLst/>
          </p:spPr>
          <p:txBody>
            <a:bodyPr wrap="none" anchor="ctr"/>
            <a:lstStyle/>
            <a:p>
              <a:endParaRPr lang="en-US"/>
            </a:p>
          </p:txBody>
        </p:sp>
        <p:sp>
          <p:nvSpPr>
            <p:cNvPr id="19573" name="Rectangle 1141"/>
            <p:cNvSpPr>
              <a:spLocks noChangeArrowheads="1"/>
            </p:cNvSpPr>
            <p:nvPr/>
          </p:nvSpPr>
          <p:spPr bwMode="auto">
            <a:xfrm>
              <a:off x="3504" y="22224"/>
              <a:ext cx="2089" cy="194"/>
            </a:xfrm>
            <a:prstGeom prst="rect">
              <a:avLst/>
            </a:prstGeom>
            <a:solidFill>
              <a:srgbClr val="C5FFDC"/>
            </a:solidFill>
            <a:ln w="12700" algn="ctr">
              <a:solidFill>
                <a:schemeClr val="tx1"/>
              </a:solidFill>
              <a:miter lim="800000"/>
              <a:headEnd/>
              <a:tailEnd/>
            </a:ln>
            <a:effectLst/>
          </p:spPr>
          <p:txBody>
            <a:bodyPr wrap="none" anchor="ctr"/>
            <a:lstStyle/>
            <a:p>
              <a:endParaRPr lang="en-US"/>
            </a:p>
          </p:txBody>
        </p:sp>
        <p:sp>
          <p:nvSpPr>
            <p:cNvPr id="19574" name="AutoShape 1142"/>
            <p:cNvSpPr>
              <a:spLocks noChangeArrowheads="1"/>
            </p:cNvSpPr>
            <p:nvPr/>
          </p:nvSpPr>
          <p:spPr bwMode="auto">
            <a:xfrm rot="10800000">
              <a:off x="4349" y="21252"/>
              <a:ext cx="602" cy="680"/>
            </a:xfrm>
            <a:prstGeom prst="triangle">
              <a:avLst>
                <a:gd name="adj" fmla="val 49454"/>
              </a:avLst>
            </a:prstGeom>
            <a:solidFill>
              <a:srgbClr val="FF0000">
                <a:alpha val="61000"/>
              </a:srgbClr>
            </a:solidFill>
            <a:ln w="9525" algn="ctr">
              <a:noFill/>
              <a:miter lim="800000"/>
              <a:headEnd/>
              <a:tailEnd/>
            </a:ln>
            <a:effectLst/>
          </p:spPr>
          <p:txBody>
            <a:bodyPr wrap="none" anchor="ctr"/>
            <a:lstStyle/>
            <a:p>
              <a:endParaRPr lang="en-US"/>
            </a:p>
          </p:txBody>
        </p:sp>
        <p:sp>
          <p:nvSpPr>
            <p:cNvPr id="19575" name="Rectangle 1143"/>
            <p:cNvSpPr>
              <a:spLocks noChangeArrowheads="1"/>
            </p:cNvSpPr>
            <p:nvPr/>
          </p:nvSpPr>
          <p:spPr bwMode="auto">
            <a:xfrm>
              <a:off x="4643" y="21867"/>
              <a:ext cx="95" cy="65"/>
            </a:xfrm>
            <a:prstGeom prst="rect">
              <a:avLst/>
            </a:prstGeom>
            <a:solidFill>
              <a:srgbClr val="DDD8DE"/>
            </a:solidFill>
            <a:ln w="9525" algn="ctr">
              <a:noFill/>
              <a:miter lim="800000"/>
              <a:headEnd/>
              <a:tailEnd/>
            </a:ln>
            <a:effectLst/>
          </p:spPr>
          <p:txBody>
            <a:bodyPr wrap="none" anchor="ctr"/>
            <a:lstStyle/>
            <a:p>
              <a:endParaRPr lang="en-US"/>
            </a:p>
          </p:txBody>
        </p:sp>
        <p:grpSp>
          <p:nvGrpSpPr>
            <p:cNvPr id="19576" name="Group 1144"/>
            <p:cNvGrpSpPr>
              <a:grpSpLocks/>
            </p:cNvGrpSpPr>
            <p:nvPr/>
          </p:nvGrpSpPr>
          <p:grpSpPr bwMode="auto">
            <a:xfrm>
              <a:off x="3541" y="21867"/>
              <a:ext cx="2006" cy="65"/>
              <a:chOff x="96" y="1920"/>
              <a:chExt cx="3036" cy="96"/>
            </a:xfrm>
          </p:grpSpPr>
          <p:sp>
            <p:nvSpPr>
              <p:cNvPr id="19577" name="Oval 1145"/>
              <p:cNvSpPr>
                <a:spLocks noChangeArrowheads="1"/>
              </p:cNvSpPr>
              <p:nvPr/>
            </p:nvSpPr>
            <p:spPr bwMode="auto">
              <a:xfrm rot="16200000">
                <a:off x="558"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78" name="Oval 1146"/>
              <p:cNvSpPr>
                <a:spLocks noChangeArrowheads="1"/>
              </p:cNvSpPr>
              <p:nvPr/>
            </p:nvSpPr>
            <p:spPr bwMode="auto">
              <a:xfrm rot="16200000">
                <a:off x="1890"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79" name="Oval 1147"/>
              <p:cNvSpPr>
                <a:spLocks noChangeArrowheads="1"/>
              </p:cNvSpPr>
              <p:nvPr/>
            </p:nvSpPr>
            <p:spPr bwMode="auto">
              <a:xfrm rot="16200000">
                <a:off x="102"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0" name="Oval 1148"/>
              <p:cNvSpPr>
                <a:spLocks noChangeArrowheads="1"/>
              </p:cNvSpPr>
              <p:nvPr/>
            </p:nvSpPr>
            <p:spPr bwMode="auto">
              <a:xfrm rot="16200000">
                <a:off x="749"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1" name="Oval 1149"/>
              <p:cNvSpPr>
                <a:spLocks noChangeArrowheads="1"/>
              </p:cNvSpPr>
              <p:nvPr/>
            </p:nvSpPr>
            <p:spPr bwMode="auto">
              <a:xfrm rot="16200000">
                <a:off x="1624"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2" name="Oval 1150"/>
              <p:cNvSpPr>
                <a:spLocks noChangeArrowheads="1"/>
              </p:cNvSpPr>
              <p:nvPr/>
            </p:nvSpPr>
            <p:spPr bwMode="auto">
              <a:xfrm rot="16200000">
                <a:off x="48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3" name="Oval 1151"/>
              <p:cNvSpPr>
                <a:spLocks noChangeArrowheads="1"/>
              </p:cNvSpPr>
              <p:nvPr/>
            </p:nvSpPr>
            <p:spPr bwMode="auto">
              <a:xfrm rot="16200000">
                <a:off x="1288"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4" name="Oval 1152"/>
              <p:cNvSpPr>
                <a:spLocks noChangeArrowheads="1"/>
              </p:cNvSpPr>
              <p:nvPr/>
            </p:nvSpPr>
            <p:spPr bwMode="auto">
              <a:xfrm rot="16200000">
                <a:off x="2270"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5" name="Oval 1153"/>
              <p:cNvSpPr>
                <a:spLocks noChangeArrowheads="1"/>
              </p:cNvSpPr>
              <p:nvPr/>
            </p:nvSpPr>
            <p:spPr bwMode="auto">
              <a:xfrm rot="16200000">
                <a:off x="1243"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6" name="Oval 1154"/>
              <p:cNvSpPr>
                <a:spLocks noChangeArrowheads="1"/>
              </p:cNvSpPr>
              <p:nvPr/>
            </p:nvSpPr>
            <p:spPr bwMode="auto">
              <a:xfrm rot="16200000">
                <a:off x="825"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7" name="Oval 1155"/>
              <p:cNvSpPr>
                <a:spLocks noChangeArrowheads="1"/>
              </p:cNvSpPr>
              <p:nvPr/>
            </p:nvSpPr>
            <p:spPr bwMode="auto">
              <a:xfrm rot="16200000">
                <a:off x="204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8" name="Oval 1156"/>
              <p:cNvSpPr>
                <a:spLocks noChangeArrowheads="1"/>
              </p:cNvSpPr>
              <p:nvPr/>
            </p:nvSpPr>
            <p:spPr bwMode="auto">
              <a:xfrm rot="16200000">
                <a:off x="2346"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89" name="Oval 1157"/>
              <p:cNvSpPr>
                <a:spLocks noChangeArrowheads="1"/>
              </p:cNvSpPr>
              <p:nvPr/>
            </p:nvSpPr>
            <p:spPr bwMode="auto">
              <a:xfrm rot="16200000">
                <a:off x="1966"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90" name="Oval 1158"/>
              <p:cNvSpPr>
                <a:spLocks noChangeArrowheads="1"/>
              </p:cNvSpPr>
              <p:nvPr/>
            </p:nvSpPr>
            <p:spPr bwMode="auto">
              <a:xfrm rot="16200000">
                <a:off x="368"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91" name="Oval 1159"/>
              <p:cNvSpPr>
                <a:spLocks noChangeArrowheads="1"/>
              </p:cNvSpPr>
              <p:nvPr/>
            </p:nvSpPr>
            <p:spPr bwMode="auto">
              <a:xfrm rot="16200000">
                <a:off x="106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92" name="Oval 1160"/>
              <p:cNvSpPr>
                <a:spLocks noChangeArrowheads="1"/>
              </p:cNvSpPr>
              <p:nvPr/>
            </p:nvSpPr>
            <p:spPr bwMode="auto">
              <a:xfrm rot="16200000">
                <a:off x="406"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93" name="Oval 1161"/>
              <p:cNvSpPr>
                <a:spLocks noChangeArrowheads="1"/>
              </p:cNvSpPr>
              <p:nvPr/>
            </p:nvSpPr>
            <p:spPr bwMode="auto">
              <a:xfrm rot="16200000">
                <a:off x="270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94" name="Oval 1162"/>
              <p:cNvSpPr>
                <a:spLocks noChangeArrowheads="1"/>
              </p:cNvSpPr>
              <p:nvPr/>
            </p:nvSpPr>
            <p:spPr bwMode="auto">
              <a:xfrm rot="16200000">
                <a:off x="2626"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95" name="Oval 1163"/>
              <p:cNvSpPr>
                <a:spLocks noChangeArrowheads="1"/>
              </p:cNvSpPr>
              <p:nvPr/>
            </p:nvSpPr>
            <p:spPr bwMode="auto">
              <a:xfrm rot="16200000">
                <a:off x="251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96" name="Oval 1164"/>
              <p:cNvSpPr>
                <a:spLocks noChangeArrowheads="1"/>
              </p:cNvSpPr>
              <p:nvPr/>
            </p:nvSpPr>
            <p:spPr bwMode="auto">
              <a:xfrm rot="16200000">
                <a:off x="2550"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597" name="Oval 1165"/>
              <p:cNvSpPr>
                <a:spLocks noChangeArrowheads="1"/>
              </p:cNvSpPr>
              <p:nvPr/>
            </p:nvSpPr>
            <p:spPr bwMode="auto">
              <a:xfrm rot="16200000">
                <a:off x="3030"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grpSp>
        <p:sp>
          <p:nvSpPr>
            <p:cNvPr id="19598" name="Oval 1166"/>
            <p:cNvSpPr>
              <a:spLocks noChangeArrowheads="1"/>
            </p:cNvSpPr>
            <p:nvPr/>
          </p:nvSpPr>
          <p:spPr bwMode="auto">
            <a:xfrm>
              <a:off x="4202" y="21058"/>
              <a:ext cx="824" cy="226"/>
            </a:xfrm>
            <a:prstGeom prst="ellipse">
              <a:avLst/>
            </a:prstGeom>
            <a:noFill/>
            <a:ln w="38100" algn="ctr">
              <a:solidFill>
                <a:schemeClr val="tx1"/>
              </a:solidFill>
              <a:round/>
              <a:headEnd/>
              <a:tailEnd/>
            </a:ln>
            <a:effectLst/>
          </p:spPr>
          <p:txBody>
            <a:bodyPr wrap="none" anchor="ctr"/>
            <a:lstStyle/>
            <a:p>
              <a:endParaRPr lang="en-US"/>
            </a:p>
          </p:txBody>
        </p:sp>
        <p:sp>
          <p:nvSpPr>
            <p:cNvPr id="19599" name="Rectangle 1167"/>
            <p:cNvSpPr>
              <a:spLocks noChangeArrowheads="1"/>
            </p:cNvSpPr>
            <p:nvPr/>
          </p:nvSpPr>
          <p:spPr bwMode="auto">
            <a:xfrm>
              <a:off x="4349" y="20928"/>
              <a:ext cx="602" cy="324"/>
            </a:xfrm>
            <a:prstGeom prst="rect">
              <a:avLst/>
            </a:prstGeom>
            <a:solidFill>
              <a:srgbClr val="FF0000">
                <a:alpha val="62000"/>
              </a:srgbClr>
            </a:solidFill>
            <a:ln w="9525" algn="ctr">
              <a:noFill/>
              <a:miter lim="800000"/>
              <a:headEnd/>
              <a:tailEnd/>
            </a:ln>
            <a:effectLst/>
          </p:spPr>
          <p:txBody>
            <a:bodyPr wrap="none" anchor="ctr"/>
            <a:lstStyle/>
            <a:p>
              <a:endParaRPr lang="en-US"/>
            </a:p>
          </p:txBody>
        </p:sp>
        <p:sp>
          <p:nvSpPr>
            <p:cNvPr id="19600" name="Line 1168"/>
            <p:cNvSpPr>
              <a:spLocks noChangeShapeType="1"/>
            </p:cNvSpPr>
            <p:nvPr/>
          </p:nvSpPr>
          <p:spPr bwMode="auto">
            <a:xfrm>
              <a:off x="4569" y="21932"/>
              <a:ext cx="190" cy="1"/>
            </a:xfrm>
            <a:prstGeom prst="line">
              <a:avLst/>
            </a:prstGeom>
            <a:noFill/>
            <a:ln w="12700">
              <a:solidFill>
                <a:schemeClr val="tx1"/>
              </a:solidFill>
              <a:round/>
              <a:headEnd/>
              <a:tailEnd/>
            </a:ln>
            <a:effectLst/>
          </p:spPr>
          <p:txBody>
            <a:bodyPr wrap="none" anchor="ctr"/>
            <a:lstStyle/>
            <a:p>
              <a:endParaRPr lang="en-US"/>
            </a:p>
          </p:txBody>
        </p:sp>
        <p:sp>
          <p:nvSpPr>
            <p:cNvPr id="19601" name="Rectangle 1169"/>
            <p:cNvSpPr>
              <a:spLocks noChangeArrowheads="1"/>
            </p:cNvSpPr>
            <p:nvPr/>
          </p:nvSpPr>
          <p:spPr bwMode="auto">
            <a:xfrm>
              <a:off x="5927" y="22418"/>
              <a:ext cx="2089" cy="194"/>
            </a:xfrm>
            <a:prstGeom prst="rect">
              <a:avLst/>
            </a:prstGeom>
            <a:solidFill>
              <a:schemeClr val="bg1"/>
            </a:solidFill>
            <a:ln w="12700" algn="ctr">
              <a:solidFill>
                <a:schemeClr val="tx1"/>
              </a:solidFill>
              <a:miter lim="800000"/>
              <a:headEnd/>
              <a:tailEnd/>
            </a:ln>
            <a:effectLst/>
          </p:spPr>
          <p:txBody>
            <a:bodyPr wrap="none" anchor="ctr"/>
            <a:lstStyle/>
            <a:p>
              <a:endParaRPr lang="en-US"/>
            </a:p>
          </p:txBody>
        </p:sp>
        <p:sp>
          <p:nvSpPr>
            <p:cNvPr id="19602" name="Rectangle 1170"/>
            <p:cNvSpPr>
              <a:spLocks noChangeArrowheads="1"/>
            </p:cNvSpPr>
            <p:nvPr/>
          </p:nvSpPr>
          <p:spPr bwMode="auto">
            <a:xfrm>
              <a:off x="5927" y="21932"/>
              <a:ext cx="2089" cy="292"/>
            </a:xfrm>
            <a:prstGeom prst="rect">
              <a:avLst/>
            </a:prstGeom>
            <a:solidFill>
              <a:srgbClr val="CDE7FF"/>
            </a:solidFill>
            <a:ln w="12700" algn="ctr">
              <a:solidFill>
                <a:schemeClr val="tx1"/>
              </a:solidFill>
              <a:miter lim="800000"/>
              <a:headEnd/>
              <a:tailEnd/>
            </a:ln>
            <a:effectLst/>
          </p:spPr>
          <p:txBody>
            <a:bodyPr wrap="none" anchor="ctr"/>
            <a:lstStyle/>
            <a:p>
              <a:endParaRPr lang="en-US"/>
            </a:p>
          </p:txBody>
        </p:sp>
        <p:sp>
          <p:nvSpPr>
            <p:cNvPr id="19603" name="Rectangle 1171"/>
            <p:cNvSpPr>
              <a:spLocks noChangeArrowheads="1"/>
            </p:cNvSpPr>
            <p:nvPr/>
          </p:nvSpPr>
          <p:spPr bwMode="auto">
            <a:xfrm>
              <a:off x="5927" y="21705"/>
              <a:ext cx="2089" cy="227"/>
            </a:xfrm>
            <a:prstGeom prst="rect">
              <a:avLst/>
            </a:prstGeom>
            <a:solidFill>
              <a:srgbClr val="DDD8DE"/>
            </a:solidFill>
            <a:ln w="12700" algn="ctr">
              <a:solidFill>
                <a:schemeClr val="tx1"/>
              </a:solidFill>
              <a:miter lim="800000"/>
              <a:headEnd/>
              <a:tailEnd/>
            </a:ln>
            <a:effectLst/>
          </p:spPr>
          <p:txBody>
            <a:bodyPr wrap="none" anchor="ctr"/>
            <a:lstStyle/>
            <a:p>
              <a:endParaRPr lang="en-US"/>
            </a:p>
          </p:txBody>
        </p:sp>
        <p:sp>
          <p:nvSpPr>
            <p:cNvPr id="19604" name="Rectangle 1172"/>
            <p:cNvSpPr>
              <a:spLocks noChangeArrowheads="1"/>
            </p:cNvSpPr>
            <p:nvPr/>
          </p:nvSpPr>
          <p:spPr bwMode="auto">
            <a:xfrm>
              <a:off x="5927" y="22224"/>
              <a:ext cx="2089" cy="194"/>
            </a:xfrm>
            <a:prstGeom prst="rect">
              <a:avLst/>
            </a:prstGeom>
            <a:solidFill>
              <a:srgbClr val="C5FFDC"/>
            </a:solidFill>
            <a:ln w="12700" algn="ctr">
              <a:solidFill>
                <a:schemeClr val="tx1"/>
              </a:solidFill>
              <a:miter lim="800000"/>
              <a:headEnd/>
              <a:tailEnd/>
            </a:ln>
            <a:effectLst/>
          </p:spPr>
          <p:txBody>
            <a:bodyPr wrap="none" anchor="ctr"/>
            <a:lstStyle/>
            <a:p>
              <a:endParaRPr lang="en-US"/>
            </a:p>
          </p:txBody>
        </p:sp>
        <p:sp>
          <p:nvSpPr>
            <p:cNvPr id="19605" name="AutoShape 1173"/>
            <p:cNvSpPr>
              <a:spLocks noChangeArrowheads="1"/>
            </p:cNvSpPr>
            <p:nvPr/>
          </p:nvSpPr>
          <p:spPr bwMode="auto">
            <a:xfrm rot="10800000">
              <a:off x="6772" y="21543"/>
              <a:ext cx="602" cy="681"/>
            </a:xfrm>
            <a:prstGeom prst="triangle">
              <a:avLst>
                <a:gd name="adj" fmla="val 49454"/>
              </a:avLst>
            </a:prstGeom>
            <a:solidFill>
              <a:srgbClr val="FF0000">
                <a:alpha val="61000"/>
              </a:srgbClr>
            </a:solidFill>
            <a:ln w="9525" algn="ctr">
              <a:noFill/>
              <a:miter lim="800000"/>
              <a:headEnd/>
              <a:tailEnd/>
            </a:ln>
            <a:effectLst/>
          </p:spPr>
          <p:txBody>
            <a:bodyPr wrap="none" anchor="ctr"/>
            <a:lstStyle/>
            <a:p>
              <a:endParaRPr lang="en-US"/>
            </a:p>
          </p:txBody>
        </p:sp>
        <p:sp>
          <p:nvSpPr>
            <p:cNvPr id="19606" name="Rectangle 1174"/>
            <p:cNvSpPr>
              <a:spLocks noChangeArrowheads="1"/>
            </p:cNvSpPr>
            <p:nvPr/>
          </p:nvSpPr>
          <p:spPr bwMode="auto">
            <a:xfrm>
              <a:off x="7066" y="22159"/>
              <a:ext cx="95" cy="65"/>
            </a:xfrm>
            <a:prstGeom prst="rect">
              <a:avLst/>
            </a:prstGeom>
            <a:solidFill>
              <a:srgbClr val="CDE7FF"/>
            </a:solidFill>
            <a:ln w="9525" algn="ctr">
              <a:noFill/>
              <a:miter lim="800000"/>
              <a:headEnd/>
              <a:tailEnd/>
            </a:ln>
            <a:effectLst/>
          </p:spPr>
          <p:txBody>
            <a:bodyPr wrap="none" anchor="ctr"/>
            <a:lstStyle/>
            <a:p>
              <a:endParaRPr lang="en-US"/>
            </a:p>
          </p:txBody>
        </p:sp>
        <p:grpSp>
          <p:nvGrpSpPr>
            <p:cNvPr id="19607" name="Group 1175"/>
            <p:cNvGrpSpPr>
              <a:grpSpLocks/>
            </p:cNvGrpSpPr>
            <p:nvPr/>
          </p:nvGrpSpPr>
          <p:grpSpPr bwMode="auto">
            <a:xfrm>
              <a:off x="5963" y="22159"/>
              <a:ext cx="2007" cy="65"/>
              <a:chOff x="96" y="1920"/>
              <a:chExt cx="3036" cy="96"/>
            </a:xfrm>
          </p:grpSpPr>
          <p:sp>
            <p:nvSpPr>
              <p:cNvPr id="19608" name="Oval 1176"/>
              <p:cNvSpPr>
                <a:spLocks noChangeArrowheads="1"/>
              </p:cNvSpPr>
              <p:nvPr/>
            </p:nvSpPr>
            <p:spPr bwMode="auto">
              <a:xfrm rot="16200000">
                <a:off x="558"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09" name="Oval 1177"/>
              <p:cNvSpPr>
                <a:spLocks noChangeArrowheads="1"/>
              </p:cNvSpPr>
              <p:nvPr/>
            </p:nvSpPr>
            <p:spPr bwMode="auto">
              <a:xfrm rot="16200000">
                <a:off x="1890"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0" name="Oval 1178"/>
              <p:cNvSpPr>
                <a:spLocks noChangeArrowheads="1"/>
              </p:cNvSpPr>
              <p:nvPr/>
            </p:nvSpPr>
            <p:spPr bwMode="auto">
              <a:xfrm rot="16200000">
                <a:off x="102"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1" name="Oval 1179"/>
              <p:cNvSpPr>
                <a:spLocks noChangeArrowheads="1"/>
              </p:cNvSpPr>
              <p:nvPr/>
            </p:nvSpPr>
            <p:spPr bwMode="auto">
              <a:xfrm rot="16200000">
                <a:off x="749"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2" name="Oval 1180"/>
              <p:cNvSpPr>
                <a:spLocks noChangeArrowheads="1"/>
              </p:cNvSpPr>
              <p:nvPr/>
            </p:nvSpPr>
            <p:spPr bwMode="auto">
              <a:xfrm rot="16200000">
                <a:off x="1624"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3" name="Oval 1181"/>
              <p:cNvSpPr>
                <a:spLocks noChangeArrowheads="1"/>
              </p:cNvSpPr>
              <p:nvPr/>
            </p:nvSpPr>
            <p:spPr bwMode="auto">
              <a:xfrm rot="16200000">
                <a:off x="48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4" name="Oval 1182"/>
              <p:cNvSpPr>
                <a:spLocks noChangeArrowheads="1"/>
              </p:cNvSpPr>
              <p:nvPr/>
            </p:nvSpPr>
            <p:spPr bwMode="auto">
              <a:xfrm rot="16200000">
                <a:off x="1288"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5" name="Oval 1183"/>
              <p:cNvSpPr>
                <a:spLocks noChangeArrowheads="1"/>
              </p:cNvSpPr>
              <p:nvPr/>
            </p:nvSpPr>
            <p:spPr bwMode="auto">
              <a:xfrm rot="16200000">
                <a:off x="2270"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6" name="Oval 1184"/>
              <p:cNvSpPr>
                <a:spLocks noChangeArrowheads="1"/>
              </p:cNvSpPr>
              <p:nvPr/>
            </p:nvSpPr>
            <p:spPr bwMode="auto">
              <a:xfrm rot="16200000">
                <a:off x="1243"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7" name="Oval 1185"/>
              <p:cNvSpPr>
                <a:spLocks noChangeArrowheads="1"/>
              </p:cNvSpPr>
              <p:nvPr/>
            </p:nvSpPr>
            <p:spPr bwMode="auto">
              <a:xfrm rot="16200000">
                <a:off x="825" y="1914"/>
                <a:ext cx="96" cy="107"/>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8" name="Oval 1186"/>
              <p:cNvSpPr>
                <a:spLocks noChangeArrowheads="1"/>
              </p:cNvSpPr>
              <p:nvPr/>
            </p:nvSpPr>
            <p:spPr bwMode="auto">
              <a:xfrm rot="16200000">
                <a:off x="204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19" name="Oval 1187"/>
              <p:cNvSpPr>
                <a:spLocks noChangeArrowheads="1"/>
              </p:cNvSpPr>
              <p:nvPr/>
            </p:nvSpPr>
            <p:spPr bwMode="auto">
              <a:xfrm rot="16200000">
                <a:off x="2346"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20" name="Oval 1188"/>
              <p:cNvSpPr>
                <a:spLocks noChangeArrowheads="1"/>
              </p:cNvSpPr>
              <p:nvPr/>
            </p:nvSpPr>
            <p:spPr bwMode="auto">
              <a:xfrm rot="16200000">
                <a:off x="1966"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21" name="Oval 1189"/>
              <p:cNvSpPr>
                <a:spLocks noChangeArrowheads="1"/>
              </p:cNvSpPr>
              <p:nvPr/>
            </p:nvSpPr>
            <p:spPr bwMode="auto">
              <a:xfrm rot="16200000">
                <a:off x="368"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22" name="Oval 1190"/>
              <p:cNvSpPr>
                <a:spLocks noChangeArrowheads="1"/>
              </p:cNvSpPr>
              <p:nvPr/>
            </p:nvSpPr>
            <p:spPr bwMode="auto">
              <a:xfrm rot="16200000">
                <a:off x="106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23" name="Oval 1191"/>
              <p:cNvSpPr>
                <a:spLocks noChangeArrowheads="1"/>
              </p:cNvSpPr>
              <p:nvPr/>
            </p:nvSpPr>
            <p:spPr bwMode="auto">
              <a:xfrm rot="16200000">
                <a:off x="406"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24" name="Oval 1192"/>
              <p:cNvSpPr>
                <a:spLocks noChangeArrowheads="1"/>
              </p:cNvSpPr>
              <p:nvPr/>
            </p:nvSpPr>
            <p:spPr bwMode="auto">
              <a:xfrm rot="16200000">
                <a:off x="270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25" name="Oval 1193"/>
              <p:cNvSpPr>
                <a:spLocks noChangeArrowheads="1"/>
              </p:cNvSpPr>
              <p:nvPr/>
            </p:nvSpPr>
            <p:spPr bwMode="auto">
              <a:xfrm rot="16200000">
                <a:off x="2626"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26" name="Oval 1194"/>
              <p:cNvSpPr>
                <a:spLocks noChangeArrowheads="1"/>
              </p:cNvSpPr>
              <p:nvPr/>
            </p:nvSpPr>
            <p:spPr bwMode="auto">
              <a:xfrm rot="16200000">
                <a:off x="2512"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27" name="Oval 1195"/>
              <p:cNvSpPr>
                <a:spLocks noChangeArrowheads="1"/>
              </p:cNvSpPr>
              <p:nvPr/>
            </p:nvSpPr>
            <p:spPr bwMode="auto">
              <a:xfrm rot="16200000">
                <a:off x="2550"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sp>
            <p:nvSpPr>
              <p:cNvPr id="19628" name="Oval 1196"/>
              <p:cNvSpPr>
                <a:spLocks noChangeArrowheads="1"/>
              </p:cNvSpPr>
              <p:nvPr/>
            </p:nvSpPr>
            <p:spPr bwMode="auto">
              <a:xfrm rot="16200000">
                <a:off x="3030" y="1914"/>
                <a:ext cx="96" cy="108"/>
              </a:xfrm>
              <a:prstGeom prst="ellipse">
                <a:avLst/>
              </a:prstGeom>
              <a:gradFill rotWithShape="1">
                <a:gsLst>
                  <a:gs pos="0">
                    <a:srgbClr val="F6C700"/>
                  </a:gs>
                  <a:gs pos="100000">
                    <a:srgbClr val="F6C700">
                      <a:gamma/>
                      <a:shade val="46275"/>
                      <a:invGamma/>
                    </a:srgbClr>
                  </a:gs>
                </a:gsLst>
                <a:path path="shape">
                  <a:fillToRect l="50000" t="50000" r="50000" b="50000"/>
                </a:path>
              </a:gradFill>
              <a:ln w="9525" algn="ctr">
                <a:solidFill>
                  <a:schemeClr val="tx1"/>
                </a:solidFill>
                <a:round/>
                <a:headEnd/>
                <a:tailEnd/>
              </a:ln>
              <a:effectLst/>
            </p:spPr>
            <p:txBody>
              <a:bodyPr wrap="none" anchor="ctr"/>
              <a:lstStyle/>
              <a:p>
                <a:endParaRPr lang="en-US"/>
              </a:p>
            </p:txBody>
          </p:sp>
        </p:grpSp>
        <p:sp>
          <p:nvSpPr>
            <p:cNvPr id="19629" name="Oval 1197"/>
            <p:cNvSpPr>
              <a:spLocks noChangeArrowheads="1"/>
            </p:cNvSpPr>
            <p:nvPr/>
          </p:nvSpPr>
          <p:spPr bwMode="auto">
            <a:xfrm>
              <a:off x="6625" y="21349"/>
              <a:ext cx="824" cy="227"/>
            </a:xfrm>
            <a:prstGeom prst="ellipse">
              <a:avLst/>
            </a:prstGeom>
            <a:noFill/>
            <a:ln w="38100" algn="ctr">
              <a:solidFill>
                <a:schemeClr val="tx1"/>
              </a:solidFill>
              <a:round/>
              <a:headEnd/>
              <a:tailEnd/>
            </a:ln>
            <a:effectLst/>
          </p:spPr>
          <p:txBody>
            <a:bodyPr wrap="none" anchor="ctr"/>
            <a:lstStyle/>
            <a:p>
              <a:endParaRPr lang="en-US"/>
            </a:p>
          </p:txBody>
        </p:sp>
        <p:sp>
          <p:nvSpPr>
            <p:cNvPr id="19630" name="Rectangle 1198"/>
            <p:cNvSpPr>
              <a:spLocks noChangeArrowheads="1"/>
            </p:cNvSpPr>
            <p:nvPr/>
          </p:nvSpPr>
          <p:spPr bwMode="auto">
            <a:xfrm>
              <a:off x="6772" y="20928"/>
              <a:ext cx="602" cy="615"/>
            </a:xfrm>
            <a:prstGeom prst="rect">
              <a:avLst/>
            </a:prstGeom>
            <a:solidFill>
              <a:srgbClr val="FF0000">
                <a:alpha val="62000"/>
              </a:srgbClr>
            </a:solidFill>
            <a:ln w="9525" algn="ctr">
              <a:noFill/>
              <a:miter lim="800000"/>
              <a:headEnd/>
              <a:tailEnd/>
            </a:ln>
            <a:effectLst/>
          </p:spPr>
          <p:txBody>
            <a:bodyPr wrap="none" anchor="ctr"/>
            <a:lstStyle/>
            <a:p>
              <a:endParaRPr lang="en-US"/>
            </a:p>
          </p:txBody>
        </p:sp>
        <p:sp>
          <p:nvSpPr>
            <p:cNvPr id="19631" name="Line 1199"/>
            <p:cNvSpPr>
              <a:spLocks noChangeShapeType="1"/>
            </p:cNvSpPr>
            <p:nvPr/>
          </p:nvSpPr>
          <p:spPr bwMode="auto">
            <a:xfrm>
              <a:off x="6992" y="22224"/>
              <a:ext cx="190" cy="1"/>
            </a:xfrm>
            <a:prstGeom prst="line">
              <a:avLst/>
            </a:prstGeom>
            <a:noFill/>
            <a:ln w="12700">
              <a:solidFill>
                <a:schemeClr val="tx1"/>
              </a:solidFill>
              <a:round/>
              <a:headEnd/>
              <a:tailEnd/>
            </a:ln>
            <a:effectLst/>
          </p:spPr>
          <p:txBody>
            <a:bodyPr wrap="none" anchor="ctr"/>
            <a:lstStyle/>
            <a:p>
              <a:endParaRPr lang="en-US"/>
            </a:p>
          </p:txBody>
        </p:sp>
        <p:sp>
          <p:nvSpPr>
            <p:cNvPr id="19632" name="Rectangle 1200"/>
            <p:cNvSpPr>
              <a:spLocks noChangeArrowheads="1"/>
            </p:cNvSpPr>
            <p:nvPr/>
          </p:nvSpPr>
          <p:spPr bwMode="auto">
            <a:xfrm>
              <a:off x="4712" y="21936"/>
              <a:ext cx="1045" cy="243"/>
            </a:xfrm>
            <a:prstGeom prst="rect">
              <a:avLst/>
            </a:prstGeom>
            <a:noFill/>
            <a:ln w="9525">
              <a:noFill/>
              <a:miter lim="800000"/>
              <a:headEnd/>
              <a:tailEnd/>
            </a:ln>
            <a:effectLst/>
          </p:spPr>
          <p:txBody>
            <a:bodyPr lIns="0" rIns="0">
              <a:spAutoFit/>
            </a:bodyPr>
            <a:lstStyle/>
            <a:p>
              <a:r>
                <a:rPr lang="en-US" sz="2200">
                  <a:effectLst>
                    <a:outerShdw blurRad="38100" dist="38100" dir="2700000" algn="tl">
                      <a:srgbClr val="C0C0C0"/>
                    </a:outerShdw>
                  </a:effectLst>
                  <a:latin typeface="Arial Narrow" pitchFamily="34" charset="0"/>
                  <a:cs typeface="Arial" charset="0"/>
                </a:rPr>
                <a:t> PEDOT:PSS</a:t>
              </a:r>
            </a:p>
          </p:txBody>
        </p:sp>
        <p:sp>
          <p:nvSpPr>
            <p:cNvPr id="19633" name="Rectangle 1201"/>
            <p:cNvSpPr>
              <a:spLocks noChangeArrowheads="1"/>
            </p:cNvSpPr>
            <p:nvPr/>
          </p:nvSpPr>
          <p:spPr bwMode="auto">
            <a:xfrm>
              <a:off x="4967" y="22416"/>
              <a:ext cx="553" cy="190"/>
            </a:xfrm>
            <a:prstGeom prst="rect">
              <a:avLst/>
            </a:prstGeom>
            <a:noFill/>
            <a:ln w="9525">
              <a:noFill/>
              <a:miter lim="800000"/>
              <a:headEnd/>
              <a:tailEnd/>
            </a:ln>
            <a:effectLst/>
          </p:spPr>
          <p:txBody>
            <a:bodyPr lIns="0" tIns="0" rIns="0" bIns="0">
              <a:spAutoFit/>
            </a:bodyPr>
            <a:lstStyle/>
            <a:p>
              <a:r>
                <a:rPr lang="en-US" sz="2200">
                  <a:effectLst>
                    <a:outerShdw blurRad="38100" dist="38100" dir="2700000" algn="tl">
                      <a:srgbClr val="C0C0C0"/>
                    </a:outerShdw>
                  </a:effectLst>
                  <a:latin typeface="Arial Narrow" pitchFamily="34" charset="0"/>
                  <a:cs typeface="Arial" charset="0"/>
                </a:rPr>
                <a:t> glass</a:t>
              </a:r>
            </a:p>
          </p:txBody>
        </p:sp>
        <p:sp>
          <p:nvSpPr>
            <p:cNvPr id="19634" name="Rectangle 1202"/>
            <p:cNvSpPr>
              <a:spLocks noChangeArrowheads="1"/>
            </p:cNvSpPr>
            <p:nvPr/>
          </p:nvSpPr>
          <p:spPr bwMode="auto">
            <a:xfrm>
              <a:off x="5015" y="22224"/>
              <a:ext cx="553" cy="191"/>
            </a:xfrm>
            <a:prstGeom prst="rect">
              <a:avLst/>
            </a:prstGeom>
            <a:noFill/>
            <a:ln w="9525">
              <a:noFill/>
              <a:miter lim="800000"/>
              <a:headEnd/>
              <a:tailEnd/>
            </a:ln>
            <a:effectLst/>
          </p:spPr>
          <p:txBody>
            <a:bodyPr lIns="0" tIns="0" rIns="0" bIns="0">
              <a:spAutoFit/>
            </a:bodyPr>
            <a:lstStyle/>
            <a:p>
              <a:r>
                <a:rPr lang="en-US" sz="2200">
                  <a:effectLst>
                    <a:outerShdw blurRad="38100" dist="38100" dir="2700000" algn="tl">
                      <a:srgbClr val="C0C0C0"/>
                    </a:outerShdw>
                  </a:effectLst>
                  <a:latin typeface="Arial Narrow" pitchFamily="34" charset="0"/>
                  <a:cs typeface="Arial" charset="0"/>
                </a:rPr>
                <a:t> ITO</a:t>
              </a:r>
            </a:p>
          </p:txBody>
        </p:sp>
        <p:sp>
          <p:nvSpPr>
            <p:cNvPr id="19635" name="Rectangle 1203"/>
            <p:cNvSpPr>
              <a:spLocks noChangeArrowheads="1"/>
            </p:cNvSpPr>
            <p:nvPr/>
          </p:nvSpPr>
          <p:spPr bwMode="auto">
            <a:xfrm>
              <a:off x="4797" y="21600"/>
              <a:ext cx="880" cy="243"/>
            </a:xfrm>
            <a:prstGeom prst="rect">
              <a:avLst/>
            </a:prstGeom>
            <a:noFill/>
            <a:ln w="9525">
              <a:noFill/>
              <a:miter lim="800000"/>
              <a:headEnd/>
              <a:tailEnd/>
            </a:ln>
            <a:effectLst/>
          </p:spPr>
          <p:txBody>
            <a:bodyPr lIns="0" tIns="91440" rIns="0" bIns="0">
              <a:spAutoFit/>
            </a:bodyPr>
            <a:lstStyle/>
            <a:p>
              <a:r>
                <a:rPr lang="en-US" sz="2200">
                  <a:effectLst>
                    <a:outerShdw blurRad="38100" dist="38100" dir="2700000" algn="tl">
                      <a:srgbClr val="C0C0C0"/>
                    </a:outerShdw>
                  </a:effectLst>
                  <a:latin typeface="Arial Narrow" pitchFamily="34" charset="0"/>
                  <a:cs typeface="Arial" charset="0"/>
                </a:rPr>
                <a:t>polystyrene</a:t>
              </a:r>
            </a:p>
          </p:txBody>
        </p:sp>
        <p:sp>
          <p:nvSpPr>
            <p:cNvPr id="19636" name="Rectangle 1204"/>
            <p:cNvSpPr>
              <a:spLocks noChangeArrowheads="1"/>
            </p:cNvSpPr>
            <p:nvPr/>
          </p:nvSpPr>
          <p:spPr bwMode="auto">
            <a:xfrm>
              <a:off x="7115" y="21936"/>
              <a:ext cx="1045" cy="243"/>
            </a:xfrm>
            <a:prstGeom prst="rect">
              <a:avLst/>
            </a:prstGeom>
            <a:noFill/>
            <a:ln w="9525">
              <a:noFill/>
              <a:miter lim="800000"/>
              <a:headEnd/>
              <a:tailEnd/>
            </a:ln>
            <a:effectLst/>
          </p:spPr>
          <p:txBody>
            <a:bodyPr lIns="0" rIns="0">
              <a:spAutoFit/>
            </a:bodyPr>
            <a:lstStyle/>
            <a:p>
              <a:r>
                <a:rPr lang="en-US" sz="2200">
                  <a:effectLst>
                    <a:outerShdw blurRad="38100" dist="38100" dir="2700000" algn="tl">
                      <a:srgbClr val="C0C0C0"/>
                    </a:outerShdw>
                  </a:effectLst>
                  <a:latin typeface="Arial Narrow" pitchFamily="34" charset="0"/>
                  <a:cs typeface="Arial" charset="0"/>
                </a:rPr>
                <a:t> PEDOT:PSS</a:t>
              </a:r>
            </a:p>
          </p:txBody>
        </p:sp>
        <p:sp>
          <p:nvSpPr>
            <p:cNvPr id="19637" name="Rectangle 1205"/>
            <p:cNvSpPr>
              <a:spLocks noChangeArrowheads="1"/>
            </p:cNvSpPr>
            <p:nvPr/>
          </p:nvSpPr>
          <p:spPr bwMode="auto">
            <a:xfrm>
              <a:off x="7370" y="22416"/>
              <a:ext cx="553" cy="190"/>
            </a:xfrm>
            <a:prstGeom prst="rect">
              <a:avLst/>
            </a:prstGeom>
            <a:noFill/>
            <a:ln w="9525">
              <a:noFill/>
              <a:miter lim="800000"/>
              <a:headEnd/>
              <a:tailEnd/>
            </a:ln>
            <a:effectLst/>
          </p:spPr>
          <p:txBody>
            <a:bodyPr lIns="0" tIns="0" rIns="0" bIns="0">
              <a:spAutoFit/>
            </a:bodyPr>
            <a:lstStyle/>
            <a:p>
              <a:r>
                <a:rPr lang="en-US" sz="2200">
                  <a:effectLst>
                    <a:outerShdw blurRad="38100" dist="38100" dir="2700000" algn="tl">
                      <a:srgbClr val="C0C0C0"/>
                    </a:outerShdw>
                  </a:effectLst>
                  <a:latin typeface="Arial Narrow" pitchFamily="34" charset="0"/>
                  <a:cs typeface="Arial" charset="0"/>
                </a:rPr>
                <a:t> glass</a:t>
              </a:r>
            </a:p>
          </p:txBody>
        </p:sp>
        <p:sp>
          <p:nvSpPr>
            <p:cNvPr id="19638" name="Rectangle 1206"/>
            <p:cNvSpPr>
              <a:spLocks noChangeArrowheads="1"/>
            </p:cNvSpPr>
            <p:nvPr/>
          </p:nvSpPr>
          <p:spPr bwMode="auto">
            <a:xfrm>
              <a:off x="7418" y="22224"/>
              <a:ext cx="553" cy="191"/>
            </a:xfrm>
            <a:prstGeom prst="rect">
              <a:avLst/>
            </a:prstGeom>
            <a:noFill/>
            <a:ln w="9525">
              <a:noFill/>
              <a:miter lim="800000"/>
              <a:headEnd/>
              <a:tailEnd/>
            </a:ln>
            <a:effectLst/>
          </p:spPr>
          <p:txBody>
            <a:bodyPr lIns="0" tIns="0" rIns="0" bIns="0">
              <a:spAutoFit/>
            </a:bodyPr>
            <a:lstStyle/>
            <a:p>
              <a:r>
                <a:rPr lang="en-US" sz="2200">
                  <a:effectLst>
                    <a:outerShdw blurRad="38100" dist="38100" dir="2700000" algn="tl">
                      <a:srgbClr val="C0C0C0"/>
                    </a:outerShdw>
                  </a:effectLst>
                  <a:latin typeface="Arial Narrow" pitchFamily="34" charset="0"/>
                  <a:cs typeface="Arial" charset="0"/>
                </a:rPr>
                <a:t> ITO</a:t>
              </a:r>
            </a:p>
          </p:txBody>
        </p:sp>
        <p:sp>
          <p:nvSpPr>
            <p:cNvPr id="19639" name="Rectangle 1207"/>
            <p:cNvSpPr>
              <a:spLocks noChangeArrowheads="1"/>
            </p:cNvSpPr>
            <p:nvPr/>
          </p:nvSpPr>
          <p:spPr bwMode="auto">
            <a:xfrm>
              <a:off x="7200" y="21600"/>
              <a:ext cx="880" cy="243"/>
            </a:xfrm>
            <a:prstGeom prst="rect">
              <a:avLst/>
            </a:prstGeom>
            <a:noFill/>
            <a:ln w="9525">
              <a:noFill/>
              <a:miter lim="800000"/>
              <a:headEnd/>
              <a:tailEnd/>
            </a:ln>
            <a:effectLst/>
          </p:spPr>
          <p:txBody>
            <a:bodyPr lIns="0" tIns="91440" rIns="0" bIns="0">
              <a:spAutoFit/>
            </a:bodyPr>
            <a:lstStyle/>
            <a:p>
              <a:r>
                <a:rPr lang="en-US" sz="2200">
                  <a:effectLst>
                    <a:outerShdw blurRad="38100" dist="38100" dir="2700000" algn="tl">
                      <a:srgbClr val="C0C0C0"/>
                    </a:outerShdw>
                  </a:effectLst>
                  <a:latin typeface="Arial Narrow" pitchFamily="34" charset="0"/>
                  <a:cs typeface="Arial" charset="0"/>
                </a:rPr>
                <a:t>polystyrene</a:t>
              </a:r>
            </a:p>
          </p:txBody>
        </p:sp>
      </p:grpSp>
      <p:graphicFrame>
        <p:nvGraphicFramePr>
          <p:cNvPr id="19640" name="Object 1208"/>
          <p:cNvGraphicFramePr>
            <a:graphicFrameLocks noChangeAspect="1"/>
          </p:cNvGraphicFramePr>
          <p:nvPr/>
        </p:nvGraphicFramePr>
        <p:xfrm>
          <a:off x="22666325" y="13590588"/>
          <a:ext cx="6469063" cy="6078537"/>
        </p:xfrm>
        <a:graphic>
          <a:graphicData uri="http://schemas.openxmlformats.org/presentationml/2006/ole">
            <p:oleObj spid="_x0000_s19640" name="Graph" r:id="rId7" imgW="3355200" imgH="3173760" progId="Origin50.Graph">
              <p:embed/>
            </p:oleObj>
          </a:graphicData>
        </a:graphic>
      </p:graphicFrame>
      <p:graphicFrame>
        <p:nvGraphicFramePr>
          <p:cNvPr id="19641" name="Object 1209"/>
          <p:cNvGraphicFramePr>
            <a:graphicFrameLocks noChangeAspect="1"/>
          </p:cNvGraphicFramePr>
          <p:nvPr/>
        </p:nvGraphicFramePr>
        <p:xfrm>
          <a:off x="23296563" y="9418638"/>
          <a:ext cx="4908550" cy="4103687"/>
        </p:xfrm>
        <a:graphic>
          <a:graphicData uri="http://schemas.openxmlformats.org/presentationml/2006/ole">
            <p:oleObj spid="_x0000_s19641" name="Graph" r:id="rId8" imgW="3487680" imgH="2959200" progId="Origin50.Graph">
              <p:embed/>
            </p:oleObj>
          </a:graphicData>
        </a:graphic>
      </p:graphicFrame>
      <p:graphicFrame>
        <p:nvGraphicFramePr>
          <p:cNvPr id="19642" name="Object 1210"/>
          <p:cNvGraphicFramePr>
            <a:graphicFrameLocks noChangeAspect="1"/>
          </p:cNvGraphicFramePr>
          <p:nvPr/>
        </p:nvGraphicFramePr>
        <p:xfrm>
          <a:off x="16638588" y="9364663"/>
          <a:ext cx="4913312" cy="4194175"/>
        </p:xfrm>
        <a:graphic>
          <a:graphicData uri="http://schemas.openxmlformats.org/presentationml/2006/ole">
            <p:oleObj spid="_x0000_s19642" name="Graph" r:id="rId9" imgW="3474720" imgH="2962080" progId="Origin50.Graph">
              <p:embed/>
            </p:oleObj>
          </a:graphicData>
        </a:graphic>
      </p:graphicFrame>
      <p:graphicFrame>
        <p:nvGraphicFramePr>
          <p:cNvPr id="19643" name="Object 1211"/>
          <p:cNvGraphicFramePr>
            <a:graphicFrameLocks noChangeAspect="1"/>
          </p:cNvGraphicFramePr>
          <p:nvPr/>
        </p:nvGraphicFramePr>
        <p:xfrm>
          <a:off x="16279813" y="13608050"/>
          <a:ext cx="5911850" cy="6045200"/>
        </p:xfrm>
        <a:graphic>
          <a:graphicData uri="http://schemas.openxmlformats.org/presentationml/2006/ole">
            <p:oleObj spid="_x0000_s19643" name="Graph" r:id="rId10" imgW="3355200" imgH="3185280" progId="Origin50.Graph">
              <p:embed/>
            </p:oleObj>
          </a:graphicData>
        </a:graphic>
      </p:graphicFrame>
      <p:graphicFrame>
        <p:nvGraphicFramePr>
          <p:cNvPr id="19644" name="Object 1212"/>
          <p:cNvGraphicFramePr>
            <a:graphicFrameLocks noChangeAspect="1"/>
          </p:cNvGraphicFramePr>
          <p:nvPr/>
        </p:nvGraphicFramePr>
        <p:xfrm>
          <a:off x="21904325" y="23027066"/>
          <a:ext cx="6691313" cy="6337300"/>
        </p:xfrm>
        <a:graphic>
          <a:graphicData uri="http://schemas.openxmlformats.org/presentationml/2006/ole">
            <p:oleObj spid="_x0000_s19644" name="Graph" r:id="rId11" imgW="3584160" imgH="3241440" progId="Origin50.Graph">
              <p:embed/>
            </p:oleObj>
          </a:graphicData>
        </a:graphic>
      </p:graphicFrame>
      <p:graphicFrame>
        <p:nvGraphicFramePr>
          <p:cNvPr id="19645" name="Object 1213"/>
          <p:cNvGraphicFramePr>
            <a:graphicFrameLocks noChangeAspect="1"/>
          </p:cNvGraphicFramePr>
          <p:nvPr/>
        </p:nvGraphicFramePr>
        <p:xfrm>
          <a:off x="15398750" y="23038178"/>
          <a:ext cx="6450013" cy="6246813"/>
        </p:xfrm>
        <a:graphic>
          <a:graphicData uri="http://schemas.openxmlformats.org/presentationml/2006/ole">
            <p:oleObj spid="_x0000_s19645" name="Graph" r:id="rId12" imgW="3589920" imgH="3211200" progId="Origin50.Graph">
              <p:embed/>
            </p:oleObj>
          </a:graphicData>
        </a:graphic>
      </p:graphicFrame>
      <p:graphicFrame>
        <p:nvGraphicFramePr>
          <p:cNvPr id="19646" name="Object 1214"/>
          <p:cNvGraphicFramePr>
            <a:graphicFrameLocks noChangeAspect="1"/>
          </p:cNvGraphicFramePr>
          <p:nvPr/>
        </p:nvGraphicFramePr>
        <p:xfrm>
          <a:off x="28824238" y="23636385"/>
          <a:ext cx="5740400" cy="5732463"/>
        </p:xfrm>
        <a:graphic>
          <a:graphicData uri="http://schemas.openxmlformats.org/presentationml/2006/ole">
            <p:oleObj spid="_x0000_s19646" name="Graph" r:id="rId13" imgW="3286080" imgH="2926080" progId="Origin50.Graph">
              <p:embed/>
            </p:oleObj>
          </a:graphicData>
        </a:graphic>
      </p:graphicFrame>
      <p:sp>
        <p:nvSpPr>
          <p:cNvPr id="19647" name="Rectangle 1215"/>
          <p:cNvSpPr>
            <a:spLocks noChangeArrowheads="1"/>
          </p:cNvSpPr>
          <p:nvPr/>
        </p:nvSpPr>
        <p:spPr bwMode="auto">
          <a:xfrm>
            <a:off x="35836225" y="21409025"/>
            <a:ext cx="14354175" cy="5715000"/>
          </a:xfrm>
          <a:prstGeom prst="rect">
            <a:avLst/>
          </a:prstGeom>
          <a:solidFill>
            <a:srgbClr val="CCECFF"/>
          </a:solidFill>
          <a:ln w="9525">
            <a:noFill/>
            <a:miter lim="800000"/>
            <a:headEnd/>
            <a:tailEnd/>
          </a:ln>
          <a:effectLst/>
        </p:spPr>
        <p:txBody>
          <a:bodyPr wrap="none" anchor="ctr"/>
          <a:lstStyle/>
          <a:p>
            <a:endParaRPr lang="en-US"/>
          </a:p>
        </p:txBody>
      </p:sp>
      <p:sp>
        <p:nvSpPr>
          <p:cNvPr id="19648" name="Rectangle 1216"/>
          <p:cNvSpPr>
            <a:spLocks noChangeArrowheads="1"/>
          </p:cNvSpPr>
          <p:nvPr/>
        </p:nvSpPr>
        <p:spPr bwMode="auto">
          <a:xfrm>
            <a:off x="35910838" y="21561425"/>
            <a:ext cx="14381162" cy="5638800"/>
          </a:xfrm>
          <a:prstGeom prst="rect">
            <a:avLst/>
          </a:prstGeom>
          <a:noFill/>
          <a:ln w="9525">
            <a:noFill/>
            <a:miter lim="800000"/>
            <a:headEnd/>
            <a:tailEnd/>
          </a:ln>
          <a:effectLst/>
        </p:spPr>
        <p:txBody>
          <a:bodyPr lIns="539496" tIns="173736" rIns="448056" bIns="360000"/>
          <a:lstStyle/>
          <a:p>
            <a:pPr eaLnBrk="0" hangingPunct="0">
              <a:spcBef>
                <a:spcPct val="50000"/>
              </a:spcBef>
            </a:pPr>
            <a:r>
              <a:rPr lang="en-GB" sz="4000" b="1">
                <a:solidFill>
                  <a:srgbClr val="006699"/>
                </a:solidFill>
                <a:latin typeface="Arial" charset="0"/>
              </a:rPr>
              <a:t>Conclusion</a:t>
            </a:r>
          </a:p>
          <a:p>
            <a:pPr eaLnBrk="0" hangingPunct="0">
              <a:spcBef>
                <a:spcPct val="50000"/>
              </a:spcBef>
            </a:pPr>
            <a:r>
              <a:rPr lang="en-US" sz="2800">
                <a:latin typeface="Arial" charset="0"/>
              </a:rPr>
              <a:t>The Raman spectra of PEDOT:PSS films in contact with gold or silver nanoparticles exhibit not only enhancement but also changes in frequency and relative intensity that suggest effects of the metal on PEDOT chain morphology.  The spectra also suggest that silver nanoparticles facilitate re-oxidation of chemically reduced PEDOT to its original doped form.  At higher light intensities, metal nanoparticle-containing PEDOT:PSS films exhibit new Raman lines in the 950-1150 cm</a:t>
            </a:r>
            <a:r>
              <a:rPr lang="en-US" sz="2800" baseline="30000">
                <a:latin typeface="Arial" charset="0"/>
              </a:rPr>
              <a:t>-1</a:t>
            </a:r>
            <a:r>
              <a:rPr lang="en-US" sz="2800">
                <a:latin typeface="Arial" charset="0"/>
              </a:rPr>
              <a:t> region that are tentatively assigned as products of oxidative addition of oxygen to the PEDOT ring sulfur atoms and/or desulfonation of PSS.  These morphological and/or chemical effects may contribute to the performance of organic polymer solar cells which incorporate metal nanoparticles into or in contact with PEDOT:PSS.</a:t>
            </a:r>
          </a:p>
        </p:txBody>
      </p:sp>
      <p:sp>
        <p:nvSpPr>
          <p:cNvPr id="19649" name="Text Box 1217"/>
          <p:cNvSpPr txBox="1">
            <a:spLocks noChangeArrowheads="1"/>
          </p:cNvSpPr>
          <p:nvPr/>
        </p:nvSpPr>
        <p:spPr bwMode="auto">
          <a:xfrm>
            <a:off x="10763250" y="10172700"/>
            <a:ext cx="3276600" cy="1656177"/>
          </a:xfrm>
          <a:prstGeom prst="rect">
            <a:avLst/>
          </a:prstGeom>
          <a:noFill/>
          <a:ln w="9525">
            <a:noFill/>
            <a:miter lim="800000"/>
            <a:headEnd/>
            <a:tailEnd/>
          </a:ln>
          <a:effectLst/>
        </p:spPr>
        <p:txBody>
          <a:bodyPr lIns="180000" tIns="180000" rIns="180000" bIns="180000">
            <a:spAutoFit/>
          </a:bodyPr>
          <a:lstStyle/>
          <a:p>
            <a:pPr eaLnBrk="0" hangingPunct="0"/>
            <a:r>
              <a:rPr lang="en-US" sz="2800" i="1" dirty="0" smtClean="0">
                <a:latin typeface="Times New Roman" pitchFamily="18" charset="0"/>
              </a:rPr>
              <a:t>Fig. </a:t>
            </a:r>
            <a:r>
              <a:rPr lang="en-US" sz="2800" i="1" dirty="0">
                <a:latin typeface="Times New Roman" pitchFamily="18" charset="0"/>
              </a:rPr>
              <a:t>1. </a:t>
            </a:r>
            <a:r>
              <a:rPr lang="en-US" sz="2800" i="1" dirty="0" smtClean="0">
                <a:latin typeface="Times New Roman" pitchFamily="18" charset="0"/>
              </a:rPr>
              <a:t> A </a:t>
            </a:r>
            <a:r>
              <a:rPr lang="en-US" sz="2800" i="1" dirty="0">
                <a:latin typeface="Times New Roman" pitchFamily="18" charset="0"/>
              </a:rPr>
              <a:t>typical organic polymer blend solar cell</a:t>
            </a:r>
            <a:r>
              <a:rPr lang="en-US" sz="2800" dirty="0">
                <a:latin typeface="Times New Roman" pitchFamily="18" charset="0"/>
              </a:rPr>
              <a:t> </a:t>
            </a:r>
            <a:endParaRPr lang="en-AU" sz="2800" dirty="0">
              <a:latin typeface="Times New Roman" pitchFamily="18" charset="0"/>
            </a:endParaRPr>
          </a:p>
        </p:txBody>
      </p:sp>
      <p:sp>
        <p:nvSpPr>
          <p:cNvPr id="19650" name="Text Box 1218"/>
          <p:cNvSpPr txBox="1">
            <a:spLocks noChangeArrowheads="1"/>
          </p:cNvSpPr>
          <p:nvPr/>
        </p:nvSpPr>
        <p:spPr bwMode="auto">
          <a:xfrm>
            <a:off x="1295400" y="16932090"/>
            <a:ext cx="11201400" cy="523220"/>
          </a:xfrm>
          <a:prstGeom prst="rect">
            <a:avLst/>
          </a:prstGeom>
          <a:noFill/>
          <a:ln w="9525">
            <a:noFill/>
            <a:miter lim="800000"/>
            <a:headEnd/>
            <a:tailEnd/>
          </a:ln>
          <a:effectLst/>
        </p:spPr>
        <p:txBody>
          <a:bodyPr wrap="square" lIns="0" rIns="0">
            <a:spAutoFit/>
          </a:bodyPr>
          <a:lstStyle/>
          <a:p>
            <a:pPr eaLnBrk="0" hangingPunct="0">
              <a:spcBef>
                <a:spcPct val="50000"/>
              </a:spcBef>
            </a:pPr>
            <a:r>
              <a:rPr lang="en-US" sz="2800" i="1" dirty="0" smtClean="0">
                <a:latin typeface="Times New Roman" pitchFamily="18" charset="0"/>
              </a:rPr>
              <a:t>Fig. 2</a:t>
            </a:r>
            <a:r>
              <a:rPr lang="en-US" sz="2800" i="1" dirty="0">
                <a:latin typeface="Times New Roman" pitchFamily="18" charset="0"/>
              </a:rPr>
              <a:t>. Positions of metal nanoparticles </a:t>
            </a:r>
            <a:r>
              <a:rPr lang="en-US" sz="2800" i="1" dirty="0" smtClean="0">
                <a:latin typeface="Times New Roman" pitchFamily="18" charset="0"/>
              </a:rPr>
              <a:t>reported </a:t>
            </a:r>
            <a:r>
              <a:rPr lang="en-US" sz="2800" i="1" dirty="0">
                <a:latin typeface="Times New Roman" pitchFamily="18" charset="0"/>
              </a:rPr>
              <a:t>to enhance cell </a:t>
            </a:r>
            <a:r>
              <a:rPr lang="en-US" sz="2800" i="1" dirty="0" smtClean="0">
                <a:latin typeface="Times New Roman" pitchFamily="18" charset="0"/>
              </a:rPr>
              <a:t>efficiencies </a:t>
            </a:r>
            <a:endParaRPr lang="en-AU" sz="2800" i="1" dirty="0">
              <a:latin typeface="Times New Roman" pitchFamily="18" charset="0"/>
            </a:endParaRPr>
          </a:p>
        </p:txBody>
      </p:sp>
      <p:sp>
        <p:nvSpPr>
          <p:cNvPr id="19651" name="Text Box 1219"/>
          <p:cNvSpPr txBox="1">
            <a:spLocks noChangeArrowheads="1"/>
          </p:cNvSpPr>
          <p:nvPr/>
        </p:nvSpPr>
        <p:spPr bwMode="auto">
          <a:xfrm>
            <a:off x="1256180" y="29960047"/>
            <a:ext cx="3988174" cy="1815882"/>
          </a:xfrm>
          <a:prstGeom prst="rect">
            <a:avLst/>
          </a:prstGeom>
          <a:noFill/>
          <a:ln w="9525">
            <a:noFill/>
            <a:miter lim="800000"/>
            <a:headEnd/>
            <a:tailEnd/>
          </a:ln>
          <a:effectLst/>
        </p:spPr>
        <p:txBody>
          <a:bodyPr wrap="square" lIns="0" rIns="0">
            <a:spAutoFit/>
          </a:bodyPr>
          <a:lstStyle/>
          <a:p>
            <a:pPr eaLnBrk="0" hangingPunct="0">
              <a:spcBef>
                <a:spcPct val="50000"/>
              </a:spcBef>
            </a:pPr>
            <a:r>
              <a:rPr lang="en-US" sz="2800" i="1" dirty="0" smtClean="0">
                <a:latin typeface="Times New Roman" pitchFamily="18" charset="0"/>
              </a:rPr>
              <a:t>Fig. 3</a:t>
            </a:r>
            <a:r>
              <a:rPr lang="en-US" sz="2800" i="1" dirty="0">
                <a:latin typeface="Times New Roman" pitchFamily="18" charset="0"/>
              </a:rPr>
              <a:t>. </a:t>
            </a:r>
            <a:r>
              <a:rPr lang="en-US" sz="2800" i="1" dirty="0" smtClean="0">
                <a:latin typeface="Times New Roman" pitchFamily="18" charset="0"/>
              </a:rPr>
              <a:t>PSS </a:t>
            </a:r>
            <a:r>
              <a:rPr lang="en-US" sz="2800" i="1" dirty="0">
                <a:latin typeface="Times New Roman" pitchFamily="18" charset="0"/>
              </a:rPr>
              <a:t>(left) in its fully ionized form, and </a:t>
            </a:r>
            <a:r>
              <a:rPr lang="en-US" sz="2800" i="1" dirty="0" smtClean="0">
                <a:latin typeface="Times New Roman" pitchFamily="18" charset="0"/>
              </a:rPr>
              <a:t>PEDOT </a:t>
            </a:r>
            <a:r>
              <a:rPr lang="en-US" sz="2800" i="1" dirty="0">
                <a:latin typeface="Times New Roman" pitchFamily="18" charset="0"/>
              </a:rPr>
              <a:t>(right) in its neutral (reduced) form </a:t>
            </a:r>
            <a:endParaRPr lang="en-AU" sz="2800" i="1" dirty="0">
              <a:latin typeface="Times New Roman" pitchFamily="18" charset="0"/>
            </a:endParaRPr>
          </a:p>
        </p:txBody>
      </p:sp>
      <p:sp>
        <p:nvSpPr>
          <p:cNvPr id="19652" name="Text Box 1220"/>
          <p:cNvSpPr txBox="1">
            <a:spLocks noChangeArrowheads="1"/>
          </p:cNvSpPr>
          <p:nvPr/>
        </p:nvSpPr>
        <p:spPr bwMode="auto">
          <a:xfrm>
            <a:off x="5755341" y="30228989"/>
            <a:ext cx="7637930" cy="954107"/>
          </a:xfrm>
          <a:prstGeom prst="rect">
            <a:avLst/>
          </a:prstGeom>
          <a:noFill/>
          <a:ln w="9525">
            <a:noFill/>
            <a:miter lim="800000"/>
            <a:headEnd/>
            <a:tailEnd/>
          </a:ln>
          <a:effectLst/>
        </p:spPr>
        <p:txBody>
          <a:bodyPr wrap="square" lIns="0" rIns="0">
            <a:spAutoFit/>
          </a:bodyPr>
          <a:lstStyle/>
          <a:p>
            <a:pPr eaLnBrk="0" hangingPunct="0">
              <a:spcBef>
                <a:spcPct val="50000"/>
              </a:spcBef>
            </a:pPr>
            <a:r>
              <a:rPr lang="en-US" sz="2800" i="1" dirty="0" smtClean="0">
                <a:latin typeface="Times New Roman" pitchFamily="18" charset="0"/>
              </a:rPr>
              <a:t>Fig. </a:t>
            </a:r>
            <a:r>
              <a:rPr lang="en-US" sz="2800" i="1" dirty="0">
                <a:latin typeface="Times New Roman" pitchFamily="18" charset="0"/>
              </a:rPr>
              <a:t>4. "Metal on bottom" (left) and "metal on top" (right) samples containing the nanoparticles.</a:t>
            </a:r>
            <a:endParaRPr lang="en-AU" sz="2800" i="1" dirty="0">
              <a:latin typeface="Times New Roman" pitchFamily="18" charset="0"/>
            </a:endParaRPr>
          </a:p>
        </p:txBody>
      </p:sp>
      <p:sp>
        <p:nvSpPr>
          <p:cNvPr id="19653" name="Text Box 1221"/>
          <p:cNvSpPr txBox="1">
            <a:spLocks noChangeArrowheads="1"/>
          </p:cNvSpPr>
          <p:nvPr/>
        </p:nvSpPr>
        <p:spPr bwMode="auto">
          <a:xfrm>
            <a:off x="29260800" y="13670993"/>
            <a:ext cx="5082988" cy="5534162"/>
          </a:xfrm>
          <a:prstGeom prst="rect">
            <a:avLst/>
          </a:prstGeom>
          <a:noFill/>
          <a:ln w="9525">
            <a:noFill/>
            <a:miter lim="800000"/>
            <a:headEnd/>
            <a:tailEnd/>
          </a:ln>
          <a:effectLst/>
        </p:spPr>
        <p:txBody>
          <a:bodyPr wrap="square" lIns="0" tIns="180000" rIns="180000" bIns="180000">
            <a:spAutoFit/>
          </a:bodyPr>
          <a:lstStyle/>
          <a:p>
            <a:pPr eaLnBrk="0" hangingPunct="0"/>
            <a:r>
              <a:rPr lang="en-US" sz="2800" i="1" dirty="0" smtClean="0">
                <a:latin typeface="Times New Roman" pitchFamily="18" charset="0"/>
              </a:rPr>
              <a:t>Fig. </a:t>
            </a:r>
            <a:r>
              <a:rPr lang="en-US" sz="2800" i="1" dirty="0">
                <a:latin typeface="Times New Roman" pitchFamily="18" charset="0"/>
              </a:rPr>
              <a:t>6. Left: Raman spectra of  spin-coated as-received PEDOT:PSS </a:t>
            </a:r>
            <a:r>
              <a:rPr lang="en-US" sz="2800" i="1" dirty="0" smtClean="0">
                <a:latin typeface="Times New Roman" pitchFamily="18" charset="0"/>
              </a:rPr>
              <a:t>at </a:t>
            </a:r>
            <a:r>
              <a:rPr lang="en-US" sz="2800" i="1" dirty="0">
                <a:latin typeface="Times New Roman" pitchFamily="18" charset="0"/>
              </a:rPr>
              <a:t>three excitation wavelengths. </a:t>
            </a:r>
          </a:p>
          <a:p>
            <a:pPr eaLnBrk="0" hangingPunct="0"/>
            <a:r>
              <a:rPr lang="en-US" sz="2800" i="1" dirty="0" smtClean="0">
                <a:latin typeface="Times New Roman" pitchFamily="18" charset="0"/>
              </a:rPr>
              <a:t>Right</a:t>
            </a:r>
            <a:r>
              <a:rPr lang="en-US" sz="2800" i="1" dirty="0">
                <a:latin typeface="Times New Roman" pitchFamily="18" charset="0"/>
              </a:rPr>
              <a:t>: Corresponding spectra of PEDOT:PSS reduced with hydrazine. </a:t>
            </a:r>
          </a:p>
          <a:p>
            <a:pPr eaLnBrk="0" hangingPunct="0"/>
            <a:r>
              <a:rPr lang="en-US" sz="2800" i="1" dirty="0" smtClean="0">
                <a:latin typeface="Times New Roman" pitchFamily="18" charset="0"/>
              </a:rPr>
              <a:t>Asterisks </a:t>
            </a:r>
            <a:r>
              <a:rPr lang="en-US" sz="2800" i="1" dirty="0">
                <a:latin typeface="Times New Roman" pitchFamily="18" charset="0"/>
              </a:rPr>
              <a:t>mark peaks from the polystyrene overcoat. Backgrounds are subtracted. The spectra are scaled and vertically shifted. </a:t>
            </a:r>
            <a:endParaRPr lang="en-AU" sz="2800" i="1" dirty="0">
              <a:latin typeface="Times New Roman" pitchFamily="18" charset="0"/>
            </a:endParaRPr>
          </a:p>
        </p:txBody>
      </p:sp>
      <p:sp>
        <p:nvSpPr>
          <p:cNvPr id="19654" name="Rectangle 1222"/>
          <p:cNvSpPr>
            <a:spLocks noChangeArrowheads="1"/>
          </p:cNvSpPr>
          <p:nvPr/>
        </p:nvSpPr>
        <p:spPr bwMode="auto">
          <a:xfrm>
            <a:off x="35836225" y="21275675"/>
            <a:ext cx="14354175" cy="381000"/>
          </a:xfrm>
          <a:prstGeom prst="rect">
            <a:avLst/>
          </a:prstGeom>
          <a:gradFill rotWithShape="1">
            <a:gsLst>
              <a:gs pos="0">
                <a:srgbClr val="F4F2E6"/>
              </a:gs>
              <a:gs pos="100000">
                <a:srgbClr val="CCECFF"/>
              </a:gs>
            </a:gsLst>
            <a:lin ang="5400000" scaled="1"/>
          </a:gradFill>
          <a:ln w="9525">
            <a:noFill/>
            <a:miter lim="800000"/>
            <a:headEnd/>
            <a:tailEnd/>
          </a:ln>
          <a:effectLst/>
        </p:spPr>
        <p:txBody>
          <a:bodyPr wrap="none" anchor="ctr"/>
          <a:lstStyle/>
          <a:p>
            <a:endParaRPr lang="en-US"/>
          </a:p>
        </p:txBody>
      </p:sp>
      <p:sp>
        <p:nvSpPr>
          <p:cNvPr id="19655" name="Rectangle 1223"/>
          <p:cNvSpPr>
            <a:spLocks noChangeArrowheads="1"/>
          </p:cNvSpPr>
          <p:nvPr/>
        </p:nvSpPr>
        <p:spPr bwMode="auto">
          <a:xfrm>
            <a:off x="35836225" y="26908125"/>
            <a:ext cx="14354175" cy="381000"/>
          </a:xfrm>
          <a:prstGeom prst="rect">
            <a:avLst/>
          </a:prstGeom>
          <a:gradFill rotWithShape="1">
            <a:gsLst>
              <a:gs pos="0">
                <a:srgbClr val="CCECFF"/>
              </a:gs>
              <a:gs pos="100000">
                <a:srgbClr val="F4F2E6"/>
              </a:gs>
            </a:gsLst>
            <a:lin ang="5400000" scaled="1"/>
          </a:gradFill>
          <a:ln w="9525">
            <a:noFill/>
            <a:miter lim="800000"/>
            <a:headEnd/>
            <a:tailEnd/>
          </a:ln>
          <a:effectLst/>
        </p:spPr>
        <p:txBody>
          <a:bodyPr wrap="none" anchor="ctr"/>
          <a:lstStyle/>
          <a:p>
            <a:endParaRPr lang="en-US"/>
          </a:p>
        </p:txBody>
      </p:sp>
      <p:pic>
        <p:nvPicPr>
          <p:cNvPr id="19657" name="Picture 1225" descr="UCMercedLogoGraphic"/>
          <p:cNvPicPr>
            <a:picLocks noChangeAspect="1" noChangeArrowheads="1"/>
          </p:cNvPicPr>
          <p:nvPr/>
        </p:nvPicPr>
        <p:blipFill>
          <a:blip r:embed="rId14"/>
          <a:srcRect/>
          <a:stretch>
            <a:fillRect/>
          </a:stretch>
        </p:blipFill>
        <p:spPr bwMode="auto">
          <a:xfrm>
            <a:off x="42680965" y="2159649"/>
            <a:ext cx="7850559" cy="1570871"/>
          </a:xfrm>
          <a:prstGeom prst="rect">
            <a:avLst/>
          </a:prstGeom>
          <a:noFill/>
        </p:spPr>
      </p:pic>
      <p:sp>
        <p:nvSpPr>
          <p:cNvPr id="19658" name="Text Box 1226"/>
          <p:cNvSpPr txBox="1">
            <a:spLocks noChangeArrowheads="1"/>
          </p:cNvSpPr>
          <p:nvPr/>
        </p:nvSpPr>
        <p:spPr bwMode="auto">
          <a:xfrm>
            <a:off x="28732816" y="29457992"/>
            <a:ext cx="5867400" cy="2517952"/>
          </a:xfrm>
          <a:prstGeom prst="rect">
            <a:avLst/>
          </a:prstGeom>
          <a:noFill/>
          <a:ln w="9525">
            <a:noFill/>
            <a:miter lim="800000"/>
            <a:headEnd/>
            <a:tailEnd/>
          </a:ln>
          <a:effectLst/>
        </p:spPr>
        <p:txBody>
          <a:bodyPr lIns="0" tIns="180000" rIns="180000" bIns="180000">
            <a:spAutoFit/>
          </a:bodyPr>
          <a:lstStyle/>
          <a:p>
            <a:r>
              <a:rPr lang="en-US" sz="2800" i="1" dirty="0" smtClean="0">
                <a:latin typeface="Times New Roman" pitchFamily="18" charset="0"/>
              </a:rPr>
              <a:t>Fig. </a:t>
            </a:r>
            <a:r>
              <a:rPr lang="en-US" sz="2800" i="1" dirty="0">
                <a:latin typeface="Times New Roman" pitchFamily="18" charset="0"/>
              </a:rPr>
              <a:t>8. Raman spectra of as-received ("ox") and chemically reduced ("red") PEDOT:PSS </a:t>
            </a:r>
            <a:r>
              <a:rPr lang="en-US" sz="2800" i="1" dirty="0" smtClean="0">
                <a:latin typeface="Times New Roman" pitchFamily="18" charset="0"/>
              </a:rPr>
              <a:t>with Ag at higher </a:t>
            </a:r>
            <a:r>
              <a:rPr lang="en-US" sz="2800" i="1" dirty="0">
                <a:latin typeface="Times New Roman" pitchFamily="18" charset="0"/>
              </a:rPr>
              <a:t>light intensities.  </a:t>
            </a:r>
            <a:r>
              <a:rPr lang="en-US" sz="2800" i="1" dirty="0" smtClean="0">
                <a:latin typeface="Times New Roman" pitchFamily="18" charset="0"/>
              </a:rPr>
              <a:t>New</a:t>
            </a:r>
            <a:r>
              <a:rPr lang="en-US" sz="2800" i="1" dirty="0">
                <a:latin typeface="Times New Roman" pitchFamily="18" charset="0"/>
              </a:rPr>
              <a:t>, </a:t>
            </a:r>
            <a:r>
              <a:rPr lang="en-US" sz="2800" i="1" dirty="0" smtClean="0">
                <a:latin typeface="Times New Roman" pitchFamily="18" charset="0"/>
              </a:rPr>
              <a:t>light-induced </a:t>
            </a:r>
            <a:r>
              <a:rPr lang="en-US" sz="2800" i="1" dirty="0">
                <a:latin typeface="Times New Roman" pitchFamily="18" charset="0"/>
              </a:rPr>
              <a:t>features </a:t>
            </a:r>
            <a:r>
              <a:rPr lang="en-US" sz="2800" i="1" dirty="0" smtClean="0">
                <a:latin typeface="Times New Roman" pitchFamily="18" charset="0"/>
              </a:rPr>
              <a:t>are labeled </a:t>
            </a:r>
            <a:r>
              <a:rPr lang="en-US" sz="2800" i="1" dirty="0">
                <a:latin typeface="Times New Roman" pitchFamily="18" charset="0"/>
              </a:rPr>
              <a:t>in red.</a:t>
            </a:r>
            <a:endParaRPr lang="en-AU" sz="2800" i="1" dirty="0">
              <a:latin typeface="Times New Roman" pitchFamily="18" charset="0"/>
            </a:endParaRPr>
          </a:p>
        </p:txBody>
      </p:sp>
      <p:sp>
        <p:nvSpPr>
          <p:cNvPr id="19662" name="Text Box 1230"/>
          <p:cNvSpPr txBox="1">
            <a:spLocks noChangeArrowheads="1"/>
          </p:cNvSpPr>
          <p:nvPr/>
        </p:nvSpPr>
        <p:spPr bwMode="auto">
          <a:xfrm>
            <a:off x="15562263" y="29449059"/>
            <a:ext cx="12842875" cy="2087064"/>
          </a:xfrm>
          <a:prstGeom prst="rect">
            <a:avLst/>
          </a:prstGeom>
          <a:noFill/>
          <a:ln w="9525">
            <a:noFill/>
            <a:miter lim="800000"/>
            <a:headEnd/>
            <a:tailEnd/>
          </a:ln>
          <a:effectLst/>
        </p:spPr>
        <p:txBody>
          <a:bodyPr wrap="square" lIns="0" tIns="180000" rIns="180000" bIns="180000">
            <a:spAutoFit/>
          </a:bodyPr>
          <a:lstStyle/>
          <a:p>
            <a:pPr eaLnBrk="0" hangingPunct="0"/>
            <a:r>
              <a:rPr lang="en-US" sz="2800" i="1" dirty="0" smtClean="0">
                <a:latin typeface="Times New Roman" pitchFamily="18" charset="0"/>
              </a:rPr>
              <a:t>Fig. 7</a:t>
            </a:r>
            <a:r>
              <a:rPr lang="en-US" sz="2800" i="1" dirty="0">
                <a:latin typeface="Times New Roman" pitchFamily="18" charset="0"/>
              </a:rPr>
              <a:t>. Left:  632.8 nm excited Raman spectra of as-received PEDOT:PSS films: Ag or Au nanoparticles are deposited either prior to spin-coating the PEDOT:PSS layer ("</a:t>
            </a:r>
            <a:r>
              <a:rPr lang="en-US" sz="2800" i="1" dirty="0" err="1">
                <a:latin typeface="Times New Roman" pitchFamily="18" charset="0"/>
              </a:rPr>
              <a:t>bot</a:t>
            </a:r>
            <a:r>
              <a:rPr lang="en-US" sz="2800" i="1" dirty="0">
                <a:latin typeface="Times New Roman" pitchFamily="18" charset="0"/>
              </a:rPr>
              <a:t>") or on top of the PEDOT:PSS ("top"); all is </a:t>
            </a:r>
            <a:r>
              <a:rPr lang="en-US" sz="2800" i="1" dirty="0" err="1">
                <a:latin typeface="Times New Roman" pitchFamily="18" charset="0"/>
              </a:rPr>
              <a:t>overcoated</a:t>
            </a:r>
            <a:r>
              <a:rPr lang="en-US" sz="2800" i="1" dirty="0">
                <a:latin typeface="Times New Roman" pitchFamily="18" charset="0"/>
              </a:rPr>
              <a:t> with PS</a:t>
            </a:r>
            <a:r>
              <a:rPr lang="en-US" sz="2800" dirty="0"/>
              <a:t> </a:t>
            </a:r>
            <a:r>
              <a:rPr lang="en-US" sz="2800" i="1" dirty="0">
                <a:latin typeface="Times New Roman" pitchFamily="18" charset="0"/>
              </a:rPr>
              <a:t>. </a:t>
            </a:r>
          </a:p>
          <a:p>
            <a:pPr eaLnBrk="0" hangingPunct="0"/>
            <a:r>
              <a:rPr lang="en-US" sz="2800" i="1" dirty="0" smtClean="0">
                <a:latin typeface="Times New Roman" pitchFamily="18" charset="0"/>
              </a:rPr>
              <a:t>Right</a:t>
            </a:r>
            <a:r>
              <a:rPr lang="en-US" sz="2800" i="1" dirty="0">
                <a:latin typeface="Times New Roman" pitchFamily="18" charset="0"/>
              </a:rPr>
              <a:t>:  same for chemically reduced PEDOT:PSS.</a:t>
            </a:r>
            <a:endParaRPr lang="en-AU" sz="2800" i="1" dirty="0">
              <a:latin typeface="Times New Roman" pitchFamily="18" charset="0"/>
            </a:endParaRPr>
          </a:p>
        </p:txBody>
      </p:sp>
      <p:grpSp>
        <p:nvGrpSpPr>
          <p:cNvPr id="19800" name="Group 1368"/>
          <p:cNvGrpSpPr>
            <a:grpSpLocks/>
          </p:cNvGrpSpPr>
          <p:nvPr/>
        </p:nvGrpSpPr>
        <p:grpSpPr bwMode="auto">
          <a:xfrm>
            <a:off x="1143000" y="10287000"/>
            <a:ext cx="9467850" cy="2508250"/>
            <a:chOff x="720" y="6408"/>
            <a:chExt cx="5964" cy="1580"/>
          </a:xfrm>
        </p:grpSpPr>
        <p:sp>
          <p:nvSpPr>
            <p:cNvPr id="14996" name="Rectangle 660"/>
            <p:cNvSpPr>
              <a:spLocks noChangeArrowheads="1"/>
            </p:cNvSpPr>
            <p:nvPr/>
          </p:nvSpPr>
          <p:spPr bwMode="auto">
            <a:xfrm>
              <a:off x="1714" y="6408"/>
              <a:ext cx="696" cy="1580"/>
            </a:xfrm>
            <a:prstGeom prst="rect">
              <a:avLst/>
            </a:prstGeom>
            <a:solidFill>
              <a:schemeClr val="bg1"/>
            </a:solidFill>
            <a:ln w="28575">
              <a:solidFill>
                <a:schemeClr val="tx1"/>
              </a:solidFill>
              <a:miter lim="800000"/>
              <a:headEnd/>
              <a:tailEnd/>
            </a:ln>
            <a:effectLst/>
          </p:spPr>
          <p:txBody>
            <a:bodyPr wrap="none" anchor="ctr"/>
            <a:lstStyle/>
            <a:p>
              <a:endParaRPr lang="en-US"/>
            </a:p>
          </p:txBody>
        </p:sp>
        <p:sp>
          <p:nvSpPr>
            <p:cNvPr id="14997" name="Rectangle 661"/>
            <p:cNvSpPr>
              <a:spLocks noChangeArrowheads="1"/>
            </p:cNvSpPr>
            <p:nvPr/>
          </p:nvSpPr>
          <p:spPr bwMode="auto">
            <a:xfrm>
              <a:off x="2410" y="6408"/>
              <a:ext cx="944" cy="1580"/>
            </a:xfrm>
            <a:prstGeom prst="rect">
              <a:avLst/>
            </a:prstGeom>
            <a:solidFill>
              <a:srgbClr val="C5FFDC"/>
            </a:solidFill>
            <a:ln w="28575">
              <a:solidFill>
                <a:schemeClr val="tx1"/>
              </a:solidFill>
              <a:miter lim="800000"/>
              <a:headEnd/>
              <a:tailEnd/>
            </a:ln>
            <a:effectLst/>
          </p:spPr>
          <p:txBody>
            <a:bodyPr wrap="none" anchor="ctr"/>
            <a:lstStyle/>
            <a:p>
              <a:endParaRPr lang="en-US"/>
            </a:p>
          </p:txBody>
        </p:sp>
        <p:sp>
          <p:nvSpPr>
            <p:cNvPr id="14998" name="Rectangle 662"/>
            <p:cNvSpPr>
              <a:spLocks noChangeArrowheads="1"/>
            </p:cNvSpPr>
            <p:nvPr/>
          </p:nvSpPr>
          <p:spPr bwMode="auto">
            <a:xfrm>
              <a:off x="4298" y="6408"/>
              <a:ext cx="1293" cy="1580"/>
            </a:xfrm>
            <a:prstGeom prst="rect">
              <a:avLst/>
            </a:prstGeom>
            <a:solidFill>
              <a:srgbClr val="FFB9F7"/>
            </a:solidFill>
            <a:ln w="28575">
              <a:solidFill>
                <a:schemeClr val="tx1"/>
              </a:solidFill>
              <a:miter lim="800000"/>
              <a:headEnd/>
              <a:tailEnd/>
            </a:ln>
            <a:effectLst/>
          </p:spPr>
          <p:txBody>
            <a:bodyPr wrap="none" anchor="ctr"/>
            <a:lstStyle/>
            <a:p>
              <a:pPr algn="ctr"/>
              <a:endParaRPr lang="en-US" sz="1800">
                <a:solidFill>
                  <a:srgbClr val="FF3399"/>
                </a:solidFill>
                <a:latin typeface="Arial" charset="0"/>
                <a:cs typeface="Arial" charset="0"/>
              </a:endParaRPr>
            </a:p>
          </p:txBody>
        </p:sp>
        <p:sp>
          <p:nvSpPr>
            <p:cNvPr id="14999" name="Text Box 663"/>
            <p:cNvSpPr txBox="1">
              <a:spLocks noChangeArrowheads="1"/>
            </p:cNvSpPr>
            <p:nvPr/>
          </p:nvSpPr>
          <p:spPr bwMode="auto">
            <a:xfrm>
              <a:off x="1764" y="6408"/>
              <a:ext cx="573" cy="269"/>
            </a:xfrm>
            <a:prstGeom prst="rect">
              <a:avLst/>
            </a:prstGeom>
            <a:noFill/>
            <a:ln w="9525">
              <a:noFill/>
              <a:miter lim="800000"/>
              <a:headEnd/>
              <a:tailEnd/>
            </a:ln>
            <a:effectLst/>
          </p:spPr>
          <p:txBody>
            <a:bodyPr wrap="none" lIns="0" tIns="0" rIns="0" bIns="0">
              <a:spAutoFit/>
            </a:bodyPr>
            <a:lstStyle/>
            <a:p>
              <a:pPr eaLnBrk="0" hangingPunct="0"/>
              <a:r>
                <a:rPr lang="en-US" sz="2800">
                  <a:effectLst>
                    <a:outerShdw blurRad="38100" dist="38100" dir="2700000" algn="tl">
                      <a:srgbClr val="C0C0C0"/>
                    </a:outerShdw>
                  </a:effectLst>
                  <a:latin typeface="Arial" charset="0"/>
                  <a:cs typeface="Arial" charset="0"/>
                </a:rPr>
                <a:t>Glass</a:t>
              </a:r>
            </a:p>
          </p:txBody>
        </p:sp>
        <p:sp>
          <p:nvSpPr>
            <p:cNvPr id="15000" name="AutoShape 664"/>
            <p:cNvSpPr>
              <a:spLocks noChangeArrowheads="1"/>
            </p:cNvSpPr>
            <p:nvPr/>
          </p:nvSpPr>
          <p:spPr bwMode="auto">
            <a:xfrm>
              <a:off x="1217" y="7020"/>
              <a:ext cx="1342" cy="254"/>
            </a:xfrm>
            <a:custGeom>
              <a:avLst/>
              <a:gdLst>
                <a:gd name="G0" fmla="+- 19421 0 0"/>
                <a:gd name="G1" fmla="+- 7200 0 0"/>
                <a:gd name="G2" fmla="+- 21600 0 7200"/>
                <a:gd name="G3" fmla="+- 10800 0 7200"/>
                <a:gd name="G4" fmla="+- 21600 0 19421"/>
                <a:gd name="G5" fmla="*/ G4 G3 10800"/>
                <a:gd name="G6" fmla="+- 21600 0 G5"/>
                <a:gd name="T0" fmla="*/ 19421 w 21600"/>
                <a:gd name="T1" fmla="*/ 0 h 21600"/>
                <a:gd name="T2" fmla="*/ 0 w 21600"/>
                <a:gd name="T3" fmla="*/ 10800 h 21600"/>
                <a:gd name="T4" fmla="*/ 19421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9421" y="0"/>
                  </a:moveTo>
                  <a:lnTo>
                    <a:pt x="19421" y="7200"/>
                  </a:lnTo>
                  <a:lnTo>
                    <a:pt x="3375" y="7200"/>
                  </a:lnTo>
                  <a:lnTo>
                    <a:pt x="3375" y="14400"/>
                  </a:lnTo>
                  <a:lnTo>
                    <a:pt x="19421" y="14400"/>
                  </a:lnTo>
                  <a:lnTo>
                    <a:pt x="19421" y="21600"/>
                  </a:lnTo>
                  <a:lnTo>
                    <a:pt x="21600" y="10800"/>
                  </a:lnTo>
                  <a:close/>
                </a:path>
                <a:path w="21600" h="21600">
                  <a:moveTo>
                    <a:pt x="1350" y="7200"/>
                  </a:moveTo>
                  <a:lnTo>
                    <a:pt x="1350" y="14400"/>
                  </a:lnTo>
                  <a:lnTo>
                    <a:pt x="2700" y="14400"/>
                  </a:lnTo>
                  <a:lnTo>
                    <a:pt x="2700" y="7200"/>
                  </a:lnTo>
                  <a:close/>
                </a:path>
                <a:path w="21600" h="21600">
                  <a:moveTo>
                    <a:pt x="0" y="7200"/>
                  </a:moveTo>
                  <a:lnTo>
                    <a:pt x="0" y="14400"/>
                  </a:lnTo>
                  <a:lnTo>
                    <a:pt x="675" y="14400"/>
                  </a:lnTo>
                  <a:lnTo>
                    <a:pt x="675" y="7200"/>
                  </a:lnTo>
                  <a:close/>
                </a:path>
              </a:pathLst>
            </a:custGeom>
            <a:solidFill>
              <a:srgbClr val="FFFF00"/>
            </a:solidFill>
            <a:ln w="25400">
              <a:solidFill>
                <a:srgbClr val="FF9900"/>
              </a:solidFill>
              <a:miter lim="800000"/>
              <a:headEnd/>
              <a:tailEnd/>
            </a:ln>
            <a:effectLst/>
          </p:spPr>
          <p:txBody>
            <a:bodyPr wrap="none" anchor="ctr"/>
            <a:lstStyle/>
            <a:p>
              <a:endParaRPr lang="en-US"/>
            </a:p>
          </p:txBody>
        </p:sp>
        <p:pic>
          <p:nvPicPr>
            <p:cNvPr id="15001" name="Picture 665" descr="MCj04325890000[1]"/>
            <p:cNvPicPr>
              <a:picLocks noChangeAspect="1" noChangeArrowheads="1"/>
            </p:cNvPicPr>
            <p:nvPr/>
          </p:nvPicPr>
          <p:blipFill>
            <a:blip r:embed="rId15"/>
            <a:srcRect/>
            <a:stretch>
              <a:fillRect/>
            </a:stretch>
          </p:blipFill>
          <p:spPr bwMode="auto">
            <a:xfrm>
              <a:off x="720" y="6714"/>
              <a:ext cx="944" cy="968"/>
            </a:xfrm>
            <a:prstGeom prst="rect">
              <a:avLst/>
            </a:prstGeom>
            <a:noFill/>
          </p:spPr>
        </p:pic>
        <p:sp>
          <p:nvSpPr>
            <p:cNvPr id="15002" name="Text Box 666"/>
            <p:cNvSpPr txBox="1">
              <a:spLocks noChangeArrowheads="1"/>
            </p:cNvSpPr>
            <p:nvPr/>
          </p:nvSpPr>
          <p:spPr bwMode="auto">
            <a:xfrm>
              <a:off x="2460" y="6408"/>
              <a:ext cx="827" cy="298"/>
            </a:xfrm>
            <a:prstGeom prst="rect">
              <a:avLst/>
            </a:prstGeom>
            <a:noFill/>
            <a:ln w="9525">
              <a:noFill/>
              <a:miter lim="800000"/>
              <a:headEnd/>
              <a:tailEnd/>
            </a:ln>
            <a:effectLst/>
          </p:spPr>
          <p:txBody>
            <a:bodyPr wrap="none" tIns="0">
              <a:spAutoFit/>
            </a:bodyPr>
            <a:lstStyle/>
            <a:p>
              <a:r>
                <a:rPr lang="fr-BE" sz="2800">
                  <a:solidFill>
                    <a:schemeClr val="tx2"/>
                  </a:solidFill>
                  <a:effectLst>
                    <a:outerShdw blurRad="38100" dist="38100" dir="2700000" algn="tl">
                      <a:srgbClr val="C0C0C0"/>
                    </a:outerShdw>
                  </a:effectLst>
                  <a:latin typeface="Arial" charset="0"/>
                  <a:cs typeface="Arial" charset="0"/>
                </a:rPr>
                <a:t>Anode:</a:t>
              </a:r>
              <a:endParaRPr lang="en-GB" sz="2800">
                <a:solidFill>
                  <a:schemeClr val="tx2"/>
                </a:solidFill>
                <a:effectLst>
                  <a:outerShdw blurRad="38100" dist="38100" dir="2700000" algn="tl">
                    <a:srgbClr val="C0C0C0"/>
                  </a:outerShdw>
                </a:effectLst>
                <a:latin typeface="Arial" charset="0"/>
                <a:cs typeface="Arial" charset="0"/>
              </a:endParaRPr>
            </a:p>
          </p:txBody>
        </p:sp>
        <p:sp>
          <p:nvSpPr>
            <p:cNvPr id="15003" name="Rectangle 667"/>
            <p:cNvSpPr>
              <a:spLocks noChangeArrowheads="1"/>
            </p:cNvSpPr>
            <p:nvPr/>
          </p:nvSpPr>
          <p:spPr bwMode="auto">
            <a:xfrm>
              <a:off x="2310" y="6909"/>
              <a:ext cx="1193" cy="471"/>
            </a:xfrm>
            <a:prstGeom prst="rect">
              <a:avLst/>
            </a:prstGeom>
            <a:noFill/>
            <a:ln w="9525">
              <a:noFill/>
              <a:miter lim="800000"/>
              <a:headEnd/>
              <a:tailEnd/>
            </a:ln>
            <a:effectLst/>
          </p:spPr>
          <p:txBody>
            <a:bodyPr lIns="320040" tIns="91440" rIns="0">
              <a:spAutoFit/>
            </a:bodyPr>
            <a:lstStyle/>
            <a:p>
              <a:r>
                <a:rPr lang="en-US" sz="2000">
                  <a:latin typeface="Agency FB" pitchFamily="34" charset="0"/>
                  <a:cs typeface="Arial" charset="0"/>
                </a:rPr>
                <a:t>Indium tin oxide (ITO)</a:t>
              </a:r>
            </a:p>
          </p:txBody>
        </p:sp>
        <p:sp>
          <p:nvSpPr>
            <p:cNvPr id="15004" name="Oval 668"/>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05" name="Oval 669"/>
            <p:cNvSpPr>
              <a:spLocks noChangeArrowheads="1"/>
            </p:cNvSpPr>
            <p:nvPr/>
          </p:nvSpPr>
          <p:spPr bwMode="auto">
            <a:xfrm>
              <a:off x="5143" y="7223"/>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06" name="Oval 670"/>
            <p:cNvSpPr>
              <a:spLocks noChangeArrowheads="1"/>
            </p:cNvSpPr>
            <p:nvPr/>
          </p:nvSpPr>
          <p:spPr bwMode="auto">
            <a:xfrm>
              <a:off x="4895" y="6459"/>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07" name="Oval 671"/>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08" name="Oval 672"/>
            <p:cNvSpPr>
              <a:spLocks noChangeArrowheads="1"/>
            </p:cNvSpPr>
            <p:nvPr/>
          </p:nvSpPr>
          <p:spPr bwMode="auto">
            <a:xfrm>
              <a:off x="5292" y="7325"/>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09" name="Oval 673"/>
            <p:cNvSpPr>
              <a:spLocks noChangeArrowheads="1"/>
            </p:cNvSpPr>
            <p:nvPr/>
          </p:nvSpPr>
          <p:spPr bwMode="auto">
            <a:xfrm>
              <a:off x="4945" y="7682"/>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10" name="Oval 674"/>
            <p:cNvSpPr>
              <a:spLocks noChangeArrowheads="1"/>
            </p:cNvSpPr>
            <p:nvPr/>
          </p:nvSpPr>
          <p:spPr bwMode="auto">
            <a:xfrm>
              <a:off x="4696" y="7376"/>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11" name="Oval 675"/>
            <p:cNvSpPr>
              <a:spLocks noChangeArrowheads="1"/>
            </p:cNvSpPr>
            <p:nvPr/>
          </p:nvSpPr>
          <p:spPr bwMode="auto">
            <a:xfrm>
              <a:off x="4547" y="7682"/>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12" name="Oval 676"/>
            <p:cNvSpPr>
              <a:spLocks noChangeArrowheads="1"/>
            </p:cNvSpPr>
            <p:nvPr/>
          </p:nvSpPr>
          <p:spPr bwMode="auto">
            <a:xfrm>
              <a:off x="4597" y="6561"/>
              <a:ext cx="198"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13" name="Oval 677"/>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14" name="Oval 678"/>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15" name="Oval 679"/>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16" name="Oval 680"/>
            <p:cNvSpPr>
              <a:spLocks noChangeArrowheads="1"/>
            </p:cNvSpPr>
            <p:nvPr/>
          </p:nvSpPr>
          <p:spPr bwMode="auto">
            <a:xfrm>
              <a:off x="4994" y="7325"/>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17" name="Freeform 681"/>
            <p:cNvSpPr>
              <a:spLocks/>
            </p:cNvSpPr>
            <p:nvPr/>
          </p:nvSpPr>
          <p:spPr bwMode="auto">
            <a:xfrm>
              <a:off x="4547" y="6510"/>
              <a:ext cx="398" cy="357"/>
            </a:xfrm>
            <a:custGeom>
              <a:avLst/>
              <a:gdLst/>
              <a:ahLst/>
              <a:cxnLst>
                <a:cxn ang="0">
                  <a:pos x="0" y="48"/>
                </a:cxn>
                <a:cxn ang="0">
                  <a:pos x="240" y="48"/>
                </a:cxn>
                <a:cxn ang="0">
                  <a:pos x="384" y="336"/>
                </a:cxn>
              </a:cxnLst>
              <a:rect l="0" t="0" r="r" b="b"/>
              <a:pathLst>
                <a:path w="384" h="336">
                  <a:moveTo>
                    <a:pt x="0" y="48"/>
                  </a:moveTo>
                  <a:cubicBezTo>
                    <a:pt x="88" y="24"/>
                    <a:pt x="176" y="0"/>
                    <a:pt x="240" y="48"/>
                  </a:cubicBezTo>
                  <a:cubicBezTo>
                    <a:pt x="304" y="96"/>
                    <a:pt x="360" y="288"/>
                    <a:pt x="384" y="336"/>
                  </a:cubicBezTo>
                </a:path>
              </a:pathLst>
            </a:custGeom>
            <a:noFill/>
            <a:ln w="76200" cap="flat" cmpd="sng">
              <a:solidFill>
                <a:schemeClr val="bg2"/>
              </a:solidFill>
              <a:prstDash val="solid"/>
              <a:round/>
              <a:headEnd/>
              <a:tailEnd/>
            </a:ln>
            <a:effectLst/>
          </p:spPr>
          <p:txBody>
            <a:bodyPr wrap="none" anchor="ctr"/>
            <a:lstStyle/>
            <a:p>
              <a:endParaRPr lang="en-US"/>
            </a:p>
          </p:txBody>
        </p:sp>
        <p:sp>
          <p:nvSpPr>
            <p:cNvPr id="15018" name="Freeform 682"/>
            <p:cNvSpPr>
              <a:spLocks/>
            </p:cNvSpPr>
            <p:nvPr/>
          </p:nvSpPr>
          <p:spPr bwMode="auto">
            <a:xfrm>
              <a:off x="4497" y="7529"/>
              <a:ext cx="497" cy="374"/>
            </a:xfrm>
            <a:custGeom>
              <a:avLst/>
              <a:gdLst/>
              <a:ahLst/>
              <a:cxnLst>
                <a:cxn ang="0">
                  <a:pos x="0" y="0"/>
                </a:cxn>
                <a:cxn ang="0">
                  <a:pos x="96" y="240"/>
                </a:cxn>
                <a:cxn ang="0">
                  <a:pos x="192" y="336"/>
                </a:cxn>
                <a:cxn ang="0">
                  <a:pos x="384" y="336"/>
                </a:cxn>
                <a:cxn ang="0">
                  <a:pos x="480" y="336"/>
                </a:cxn>
              </a:cxnLst>
              <a:rect l="0" t="0" r="r" b="b"/>
              <a:pathLst>
                <a:path w="480" h="352">
                  <a:moveTo>
                    <a:pt x="0" y="0"/>
                  </a:moveTo>
                  <a:cubicBezTo>
                    <a:pt x="32" y="92"/>
                    <a:pt x="64" y="184"/>
                    <a:pt x="96" y="240"/>
                  </a:cubicBezTo>
                  <a:cubicBezTo>
                    <a:pt x="128" y="296"/>
                    <a:pt x="144" y="320"/>
                    <a:pt x="192" y="336"/>
                  </a:cubicBezTo>
                  <a:cubicBezTo>
                    <a:pt x="240" y="352"/>
                    <a:pt x="336" y="336"/>
                    <a:pt x="384" y="336"/>
                  </a:cubicBezTo>
                  <a:cubicBezTo>
                    <a:pt x="432" y="336"/>
                    <a:pt x="464" y="336"/>
                    <a:pt x="480" y="336"/>
                  </a:cubicBezTo>
                </a:path>
              </a:pathLst>
            </a:custGeom>
            <a:noFill/>
            <a:ln w="76200" cap="flat" cmpd="sng">
              <a:solidFill>
                <a:schemeClr val="bg2"/>
              </a:solidFill>
              <a:prstDash val="solid"/>
              <a:round/>
              <a:headEnd/>
              <a:tailEnd/>
            </a:ln>
            <a:effectLst/>
          </p:spPr>
          <p:txBody>
            <a:bodyPr wrap="none" anchor="ctr"/>
            <a:lstStyle/>
            <a:p>
              <a:endParaRPr lang="en-US"/>
            </a:p>
          </p:txBody>
        </p:sp>
        <p:sp>
          <p:nvSpPr>
            <p:cNvPr id="15019" name="Oval 683"/>
            <p:cNvSpPr>
              <a:spLocks noChangeArrowheads="1"/>
            </p:cNvSpPr>
            <p:nvPr/>
          </p:nvSpPr>
          <p:spPr bwMode="auto">
            <a:xfrm>
              <a:off x="4646" y="7733"/>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20" name="Freeform 684"/>
            <p:cNvSpPr>
              <a:spLocks/>
            </p:cNvSpPr>
            <p:nvPr/>
          </p:nvSpPr>
          <p:spPr bwMode="auto">
            <a:xfrm>
              <a:off x="4497" y="7071"/>
              <a:ext cx="348" cy="569"/>
            </a:xfrm>
            <a:custGeom>
              <a:avLst/>
              <a:gdLst/>
              <a:ahLst/>
              <a:cxnLst>
                <a:cxn ang="0">
                  <a:pos x="0" y="0"/>
                </a:cxn>
                <a:cxn ang="0">
                  <a:pos x="96" y="192"/>
                </a:cxn>
                <a:cxn ang="0">
                  <a:pos x="96" y="288"/>
                </a:cxn>
                <a:cxn ang="0">
                  <a:pos x="96" y="384"/>
                </a:cxn>
                <a:cxn ang="0">
                  <a:pos x="144" y="480"/>
                </a:cxn>
                <a:cxn ang="0">
                  <a:pos x="288" y="528"/>
                </a:cxn>
                <a:cxn ang="0">
                  <a:pos x="336" y="528"/>
                </a:cxn>
              </a:cxnLst>
              <a:rect l="0" t="0" r="r" b="b"/>
              <a:pathLst>
                <a:path w="336" h="536">
                  <a:moveTo>
                    <a:pt x="0" y="0"/>
                  </a:moveTo>
                  <a:cubicBezTo>
                    <a:pt x="40" y="72"/>
                    <a:pt x="80" y="144"/>
                    <a:pt x="96" y="192"/>
                  </a:cubicBezTo>
                  <a:cubicBezTo>
                    <a:pt x="112" y="240"/>
                    <a:pt x="96" y="256"/>
                    <a:pt x="96" y="288"/>
                  </a:cubicBezTo>
                  <a:cubicBezTo>
                    <a:pt x="96" y="320"/>
                    <a:pt x="88" y="352"/>
                    <a:pt x="96" y="384"/>
                  </a:cubicBezTo>
                  <a:cubicBezTo>
                    <a:pt x="104" y="416"/>
                    <a:pt x="112" y="456"/>
                    <a:pt x="144" y="480"/>
                  </a:cubicBezTo>
                  <a:cubicBezTo>
                    <a:pt x="176" y="504"/>
                    <a:pt x="256" y="520"/>
                    <a:pt x="288" y="528"/>
                  </a:cubicBezTo>
                  <a:cubicBezTo>
                    <a:pt x="320" y="536"/>
                    <a:pt x="328" y="532"/>
                    <a:pt x="336" y="528"/>
                  </a:cubicBezTo>
                </a:path>
              </a:pathLst>
            </a:custGeom>
            <a:noFill/>
            <a:ln w="76200" cap="flat" cmpd="sng">
              <a:solidFill>
                <a:schemeClr val="bg2"/>
              </a:solidFill>
              <a:prstDash val="solid"/>
              <a:round/>
              <a:headEnd/>
              <a:tailEnd/>
            </a:ln>
            <a:effectLst/>
          </p:spPr>
          <p:txBody>
            <a:bodyPr wrap="none" anchor="ctr"/>
            <a:lstStyle/>
            <a:p>
              <a:endParaRPr lang="en-US"/>
            </a:p>
          </p:txBody>
        </p:sp>
        <p:sp>
          <p:nvSpPr>
            <p:cNvPr id="15021" name="Oval 685"/>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22" name="Line 686"/>
            <p:cNvSpPr>
              <a:spLocks noChangeShapeType="1"/>
            </p:cNvSpPr>
            <p:nvPr/>
          </p:nvSpPr>
          <p:spPr bwMode="auto">
            <a:xfrm>
              <a:off x="4547" y="6918"/>
              <a:ext cx="398" cy="51"/>
            </a:xfrm>
            <a:prstGeom prst="line">
              <a:avLst/>
            </a:prstGeom>
            <a:noFill/>
            <a:ln w="76200">
              <a:solidFill>
                <a:schemeClr val="bg2"/>
              </a:solidFill>
              <a:round/>
              <a:headEnd/>
              <a:tailEnd/>
            </a:ln>
            <a:effectLst/>
          </p:spPr>
          <p:txBody>
            <a:bodyPr wrap="none" anchor="ctr"/>
            <a:lstStyle/>
            <a:p>
              <a:endParaRPr lang="en-US"/>
            </a:p>
          </p:txBody>
        </p:sp>
        <p:sp>
          <p:nvSpPr>
            <p:cNvPr id="15023" name="Line 687"/>
            <p:cNvSpPr>
              <a:spLocks noChangeShapeType="1"/>
            </p:cNvSpPr>
            <p:nvPr/>
          </p:nvSpPr>
          <p:spPr bwMode="auto">
            <a:xfrm flipH="1">
              <a:off x="5143" y="6459"/>
              <a:ext cx="299" cy="357"/>
            </a:xfrm>
            <a:prstGeom prst="line">
              <a:avLst/>
            </a:prstGeom>
            <a:noFill/>
            <a:ln w="76200">
              <a:solidFill>
                <a:schemeClr val="bg2"/>
              </a:solidFill>
              <a:round/>
              <a:headEnd/>
              <a:tailEnd/>
            </a:ln>
            <a:effectLst/>
          </p:spPr>
          <p:txBody>
            <a:bodyPr wrap="none" anchor="ctr"/>
            <a:lstStyle/>
            <a:p>
              <a:endParaRPr lang="en-US"/>
            </a:p>
          </p:txBody>
        </p:sp>
        <p:sp>
          <p:nvSpPr>
            <p:cNvPr id="15024" name="Line 688"/>
            <p:cNvSpPr>
              <a:spLocks noChangeShapeType="1"/>
            </p:cNvSpPr>
            <p:nvPr/>
          </p:nvSpPr>
          <p:spPr bwMode="auto">
            <a:xfrm>
              <a:off x="4994" y="7580"/>
              <a:ext cx="497" cy="1"/>
            </a:xfrm>
            <a:prstGeom prst="line">
              <a:avLst/>
            </a:prstGeom>
            <a:noFill/>
            <a:ln w="76200">
              <a:solidFill>
                <a:schemeClr val="bg2"/>
              </a:solidFill>
              <a:round/>
              <a:headEnd/>
              <a:tailEnd/>
            </a:ln>
            <a:effectLst/>
          </p:spPr>
          <p:txBody>
            <a:bodyPr wrap="none" anchor="ctr"/>
            <a:lstStyle/>
            <a:p>
              <a:endParaRPr lang="en-US"/>
            </a:p>
          </p:txBody>
        </p:sp>
        <p:sp>
          <p:nvSpPr>
            <p:cNvPr id="15025" name="Oval 689"/>
            <p:cNvSpPr>
              <a:spLocks noChangeArrowheads="1"/>
            </p:cNvSpPr>
            <p:nvPr/>
          </p:nvSpPr>
          <p:spPr bwMode="auto">
            <a:xfrm>
              <a:off x="5094" y="7427"/>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26" name="Freeform 690"/>
            <p:cNvSpPr>
              <a:spLocks/>
            </p:cNvSpPr>
            <p:nvPr/>
          </p:nvSpPr>
          <p:spPr bwMode="auto">
            <a:xfrm>
              <a:off x="4994" y="6969"/>
              <a:ext cx="497" cy="373"/>
            </a:xfrm>
            <a:custGeom>
              <a:avLst/>
              <a:gdLst/>
              <a:ahLst/>
              <a:cxnLst>
                <a:cxn ang="0">
                  <a:pos x="480" y="8"/>
                </a:cxn>
                <a:cxn ang="0">
                  <a:pos x="336" y="8"/>
                </a:cxn>
                <a:cxn ang="0">
                  <a:pos x="240" y="56"/>
                </a:cxn>
                <a:cxn ang="0">
                  <a:pos x="192" y="200"/>
                </a:cxn>
                <a:cxn ang="0">
                  <a:pos x="144" y="296"/>
                </a:cxn>
                <a:cxn ang="0">
                  <a:pos x="48" y="344"/>
                </a:cxn>
                <a:cxn ang="0">
                  <a:pos x="0" y="344"/>
                </a:cxn>
              </a:cxnLst>
              <a:rect l="0" t="0" r="r" b="b"/>
              <a:pathLst>
                <a:path w="480" h="352">
                  <a:moveTo>
                    <a:pt x="480" y="8"/>
                  </a:moveTo>
                  <a:cubicBezTo>
                    <a:pt x="428" y="4"/>
                    <a:pt x="376" y="0"/>
                    <a:pt x="336" y="8"/>
                  </a:cubicBezTo>
                  <a:cubicBezTo>
                    <a:pt x="296" y="16"/>
                    <a:pt x="264" y="24"/>
                    <a:pt x="240" y="56"/>
                  </a:cubicBezTo>
                  <a:cubicBezTo>
                    <a:pt x="216" y="88"/>
                    <a:pt x="208" y="160"/>
                    <a:pt x="192" y="200"/>
                  </a:cubicBezTo>
                  <a:cubicBezTo>
                    <a:pt x="176" y="240"/>
                    <a:pt x="168" y="272"/>
                    <a:pt x="144" y="296"/>
                  </a:cubicBezTo>
                  <a:cubicBezTo>
                    <a:pt x="120" y="320"/>
                    <a:pt x="72" y="336"/>
                    <a:pt x="48" y="344"/>
                  </a:cubicBezTo>
                  <a:cubicBezTo>
                    <a:pt x="24" y="352"/>
                    <a:pt x="12" y="348"/>
                    <a:pt x="0" y="344"/>
                  </a:cubicBezTo>
                </a:path>
              </a:pathLst>
            </a:custGeom>
            <a:noFill/>
            <a:ln w="76200" cap="flat" cmpd="sng">
              <a:solidFill>
                <a:schemeClr val="bg2"/>
              </a:solidFill>
              <a:prstDash val="solid"/>
              <a:round/>
              <a:headEnd/>
              <a:tailEnd/>
            </a:ln>
            <a:effectLst/>
          </p:spPr>
          <p:txBody>
            <a:bodyPr wrap="none" anchor="ctr"/>
            <a:lstStyle/>
            <a:p>
              <a:endParaRPr lang="en-US"/>
            </a:p>
          </p:txBody>
        </p:sp>
        <p:sp>
          <p:nvSpPr>
            <p:cNvPr id="15027" name="Freeform 691"/>
            <p:cNvSpPr>
              <a:spLocks/>
            </p:cNvSpPr>
            <p:nvPr/>
          </p:nvSpPr>
          <p:spPr bwMode="auto">
            <a:xfrm>
              <a:off x="5094" y="7631"/>
              <a:ext cx="463" cy="306"/>
            </a:xfrm>
            <a:custGeom>
              <a:avLst/>
              <a:gdLst/>
              <a:ahLst/>
              <a:cxnLst>
                <a:cxn ang="0">
                  <a:pos x="432" y="0"/>
                </a:cxn>
                <a:cxn ang="0">
                  <a:pos x="432" y="144"/>
                </a:cxn>
                <a:cxn ang="0">
                  <a:pos x="336" y="240"/>
                </a:cxn>
                <a:cxn ang="0">
                  <a:pos x="192" y="240"/>
                </a:cxn>
                <a:cxn ang="0">
                  <a:pos x="0" y="288"/>
                </a:cxn>
              </a:cxnLst>
              <a:rect l="0" t="0" r="r" b="b"/>
              <a:pathLst>
                <a:path w="448" h="288">
                  <a:moveTo>
                    <a:pt x="432" y="0"/>
                  </a:moveTo>
                  <a:cubicBezTo>
                    <a:pt x="440" y="52"/>
                    <a:pt x="448" y="104"/>
                    <a:pt x="432" y="144"/>
                  </a:cubicBezTo>
                  <a:cubicBezTo>
                    <a:pt x="416" y="184"/>
                    <a:pt x="376" y="224"/>
                    <a:pt x="336" y="240"/>
                  </a:cubicBezTo>
                  <a:cubicBezTo>
                    <a:pt x="296" y="256"/>
                    <a:pt x="248" y="232"/>
                    <a:pt x="192" y="240"/>
                  </a:cubicBezTo>
                  <a:cubicBezTo>
                    <a:pt x="136" y="248"/>
                    <a:pt x="68" y="268"/>
                    <a:pt x="0" y="288"/>
                  </a:cubicBezTo>
                </a:path>
              </a:pathLst>
            </a:custGeom>
            <a:noFill/>
            <a:ln w="76200" cap="flat" cmpd="sng">
              <a:solidFill>
                <a:schemeClr val="bg2"/>
              </a:solidFill>
              <a:prstDash val="solid"/>
              <a:round/>
              <a:headEnd/>
              <a:tailEnd/>
            </a:ln>
            <a:effectLst/>
          </p:spPr>
          <p:txBody>
            <a:bodyPr wrap="none" anchor="ctr"/>
            <a:lstStyle/>
            <a:p>
              <a:endParaRPr lang="en-US"/>
            </a:p>
          </p:txBody>
        </p:sp>
        <p:sp>
          <p:nvSpPr>
            <p:cNvPr id="15028" name="Oval 692"/>
            <p:cNvSpPr>
              <a:spLocks noChangeArrowheads="1"/>
            </p:cNvSpPr>
            <p:nvPr/>
          </p:nvSpPr>
          <p:spPr bwMode="auto">
            <a:xfrm>
              <a:off x="5342" y="7682"/>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29" name="Freeform 693"/>
            <p:cNvSpPr>
              <a:spLocks/>
            </p:cNvSpPr>
            <p:nvPr/>
          </p:nvSpPr>
          <p:spPr bwMode="auto">
            <a:xfrm>
              <a:off x="4497" y="6450"/>
              <a:ext cx="663" cy="60"/>
            </a:xfrm>
            <a:custGeom>
              <a:avLst/>
              <a:gdLst/>
              <a:ahLst/>
              <a:cxnLst>
                <a:cxn ang="0">
                  <a:pos x="0" y="56"/>
                </a:cxn>
                <a:cxn ang="0">
                  <a:pos x="240" y="8"/>
                </a:cxn>
                <a:cxn ang="0">
                  <a:pos x="576" y="8"/>
                </a:cxn>
                <a:cxn ang="0">
                  <a:pos x="624" y="8"/>
                </a:cxn>
              </a:cxnLst>
              <a:rect l="0" t="0" r="r" b="b"/>
              <a:pathLst>
                <a:path w="640" h="56">
                  <a:moveTo>
                    <a:pt x="0" y="56"/>
                  </a:moveTo>
                  <a:cubicBezTo>
                    <a:pt x="72" y="36"/>
                    <a:pt x="144" y="16"/>
                    <a:pt x="240" y="8"/>
                  </a:cubicBezTo>
                  <a:cubicBezTo>
                    <a:pt x="336" y="0"/>
                    <a:pt x="512" y="8"/>
                    <a:pt x="576" y="8"/>
                  </a:cubicBezTo>
                  <a:cubicBezTo>
                    <a:pt x="640" y="8"/>
                    <a:pt x="632" y="8"/>
                    <a:pt x="624" y="8"/>
                  </a:cubicBezTo>
                </a:path>
              </a:pathLst>
            </a:custGeom>
            <a:noFill/>
            <a:ln w="76200" cap="flat" cmpd="sng">
              <a:solidFill>
                <a:schemeClr val="bg2"/>
              </a:solidFill>
              <a:prstDash val="solid"/>
              <a:round/>
              <a:headEnd/>
              <a:tailEnd/>
            </a:ln>
            <a:effectLst/>
          </p:spPr>
          <p:txBody>
            <a:bodyPr wrap="none" anchor="ctr"/>
            <a:lstStyle/>
            <a:p>
              <a:endParaRPr lang="en-US"/>
            </a:p>
          </p:txBody>
        </p:sp>
        <p:sp>
          <p:nvSpPr>
            <p:cNvPr id="15030" name="Line 694"/>
            <p:cNvSpPr>
              <a:spLocks noChangeShapeType="1"/>
            </p:cNvSpPr>
            <p:nvPr/>
          </p:nvSpPr>
          <p:spPr bwMode="auto">
            <a:xfrm flipH="1" flipV="1">
              <a:off x="5044" y="6867"/>
              <a:ext cx="149" cy="407"/>
            </a:xfrm>
            <a:prstGeom prst="line">
              <a:avLst/>
            </a:prstGeom>
            <a:noFill/>
            <a:ln w="76200">
              <a:solidFill>
                <a:schemeClr val="bg2"/>
              </a:solidFill>
              <a:round/>
              <a:headEnd/>
              <a:tailEnd/>
            </a:ln>
            <a:effectLst/>
          </p:spPr>
          <p:txBody>
            <a:bodyPr wrap="none" anchor="ctr"/>
            <a:lstStyle/>
            <a:p>
              <a:endParaRPr lang="en-US"/>
            </a:p>
          </p:txBody>
        </p:sp>
        <p:sp>
          <p:nvSpPr>
            <p:cNvPr id="15031" name="Oval 695"/>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32" name="Oval 696"/>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33" name="Oval 697"/>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34" name="Oval 698"/>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35" name="Oval 699"/>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36" name="Oval 700"/>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37" name="Oval 701"/>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38" name="Oval 702"/>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39" name="Oval 703"/>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40" name="Line 704"/>
            <p:cNvSpPr>
              <a:spLocks noChangeShapeType="1"/>
            </p:cNvSpPr>
            <p:nvPr/>
          </p:nvSpPr>
          <p:spPr bwMode="auto">
            <a:xfrm>
              <a:off x="4547" y="6918"/>
              <a:ext cx="398" cy="51"/>
            </a:xfrm>
            <a:prstGeom prst="line">
              <a:avLst/>
            </a:prstGeom>
            <a:noFill/>
            <a:ln w="76200">
              <a:solidFill>
                <a:schemeClr val="bg2"/>
              </a:solidFill>
              <a:round/>
              <a:headEnd/>
              <a:tailEnd/>
            </a:ln>
            <a:effectLst/>
          </p:spPr>
          <p:txBody>
            <a:bodyPr wrap="none" anchor="ctr"/>
            <a:lstStyle/>
            <a:p>
              <a:endParaRPr lang="en-US"/>
            </a:p>
          </p:txBody>
        </p:sp>
        <p:sp>
          <p:nvSpPr>
            <p:cNvPr id="15041" name="Oval 705"/>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42" name="Oval 706"/>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43" name="Oval 707"/>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44" name="Oval 708"/>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45" name="Oval 709"/>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46" name="Oval 710"/>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47" name="Oval 711"/>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48" name="Oval 712"/>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49" name="Oval 713"/>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50" name="Oval 714"/>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51" name="Oval 715"/>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52" name="Oval 716"/>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53" name="Oval 717"/>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54" name="Oval 718"/>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55" name="Oval 719"/>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56" name="Oval 720"/>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57" name="Oval 721"/>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58" name="Oval 722"/>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59" name="Oval 723"/>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60" name="Oval 724"/>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61" name="Oval 725"/>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62" name="Oval 726"/>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63" name="Oval 727"/>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64" name="Oval 728"/>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65" name="Oval 729"/>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66" name="Oval 730"/>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67" name="Oval 731"/>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68" name="Oval 732"/>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69" name="Oval 733"/>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70" name="Oval 734"/>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71" name="Oval 735"/>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72" name="Oval 736"/>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73" name="Oval 737"/>
            <p:cNvSpPr>
              <a:spLocks noChangeArrowheads="1"/>
            </p:cNvSpPr>
            <p:nvPr/>
          </p:nvSpPr>
          <p:spPr bwMode="auto">
            <a:xfrm>
              <a:off x="5292" y="7325"/>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74" name="Oval 738"/>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75" name="Oval 739"/>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76" name="Oval 740"/>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77" name="Oval 741"/>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78" name="Oval 742"/>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79" name="Oval 743"/>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80" name="Oval 744"/>
            <p:cNvSpPr>
              <a:spLocks noChangeArrowheads="1"/>
            </p:cNvSpPr>
            <p:nvPr/>
          </p:nvSpPr>
          <p:spPr bwMode="auto">
            <a:xfrm>
              <a:off x="5292" y="7325"/>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81" name="Oval 745"/>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82" name="Oval 746"/>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83" name="Oval 747"/>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84" name="Oval 748"/>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85" name="Oval 749"/>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86" name="Oval 750"/>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87" name="Oval 751"/>
            <p:cNvSpPr>
              <a:spLocks noChangeArrowheads="1"/>
            </p:cNvSpPr>
            <p:nvPr/>
          </p:nvSpPr>
          <p:spPr bwMode="auto">
            <a:xfrm>
              <a:off x="4994" y="7325"/>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88" name="Oval 752"/>
            <p:cNvSpPr>
              <a:spLocks noChangeArrowheads="1"/>
            </p:cNvSpPr>
            <p:nvPr/>
          </p:nvSpPr>
          <p:spPr bwMode="auto">
            <a:xfrm>
              <a:off x="5292" y="7325"/>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89" name="Oval 753"/>
            <p:cNvSpPr>
              <a:spLocks noChangeArrowheads="1"/>
            </p:cNvSpPr>
            <p:nvPr/>
          </p:nvSpPr>
          <p:spPr bwMode="auto">
            <a:xfrm>
              <a:off x="5292" y="6561"/>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90" name="Oval 754"/>
            <p:cNvSpPr>
              <a:spLocks noChangeArrowheads="1"/>
            </p:cNvSpPr>
            <p:nvPr/>
          </p:nvSpPr>
          <p:spPr bwMode="auto">
            <a:xfrm>
              <a:off x="5243" y="6714"/>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91" name="Oval 755"/>
            <p:cNvSpPr>
              <a:spLocks noChangeArrowheads="1"/>
            </p:cNvSpPr>
            <p:nvPr/>
          </p:nvSpPr>
          <p:spPr bwMode="auto">
            <a:xfrm>
              <a:off x="4945" y="6816"/>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92" name="Oval 756"/>
            <p:cNvSpPr>
              <a:spLocks noChangeArrowheads="1"/>
            </p:cNvSpPr>
            <p:nvPr/>
          </p:nvSpPr>
          <p:spPr bwMode="auto">
            <a:xfrm>
              <a:off x="4696" y="7020"/>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93" name="Oval 757"/>
            <p:cNvSpPr>
              <a:spLocks noChangeArrowheads="1"/>
            </p:cNvSpPr>
            <p:nvPr/>
          </p:nvSpPr>
          <p:spPr bwMode="auto">
            <a:xfrm>
              <a:off x="4646" y="6918"/>
              <a:ext cx="199" cy="204"/>
            </a:xfrm>
            <a:prstGeom prst="ellipse">
              <a:avLst/>
            </a:prstGeom>
            <a:solidFill>
              <a:srgbClr val="CDE7FF"/>
            </a:solidFill>
            <a:ln w="57150" algn="ctr">
              <a:solidFill>
                <a:srgbClr val="777777"/>
              </a:solidFill>
              <a:round/>
              <a:headEnd/>
              <a:tailEnd/>
            </a:ln>
            <a:effectLst/>
          </p:spPr>
          <p:txBody>
            <a:bodyPr wrap="none" anchor="ctr"/>
            <a:lstStyle/>
            <a:p>
              <a:endParaRPr lang="en-US"/>
            </a:p>
          </p:txBody>
        </p:sp>
        <p:sp>
          <p:nvSpPr>
            <p:cNvPr id="15094" name="Oval 758"/>
            <p:cNvSpPr>
              <a:spLocks noChangeArrowheads="1"/>
            </p:cNvSpPr>
            <p:nvPr/>
          </p:nvSpPr>
          <p:spPr bwMode="auto">
            <a:xfrm>
              <a:off x="4547" y="7122"/>
              <a:ext cx="199" cy="203"/>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95" name="Oval 759"/>
            <p:cNvSpPr>
              <a:spLocks noChangeArrowheads="1"/>
            </p:cNvSpPr>
            <p:nvPr/>
          </p:nvSpPr>
          <p:spPr bwMode="auto">
            <a:xfrm>
              <a:off x="5094" y="7427"/>
              <a:ext cx="198"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96" name="Oval 760"/>
            <p:cNvSpPr>
              <a:spLocks noChangeArrowheads="1"/>
            </p:cNvSpPr>
            <p:nvPr/>
          </p:nvSpPr>
          <p:spPr bwMode="auto">
            <a:xfrm>
              <a:off x="4994" y="7325"/>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97" name="Oval 761"/>
            <p:cNvSpPr>
              <a:spLocks noChangeArrowheads="1"/>
            </p:cNvSpPr>
            <p:nvPr/>
          </p:nvSpPr>
          <p:spPr bwMode="auto">
            <a:xfrm>
              <a:off x="5143" y="7223"/>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98" name="Oval 762"/>
            <p:cNvSpPr>
              <a:spLocks noChangeArrowheads="1"/>
            </p:cNvSpPr>
            <p:nvPr/>
          </p:nvSpPr>
          <p:spPr bwMode="auto">
            <a:xfrm>
              <a:off x="5292" y="7325"/>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099" name="Oval 763"/>
            <p:cNvSpPr>
              <a:spLocks noChangeArrowheads="1"/>
            </p:cNvSpPr>
            <p:nvPr/>
          </p:nvSpPr>
          <p:spPr bwMode="auto">
            <a:xfrm>
              <a:off x="5392" y="7122"/>
              <a:ext cx="199" cy="203"/>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00" name="Oval 764"/>
            <p:cNvSpPr>
              <a:spLocks noChangeArrowheads="1"/>
            </p:cNvSpPr>
            <p:nvPr/>
          </p:nvSpPr>
          <p:spPr bwMode="auto">
            <a:xfrm>
              <a:off x="5342" y="6561"/>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01" name="Oval 765"/>
            <p:cNvSpPr>
              <a:spLocks noChangeArrowheads="1"/>
            </p:cNvSpPr>
            <p:nvPr/>
          </p:nvSpPr>
          <p:spPr bwMode="auto">
            <a:xfrm>
              <a:off x="5243" y="6714"/>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02" name="Oval 766"/>
            <p:cNvSpPr>
              <a:spLocks noChangeArrowheads="1"/>
            </p:cNvSpPr>
            <p:nvPr/>
          </p:nvSpPr>
          <p:spPr bwMode="auto">
            <a:xfrm>
              <a:off x="4945" y="6816"/>
              <a:ext cx="198"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03" name="Oval 767"/>
            <p:cNvSpPr>
              <a:spLocks noChangeArrowheads="1"/>
            </p:cNvSpPr>
            <p:nvPr/>
          </p:nvSpPr>
          <p:spPr bwMode="auto">
            <a:xfrm>
              <a:off x="4696" y="7020"/>
              <a:ext cx="199" cy="203"/>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04" name="Oval 768"/>
            <p:cNvSpPr>
              <a:spLocks noChangeArrowheads="1"/>
            </p:cNvSpPr>
            <p:nvPr/>
          </p:nvSpPr>
          <p:spPr bwMode="auto">
            <a:xfrm>
              <a:off x="4646" y="6918"/>
              <a:ext cx="199" cy="204"/>
            </a:xfrm>
            <a:prstGeom prst="ellipse">
              <a:avLst/>
            </a:prstGeom>
            <a:solidFill>
              <a:srgbClr val="FFB9F7"/>
            </a:solidFill>
            <a:ln w="38100" algn="ctr">
              <a:solidFill>
                <a:srgbClr val="777777"/>
              </a:solidFill>
              <a:round/>
              <a:headEnd/>
              <a:tailEnd/>
            </a:ln>
            <a:effectLst/>
          </p:spPr>
          <p:txBody>
            <a:bodyPr wrap="none" anchor="ctr"/>
            <a:lstStyle/>
            <a:p>
              <a:endParaRPr lang="en-US"/>
            </a:p>
          </p:txBody>
        </p:sp>
        <p:sp>
          <p:nvSpPr>
            <p:cNvPr id="15105" name="Oval 769"/>
            <p:cNvSpPr>
              <a:spLocks noChangeArrowheads="1"/>
            </p:cNvSpPr>
            <p:nvPr/>
          </p:nvSpPr>
          <p:spPr bwMode="auto">
            <a:xfrm>
              <a:off x="4547" y="7122"/>
              <a:ext cx="199" cy="203"/>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06" name="Oval 770"/>
            <p:cNvSpPr>
              <a:spLocks noChangeArrowheads="1"/>
            </p:cNvSpPr>
            <p:nvPr/>
          </p:nvSpPr>
          <p:spPr bwMode="auto">
            <a:xfrm>
              <a:off x="4696" y="7376"/>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07" name="Oval 771"/>
            <p:cNvSpPr>
              <a:spLocks noChangeArrowheads="1"/>
            </p:cNvSpPr>
            <p:nvPr/>
          </p:nvSpPr>
          <p:spPr bwMode="auto">
            <a:xfrm>
              <a:off x="4547" y="7682"/>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08" name="Oval 772"/>
            <p:cNvSpPr>
              <a:spLocks noChangeArrowheads="1"/>
            </p:cNvSpPr>
            <p:nvPr/>
          </p:nvSpPr>
          <p:spPr bwMode="auto">
            <a:xfrm>
              <a:off x="4646" y="7733"/>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09" name="Oval 773"/>
            <p:cNvSpPr>
              <a:spLocks noChangeArrowheads="1"/>
            </p:cNvSpPr>
            <p:nvPr/>
          </p:nvSpPr>
          <p:spPr bwMode="auto">
            <a:xfrm>
              <a:off x="4945" y="7682"/>
              <a:ext cx="198"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10" name="Oval 774"/>
            <p:cNvSpPr>
              <a:spLocks noChangeArrowheads="1"/>
            </p:cNvSpPr>
            <p:nvPr/>
          </p:nvSpPr>
          <p:spPr bwMode="auto">
            <a:xfrm>
              <a:off x="4696" y="7376"/>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11" name="Oval 775"/>
            <p:cNvSpPr>
              <a:spLocks noChangeArrowheads="1"/>
            </p:cNvSpPr>
            <p:nvPr/>
          </p:nvSpPr>
          <p:spPr bwMode="auto">
            <a:xfrm>
              <a:off x="4547" y="7682"/>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12" name="Oval 776"/>
            <p:cNvSpPr>
              <a:spLocks noChangeArrowheads="1"/>
            </p:cNvSpPr>
            <p:nvPr/>
          </p:nvSpPr>
          <p:spPr bwMode="auto">
            <a:xfrm>
              <a:off x="4646" y="7733"/>
              <a:ext cx="199" cy="204"/>
            </a:xfrm>
            <a:prstGeom prst="ellipse">
              <a:avLst/>
            </a:prstGeom>
            <a:solidFill>
              <a:srgbClr val="CDE7FF"/>
            </a:solidFill>
            <a:ln w="5715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13" name="Oval 777"/>
            <p:cNvSpPr>
              <a:spLocks noChangeArrowheads="1"/>
            </p:cNvSpPr>
            <p:nvPr/>
          </p:nvSpPr>
          <p:spPr bwMode="auto">
            <a:xfrm>
              <a:off x="5342" y="7682"/>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14" name="Oval 778"/>
            <p:cNvSpPr>
              <a:spLocks noChangeArrowheads="1"/>
            </p:cNvSpPr>
            <p:nvPr/>
          </p:nvSpPr>
          <p:spPr bwMode="auto">
            <a:xfrm>
              <a:off x="4945" y="7682"/>
              <a:ext cx="198"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15" name="Oval 779"/>
            <p:cNvSpPr>
              <a:spLocks noChangeArrowheads="1"/>
            </p:cNvSpPr>
            <p:nvPr/>
          </p:nvSpPr>
          <p:spPr bwMode="auto">
            <a:xfrm>
              <a:off x="4696" y="7376"/>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16" name="Oval 780"/>
            <p:cNvSpPr>
              <a:spLocks noChangeArrowheads="1"/>
            </p:cNvSpPr>
            <p:nvPr/>
          </p:nvSpPr>
          <p:spPr bwMode="auto">
            <a:xfrm>
              <a:off x="4547" y="7682"/>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17" name="Oval 781"/>
            <p:cNvSpPr>
              <a:spLocks noChangeArrowheads="1"/>
            </p:cNvSpPr>
            <p:nvPr/>
          </p:nvSpPr>
          <p:spPr bwMode="auto">
            <a:xfrm>
              <a:off x="4646" y="7733"/>
              <a:ext cx="199" cy="204"/>
            </a:xfrm>
            <a:prstGeom prst="ellipse">
              <a:avLst/>
            </a:prstGeom>
            <a:solidFill>
              <a:srgbClr val="FFB9F7"/>
            </a:solidFill>
            <a:ln w="38100" algn="ctr">
              <a:solidFill>
                <a:srgbClr val="777777"/>
              </a:solidFill>
              <a:round/>
              <a:headEnd/>
              <a:tailEnd/>
            </a:ln>
            <a:effectLst/>
          </p:spPr>
          <p:txBody>
            <a:bodyPr wrap="none" anchor="ctr"/>
            <a:lstStyle/>
            <a:p>
              <a:pPr algn="ctr"/>
              <a:endParaRPr lang="en-US" sz="1800">
                <a:latin typeface="Arial" charset="0"/>
                <a:cs typeface="Arial" charset="0"/>
              </a:endParaRPr>
            </a:p>
          </p:txBody>
        </p:sp>
        <p:sp>
          <p:nvSpPr>
            <p:cNvPr id="15118" name="Rectangle 782"/>
            <p:cNvSpPr>
              <a:spLocks noChangeArrowheads="1"/>
            </p:cNvSpPr>
            <p:nvPr/>
          </p:nvSpPr>
          <p:spPr bwMode="auto">
            <a:xfrm>
              <a:off x="5591" y="6408"/>
              <a:ext cx="1093" cy="1580"/>
            </a:xfrm>
            <a:prstGeom prst="rect">
              <a:avLst/>
            </a:prstGeom>
            <a:gradFill rotWithShape="0">
              <a:gsLst>
                <a:gs pos="0">
                  <a:schemeClr val="tx2"/>
                </a:gs>
                <a:gs pos="100000">
                  <a:schemeClr val="tx2">
                    <a:gamma/>
                    <a:tint val="0"/>
                    <a:invGamma/>
                  </a:schemeClr>
                </a:gs>
              </a:gsLst>
              <a:lin ang="0" scaled="1"/>
            </a:gradFill>
            <a:ln w="28575">
              <a:solidFill>
                <a:schemeClr val="tx1"/>
              </a:solidFill>
              <a:miter lim="800000"/>
              <a:headEnd/>
              <a:tailEnd/>
            </a:ln>
            <a:effectLst/>
          </p:spPr>
          <p:txBody>
            <a:bodyPr wrap="none" anchor="ctr"/>
            <a:lstStyle/>
            <a:p>
              <a:endParaRPr lang="en-US"/>
            </a:p>
          </p:txBody>
        </p:sp>
        <p:sp>
          <p:nvSpPr>
            <p:cNvPr id="15119" name="Text Box 783"/>
            <p:cNvSpPr txBox="1">
              <a:spLocks noChangeArrowheads="1"/>
            </p:cNvSpPr>
            <p:nvPr/>
          </p:nvSpPr>
          <p:spPr bwMode="auto">
            <a:xfrm>
              <a:off x="5586" y="6408"/>
              <a:ext cx="1098" cy="327"/>
            </a:xfrm>
            <a:prstGeom prst="rect">
              <a:avLst/>
            </a:prstGeom>
            <a:noFill/>
            <a:ln w="9525">
              <a:noFill/>
              <a:miter lim="800000"/>
              <a:headEnd/>
              <a:tailEnd/>
            </a:ln>
            <a:effectLst>
              <a:outerShdw dist="25400" dir="10800000" algn="ctr" rotWithShape="0">
                <a:schemeClr val="bg1">
                  <a:alpha val="50000"/>
                </a:schemeClr>
              </a:outerShdw>
            </a:effectLst>
          </p:spPr>
          <p:txBody>
            <a:bodyPr>
              <a:spAutoFit/>
            </a:bodyPr>
            <a:lstStyle/>
            <a:p>
              <a:r>
                <a:rPr lang="fr-BE" sz="2800">
                  <a:solidFill>
                    <a:schemeClr val="tx2"/>
                  </a:solidFill>
                  <a:latin typeface="Arial" charset="0"/>
                  <a:cs typeface="Arial" charset="0"/>
                </a:rPr>
                <a:t>Cathode:</a:t>
              </a:r>
              <a:endParaRPr lang="en-GB" sz="2800">
                <a:solidFill>
                  <a:schemeClr val="tx2"/>
                </a:solidFill>
                <a:latin typeface="Arial" charset="0"/>
                <a:cs typeface="Arial" charset="0"/>
              </a:endParaRPr>
            </a:p>
          </p:txBody>
        </p:sp>
        <p:sp>
          <p:nvSpPr>
            <p:cNvPr id="15120" name="Text Box 784"/>
            <p:cNvSpPr txBox="1">
              <a:spLocks noChangeArrowheads="1"/>
            </p:cNvSpPr>
            <p:nvPr/>
          </p:nvSpPr>
          <p:spPr bwMode="auto">
            <a:xfrm>
              <a:off x="5988" y="7082"/>
              <a:ext cx="259" cy="250"/>
            </a:xfrm>
            <a:prstGeom prst="rect">
              <a:avLst/>
            </a:prstGeom>
            <a:noFill/>
            <a:ln w="9525">
              <a:noFill/>
              <a:miter lim="800000"/>
              <a:headEnd/>
              <a:tailEnd/>
            </a:ln>
            <a:effectLst/>
          </p:spPr>
          <p:txBody>
            <a:bodyPr wrap="none">
              <a:spAutoFit/>
            </a:bodyPr>
            <a:lstStyle/>
            <a:p>
              <a:pPr eaLnBrk="0" hangingPunct="0"/>
              <a:r>
                <a:rPr lang="en-US" sz="2000">
                  <a:latin typeface="Agency FB" pitchFamily="34" charset="0"/>
                  <a:cs typeface="Arial" charset="0"/>
                </a:rPr>
                <a:t>Al</a:t>
              </a:r>
            </a:p>
          </p:txBody>
        </p:sp>
        <p:sp>
          <p:nvSpPr>
            <p:cNvPr id="15121" name="Rectangle 785"/>
            <p:cNvSpPr>
              <a:spLocks noChangeArrowheads="1"/>
            </p:cNvSpPr>
            <p:nvPr/>
          </p:nvSpPr>
          <p:spPr bwMode="auto">
            <a:xfrm>
              <a:off x="4298" y="6408"/>
              <a:ext cx="1293" cy="1580"/>
            </a:xfrm>
            <a:prstGeom prst="rect">
              <a:avLst/>
            </a:prstGeom>
            <a:solidFill>
              <a:srgbClr val="FFB9F7">
                <a:alpha val="62000"/>
              </a:srgbClr>
            </a:solidFill>
            <a:ln w="3175" algn="ctr">
              <a:solidFill>
                <a:schemeClr val="tx1"/>
              </a:solidFill>
              <a:miter lim="800000"/>
              <a:headEnd/>
              <a:tailEnd/>
            </a:ln>
            <a:effectLst/>
          </p:spPr>
          <p:txBody>
            <a:bodyPr wrap="none" anchor="ctr"/>
            <a:lstStyle/>
            <a:p>
              <a:pPr algn="ctr"/>
              <a:endParaRPr lang="en-US" sz="1800">
                <a:latin typeface="Arial" charset="0"/>
                <a:cs typeface="Arial" charset="0"/>
              </a:endParaRPr>
            </a:p>
          </p:txBody>
        </p:sp>
        <p:sp>
          <p:nvSpPr>
            <p:cNvPr id="15122" name="Text Box 786"/>
            <p:cNvSpPr txBox="1">
              <a:spLocks noChangeArrowheads="1"/>
            </p:cNvSpPr>
            <p:nvPr/>
          </p:nvSpPr>
          <p:spPr bwMode="auto">
            <a:xfrm>
              <a:off x="4249" y="6722"/>
              <a:ext cx="1292" cy="308"/>
            </a:xfrm>
            <a:prstGeom prst="rect">
              <a:avLst/>
            </a:prstGeom>
            <a:noFill/>
            <a:ln w="9525">
              <a:noFill/>
              <a:miter lim="800000"/>
              <a:headEnd/>
              <a:tailEnd/>
            </a:ln>
            <a:effectLst/>
          </p:spPr>
          <p:txBody>
            <a:bodyPr lIns="182880" rIns="0">
              <a:spAutoFit/>
            </a:bodyPr>
            <a:lstStyle/>
            <a:p>
              <a:pPr>
                <a:lnSpc>
                  <a:spcPct val="65000"/>
                </a:lnSpc>
              </a:pPr>
              <a:r>
                <a:rPr lang="fr-BE" sz="2000">
                  <a:latin typeface="Agency FB" pitchFamily="34" charset="0"/>
                  <a:cs typeface="Arial" charset="0"/>
                </a:rPr>
                <a:t>semiconducting polymer</a:t>
              </a:r>
              <a:endParaRPr lang="en-GB" sz="2000">
                <a:latin typeface="Agency FB" pitchFamily="34" charset="0"/>
                <a:cs typeface="Arial" charset="0"/>
              </a:endParaRPr>
            </a:p>
          </p:txBody>
        </p:sp>
        <p:sp>
          <p:nvSpPr>
            <p:cNvPr id="15123" name="Text Box 787"/>
            <p:cNvSpPr txBox="1">
              <a:spLocks noChangeArrowheads="1"/>
            </p:cNvSpPr>
            <p:nvPr/>
          </p:nvSpPr>
          <p:spPr bwMode="auto">
            <a:xfrm>
              <a:off x="4298" y="6408"/>
              <a:ext cx="1293" cy="269"/>
            </a:xfrm>
            <a:prstGeom prst="rect">
              <a:avLst/>
            </a:prstGeom>
            <a:noFill/>
            <a:ln w="9525">
              <a:noFill/>
              <a:miter lim="800000"/>
              <a:headEnd/>
              <a:tailEnd/>
            </a:ln>
            <a:effectLst/>
          </p:spPr>
          <p:txBody>
            <a:bodyPr tIns="0" bIns="0">
              <a:spAutoFit/>
            </a:bodyPr>
            <a:lstStyle/>
            <a:p>
              <a:r>
                <a:rPr lang="fr-BE" sz="2800">
                  <a:solidFill>
                    <a:schemeClr val="tx2"/>
                  </a:solidFill>
                  <a:effectLst>
                    <a:outerShdw blurRad="38100" dist="38100" dir="2700000" algn="tl">
                      <a:srgbClr val="C0C0C0"/>
                    </a:outerShdw>
                  </a:effectLst>
                  <a:latin typeface="Arial" charset="0"/>
                  <a:cs typeface="Arial" charset="0"/>
                </a:rPr>
                <a:t>Donor:</a:t>
              </a:r>
              <a:endParaRPr lang="en-GB" sz="2800">
                <a:effectLst>
                  <a:outerShdw blurRad="38100" dist="38100" dir="2700000" algn="tl">
                    <a:srgbClr val="C0C0C0"/>
                  </a:outerShdw>
                </a:effectLst>
                <a:latin typeface="Agency FB" pitchFamily="34" charset="0"/>
                <a:cs typeface="Arial" charset="0"/>
              </a:endParaRPr>
            </a:p>
          </p:txBody>
        </p:sp>
        <p:sp>
          <p:nvSpPr>
            <p:cNvPr id="15124" name="Text Box 788"/>
            <p:cNvSpPr txBox="1">
              <a:spLocks noChangeArrowheads="1"/>
            </p:cNvSpPr>
            <p:nvPr/>
          </p:nvSpPr>
          <p:spPr bwMode="auto">
            <a:xfrm>
              <a:off x="4306" y="7584"/>
              <a:ext cx="1243" cy="221"/>
            </a:xfrm>
            <a:prstGeom prst="rect">
              <a:avLst/>
            </a:prstGeom>
            <a:noFill/>
            <a:ln w="9525">
              <a:noFill/>
              <a:miter lim="800000"/>
              <a:headEnd/>
              <a:tailEnd/>
            </a:ln>
            <a:effectLst/>
          </p:spPr>
          <p:txBody>
            <a:bodyPr bIns="0">
              <a:spAutoFit/>
            </a:bodyPr>
            <a:lstStyle/>
            <a:p>
              <a:r>
                <a:rPr lang="fr-BE" sz="2000">
                  <a:latin typeface="Agency FB" pitchFamily="34" charset="0"/>
                  <a:cs typeface="Arial" charset="0"/>
                </a:rPr>
                <a:t>C</a:t>
              </a:r>
              <a:r>
                <a:rPr lang="fr-BE" sz="2000" baseline="-25000">
                  <a:latin typeface="Agency FB" pitchFamily="34" charset="0"/>
                  <a:cs typeface="Arial" charset="0"/>
                </a:rPr>
                <a:t>60</a:t>
              </a:r>
              <a:r>
                <a:rPr lang="fr-BE" sz="2000">
                  <a:latin typeface="Agency FB" pitchFamily="34" charset="0"/>
                  <a:cs typeface="Arial" charset="0"/>
                </a:rPr>
                <a:t> derivative</a:t>
              </a:r>
              <a:endParaRPr lang="en-GB" sz="2000">
                <a:latin typeface="Agency FB" pitchFamily="34" charset="0"/>
                <a:cs typeface="Arial" charset="0"/>
              </a:endParaRPr>
            </a:p>
          </p:txBody>
        </p:sp>
        <p:sp>
          <p:nvSpPr>
            <p:cNvPr id="15125" name="Rectangle 789"/>
            <p:cNvSpPr>
              <a:spLocks noChangeArrowheads="1"/>
            </p:cNvSpPr>
            <p:nvPr/>
          </p:nvSpPr>
          <p:spPr bwMode="auto">
            <a:xfrm>
              <a:off x="3354" y="6408"/>
              <a:ext cx="944" cy="1580"/>
            </a:xfrm>
            <a:prstGeom prst="rect">
              <a:avLst/>
            </a:prstGeom>
            <a:solidFill>
              <a:srgbClr val="CDE7FF"/>
            </a:solidFill>
            <a:ln w="28575">
              <a:solidFill>
                <a:srgbClr val="CC0000"/>
              </a:solidFill>
              <a:miter lim="800000"/>
              <a:headEnd/>
              <a:tailEnd/>
            </a:ln>
            <a:effectLst/>
          </p:spPr>
          <p:txBody>
            <a:bodyPr wrap="none" anchor="ctr"/>
            <a:lstStyle/>
            <a:p>
              <a:endParaRPr lang="en-US"/>
            </a:p>
          </p:txBody>
        </p:sp>
        <p:sp>
          <p:nvSpPr>
            <p:cNvPr id="15126" name="Rectangle 790"/>
            <p:cNvSpPr>
              <a:spLocks noChangeArrowheads="1"/>
            </p:cNvSpPr>
            <p:nvPr/>
          </p:nvSpPr>
          <p:spPr bwMode="auto">
            <a:xfrm>
              <a:off x="3304" y="6740"/>
              <a:ext cx="1044" cy="519"/>
            </a:xfrm>
            <a:prstGeom prst="rect">
              <a:avLst/>
            </a:prstGeom>
            <a:noFill/>
            <a:ln w="9525">
              <a:noFill/>
              <a:miter lim="800000"/>
              <a:headEnd/>
              <a:tailEnd/>
            </a:ln>
            <a:effectLst/>
          </p:spPr>
          <p:txBody>
            <a:bodyPr>
              <a:spAutoFit/>
            </a:bodyPr>
            <a:lstStyle/>
            <a:p>
              <a:r>
                <a:rPr lang="en-US" sz="2800">
                  <a:solidFill>
                    <a:srgbClr val="CC0000"/>
                  </a:solidFill>
                  <a:latin typeface="Arial Narrow" pitchFamily="34" charset="0"/>
                  <a:cs typeface="Arial" charset="0"/>
                </a:rPr>
                <a:t> </a:t>
              </a:r>
              <a:r>
                <a:rPr lang="en-US" sz="2000">
                  <a:solidFill>
                    <a:srgbClr val="CC0000"/>
                  </a:solidFill>
                  <a:latin typeface="Agency FB" pitchFamily="34" charset="0"/>
                  <a:cs typeface="Arial" charset="0"/>
                </a:rPr>
                <a:t>PEDOT:PSS</a:t>
              </a:r>
            </a:p>
          </p:txBody>
        </p:sp>
        <p:sp>
          <p:nvSpPr>
            <p:cNvPr id="19799" name="Text Box 1367"/>
            <p:cNvSpPr txBox="1">
              <a:spLocks noChangeArrowheads="1"/>
            </p:cNvSpPr>
            <p:nvPr/>
          </p:nvSpPr>
          <p:spPr bwMode="auto">
            <a:xfrm>
              <a:off x="4306" y="7352"/>
              <a:ext cx="1293" cy="269"/>
            </a:xfrm>
            <a:prstGeom prst="rect">
              <a:avLst/>
            </a:prstGeom>
            <a:noFill/>
            <a:ln w="9525">
              <a:noFill/>
              <a:miter lim="800000"/>
              <a:headEnd/>
              <a:tailEnd/>
            </a:ln>
            <a:effectLst/>
          </p:spPr>
          <p:txBody>
            <a:bodyPr tIns="0" bIns="0">
              <a:spAutoFit/>
            </a:bodyPr>
            <a:lstStyle/>
            <a:p>
              <a:r>
                <a:rPr lang="fr-BE" sz="2800">
                  <a:solidFill>
                    <a:schemeClr val="tx2"/>
                  </a:solidFill>
                  <a:effectLst>
                    <a:outerShdw blurRad="38100" dist="38100" dir="2700000" algn="tl">
                      <a:srgbClr val="C0C0C0"/>
                    </a:outerShdw>
                  </a:effectLst>
                  <a:latin typeface="Arial" charset="0"/>
                  <a:cs typeface="Arial" charset="0"/>
                </a:rPr>
                <a:t>Acceptor:</a:t>
              </a:r>
              <a:endParaRPr lang="en-GB" sz="2800">
                <a:solidFill>
                  <a:schemeClr val="tx2"/>
                </a:solidFill>
                <a:effectLst>
                  <a:outerShdw blurRad="38100" dist="38100" dir="2700000" algn="tl">
                    <a:srgbClr val="C0C0C0"/>
                  </a:outerShdw>
                </a:effectLst>
                <a:latin typeface="Arial" charset="0"/>
                <a:cs typeface="Arial" charset="0"/>
              </a:endParaRPr>
            </a:p>
          </p:txBody>
        </p:sp>
      </p:grpSp>
      <p:sp>
        <p:nvSpPr>
          <p:cNvPr id="19802" name="Rectangle 1370"/>
          <p:cNvSpPr>
            <a:spLocks noChangeArrowheads="1"/>
          </p:cNvSpPr>
          <p:nvPr/>
        </p:nvSpPr>
        <p:spPr bwMode="auto">
          <a:xfrm>
            <a:off x="0" y="4875213"/>
            <a:ext cx="51206400" cy="182562"/>
          </a:xfrm>
          <a:prstGeom prst="rect">
            <a:avLst/>
          </a:prstGeom>
          <a:gradFill rotWithShape="1">
            <a:gsLst>
              <a:gs pos="0">
                <a:srgbClr val="40322A"/>
              </a:gs>
              <a:gs pos="50000">
                <a:srgbClr val="D9C293"/>
              </a:gs>
              <a:gs pos="100000">
                <a:srgbClr val="40322A"/>
              </a:gs>
            </a:gsLst>
            <a:lin ang="0" scaled="1"/>
          </a:gradFill>
          <a:ln w="9525">
            <a:noFill/>
            <a:miter lim="800000"/>
            <a:headEnd/>
            <a:tailEnd/>
          </a:ln>
          <a:effectLst/>
        </p:spPr>
        <p:txBody>
          <a:bodyPr wrap="none" anchor="ctr"/>
          <a:lstStyle/>
          <a:p>
            <a:pPr algn="ctr"/>
            <a:endParaRPr lang="en-US"/>
          </a:p>
        </p:txBody>
      </p:sp>
      <p:sp>
        <p:nvSpPr>
          <p:cNvPr id="19656" name="Text Box 1224"/>
          <p:cNvSpPr txBox="1">
            <a:spLocks noChangeArrowheads="1"/>
          </p:cNvSpPr>
          <p:nvPr/>
        </p:nvSpPr>
        <p:spPr bwMode="auto">
          <a:xfrm>
            <a:off x="7146925" y="762000"/>
            <a:ext cx="38176200" cy="2132892"/>
          </a:xfrm>
          <a:prstGeom prst="rect">
            <a:avLst/>
          </a:prstGeom>
          <a:noFill/>
          <a:ln w="9525">
            <a:noFill/>
            <a:miter lim="800000"/>
            <a:headEnd/>
            <a:tailEnd/>
          </a:ln>
          <a:effectLst/>
        </p:spPr>
        <p:txBody>
          <a:bodyPr>
            <a:spAutoFit/>
          </a:bodyPr>
          <a:lstStyle/>
          <a:p>
            <a:pPr algn="ctr" eaLnBrk="0" hangingPunct="0">
              <a:lnSpc>
                <a:spcPct val="85000"/>
              </a:lnSpc>
              <a:spcBef>
                <a:spcPct val="50000"/>
              </a:spcBef>
            </a:pPr>
            <a:r>
              <a:rPr lang="en-US" sz="7800" b="1" dirty="0" smtClean="0">
                <a:solidFill>
                  <a:srgbClr val="40322A"/>
                </a:solidFill>
                <a:latin typeface="Arial" charset="0"/>
              </a:rPr>
              <a:t>Metal nanoparticle enhancement of organic polymer solar cell efficiency: Raman and optical studies</a:t>
            </a:r>
            <a:endParaRPr lang="en-US" sz="7800" b="1" dirty="0">
              <a:solidFill>
                <a:srgbClr val="40322A"/>
              </a:solidFill>
              <a:latin typeface="Arial" charset="0"/>
            </a:endParaRPr>
          </a:p>
        </p:txBody>
      </p:sp>
      <p:sp>
        <p:nvSpPr>
          <p:cNvPr id="14986" name="Text Box 650"/>
          <p:cNvSpPr txBox="1">
            <a:spLocks noChangeArrowheads="1"/>
          </p:cNvSpPr>
          <p:nvPr/>
        </p:nvSpPr>
        <p:spPr bwMode="auto">
          <a:xfrm>
            <a:off x="10423525" y="2743200"/>
            <a:ext cx="31470600" cy="1905000"/>
          </a:xfrm>
          <a:prstGeom prst="rect">
            <a:avLst/>
          </a:prstGeom>
          <a:noFill/>
          <a:ln w="9525">
            <a:noFill/>
            <a:miter lim="800000"/>
            <a:headEnd/>
            <a:tailEnd/>
          </a:ln>
          <a:effectLst/>
        </p:spPr>
        <p:txBody>
          <a:bodyPr lIns="360000" tIns="360000" rIns="360000" bIns="360000"/>
          <a:lstStyle/>
          <a:p>
            <a:pPr algn="ctr" eaLnBrk="0" hangingPunct="0">
              <a:lnSpc>
                <a:spcPct val="85000"/>
              </a:lnSpc>
            </a:pPr>
            <a:r>
              <a:rPr lang="en-US" sz="6000" dirty="0" smtClean="0">
                <a:latin typeface="Arial Narrow" pitchFamily="34" charset="0"/>
              </a:rPr>
              <a:t>Anne </a:t>
            </a:r>
            <a:r>
              <a:rPr lang="en-US" sz="6000" dirty="0">
                <a:latin typeface="Arial Narrow" pitchFamily="34" charset="0"/>
              </a:rPr>
              <a:t>Myers </a:t>
            </a:r>
            <a:r>
              <a:rPr lang="en-US" sz="6000" dirty="0" smtClean="0">
                <a:latin typeface="Arial Narrow" pitchFamily="34" charset="0"/>
              </a:rPr>
              <a:t>Kelley, University of California, Merced    						             </a:t>
            </a:r>
            <a:r>
              <a:rPr lang="en-US" sz="6000" b="1" dirty="0" smtClean="0">
                <a:latin typeface="Arial Narrow" pitchFamily="34" charset="0"/>
              </a:rPr>
              <a:t>PRF 48820-ND10</a:t>
            </a:r>
            <a:endParaRPr lang="en-GB" sz="6000" b="1" dirty="0">
              <a:latin typeface="Arial Narrow"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themeOverride>
</file>

<file path=docProps/app.xml><?xml version="1.0" encoding="utf-8"?>
<Properties xmlns="http://schemas.openxmlformats.org/officeDocument/2006/extended-properties" xmlns:vt="http://schemas.openxmlformats.org/officeDocument/2006/docPropsVTypes">
  <TotalTime>3435</TotalTime>
  <Words>1478</Words>
  <Application>Microsoft Office PowerPoint</Application>
  <PresentationFormat>Custom</PresentationFormat>
  <Paragraphs>99</Paragraphs>
  <Slides>1</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1</vt:i4>
      </vt:variant>
    </vt:vector>
  </HeadingPairs>
  <TitlesOfParts>
    <vt:vector size="12" baseType="lpstr">
      <vt:lpstr>Helvetica</vt:lpstr>
      <vt:lpstr>ＭＳ Ｐゴシック</vt:lpstr>
      <vt:lpstr>Arial</vt:lpstr>
      <vt:lpstr>Times New Roman</vt:lpstr>
      <vt:lpstr>Calibri</vt:lpstr>
      <vt:lpstr>Times</vt:lpstr>
      <vt:lpstr>Arial Narrow</vt:lpstr>
      <vt:lpstr>Agency FB</vt:lpstr>
      <vt:lpstr>Default Design</vt:lpstr>
      <vt:lpstr>ChemDraw.Document.6.0</vt:lpstr>
      <vt:lpstr>Origin Graph</vt:lpstr>
      <vt:lpstr>Slide 1</vt:lpstr>
    </vt:vector>
  </TitlesOfParts>
  <Manager/>
  <Company>UC Merced</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PRF nugget</dc:title>
  <dc:subject/>
  <dc:creator>Anne Myers Kelley</dc:creator>
  <cp:keywords/>
  <dc:description/>
  <cp:lastModifiedBy>amkelley</cp:lastModifiedBy>
  <cp:revision>469</cp:revision>
  <cp:lastPrinted>2009-04-08T18:36:54Z</cp:lastPrinted>
  <dcterms:created xsi:type="dcterms:W3CDTF">2009-07-23T17:37:26Z</dcterms:created>
  <dcterms:modified xsi:type="dcterms:W3CDTF">2010-09-17T22:52:12Z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