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945"/>
    <a:srgbClr val="FFFF3D"/>
    <a:srgbClr val="EB966F"/>
    <a:srgbClr val="EBBF6F"/>
    <a:srgbClr val="FFFA95"/>
    <a:srgbClr val="EBE26F"/>
    <a:srgbClr val="FFF065"/>
    <a:srgbClr val="66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89" autoAdjust="0"/>
  </p:normalViewPr>
  <p:slideViewPr>
    <p:cSldViewPr>
      <p:cViewPr>
        <p:scale>
          <a:sx n="100" d="100"/>
          <a:sy n="100" d="100"/>
        </p:scale>
        <p:origin x="-10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C6A0A32-20D0-47CE-AF00-0F802F96F532}" type="datetimeFigureOut">
              <a:rPr lang="en-US"/>
              <a:pPr>
                <a:defRPr/>
              </a:pPr>
              <a:t>9/17/2010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7DFFBB0-6E88-41C2-A297-959B87FC68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D9EE1D-7D5F-48DE-8163-C18534F7E50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A96F1-8D3E-4805-8473-D905989A4D8D}" type="datetimeFigureOut">
              <a:rPr lang="en-US"/>
              <a:pPr>
                <a:defRPr/>
              </a:pPr>
              <a:t>9/17/2010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0EBEC-5868-40D4-8F75-CA58E77175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E8B16C-7D8A-4047-9D0E-59B7E220AEEE}" type="datetimeFigureOut">
              <a:rPr lang="en-US"/>
              <a:pPr>
                <a:defRPr/>
              </a:pPr>
              <a:t>9/17/2010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31B6CD-D162-42E3-BE00-ECF342C359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1A5E1-0622-4812-9DD9-62092DF70A38}" type="datetimeFigureOut">
              <a:rPr lang="en-US"/>
              <a:pPr>
                <a:defRPr/>
              </a:pPr>
              <a:t>9/17/2010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F329D-8712-453B-8714-3B90211AF7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BAE8A-ACFC-42CA-BA6E-D82D8BAA8E2F}" type="datetimeFigureOut">
              <a:rPr lang="en-US"/>
              <a:pPr>
                <a:defRPr/>
              </a:pPr>
              <a:t>9/17/2010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79423E-FDBF-4724-9842-916E6C014D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1F629C-3616-4954-A10D-D883A1638F2D}" type="datetimeFigureOut">
              <a:rPr lang="en-US"/>
              <a:pPr>
                <a:defRPr/>
              </a:pPr>
              <a:t>9/17/2010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072CFF-9D6C-434F-A9AA-360FC2E559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0244F8-5105-4D37-A460-DD994AD00249}" type="datetimeFigureOut">
              <a:rPr lang="en-US"/>
              <a:pPr>
                <a:defRPr/>
              </a:pPr>
              <a:t>9/17/2010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66192B-9BB6-49D5-A21D-BA68DAF190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BEFBF-8281-4A1D-B72C-373EC1F5706A}" type="datetimeFigureOut">
              <a:rPr lang="en-US"/>
              <a:pPr>
                <a:defRPr/>
              </a:pPr>
              <a:t>9/17/2010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EE4C-5E05-49C2-BF7A-6553DCB6BA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C3573-CDED-4B08-B033-9DC3D920894C}" type="datetimeFigureOut">
              <a:rPr lang="en-US"/>
              <a:pPr>
                <a:defRPr/>
              </a:pPr>
              <a:t>9/17/2010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DCFE52-C054-4E70-9755-0AE8D0EA52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35C7E8-4026-4240-B77C-06A78E9E14BE}" type="datetimeFigureOut">
              <a:rPr lang="en-US"/>
              <a:pPr>
                <a:defRPr/>
              </a:pPr>
              <a:t>9/17/2010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4C1C87-F3EC-40F3-A0CD-83E5D768B4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551EE-BCED-4668-9D02-AC5EA679F094}" type="datetimeFigureOut">
              <a:rPr lang="en-US"/>
              <a:pPr>
                <a:defRPr/>
              </a:pPr>
              <a:t>9/17/2010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B6A005-FD89-44A8-840B-265BCD5493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C0E1D-F641-4531-888F-D9326BF1519F}" type="datetimeFigureOut">
              <a:rPr lang="en-US"/>
              <a:pPr>
                <a:defRPr/>
              </a:pPr>
              <a:t>9/17/2010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0726A-103D-4014-BEEE-8C85571F4C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C050A44-9011-4E03-B372-D4FCA31F7813}" type="datetimeFigureOut">
              <a:rPr lang="en-US"/>
              <a:pPr>
                <a:defRPr/>
              </a:pPr>
              <a:t>9/17/2010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CCB8FC9-72AB-4647-A551-2255D9391D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oleObject" Target="../embeddings/oleObject1.bin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TextBox 45"/>
          <p:cNvSpPr txBox="1">
            <a:spLocks noChangeArrowheads="1"/>
          </p:cNvSpPr>
          <p:nvPr/>
        </p:nvSpPr>
        <p:spPr bwMode="auto">
          <a:xfrm>
            <a:off x="0" y="0"/>
            <a:ext cx="8915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altLang="zh-CN" sz="1400">
                <a:solidFill>
                  <a:schemeClr val="hlink"/>
                </a:solidFill>
              </a:rPr>
              <a:t>“Photoisomerization Induced Mesophase Transition in Mixtures of Azobenzene and Photocurable Monomers”,</a:t>
            </a:r>
            <a:r>
              <a:rPr lang="en-US" sz="1400">
                <a:solidFill>
                  <a:schemeClr val="hlink"/>
                </a:solidFill>
              </a:rPr>
              <a:t> </a:t>
            </a:r>
          </a:p>
        </p:txBody>
      </p:sp>
      <p:sp>
        <p:nvSpPr>
          <p:cNvPr id="1033" name="TextBox 47"/>
          <p:cNvSpPr txBox="1">
            <a:spLocks noChangeArrowheads="1"/>
          </p:cNvSpPr>
          <p:nvPr/>
        </p:nvSpPr>
        <p:spPr bwMode="auto">
          <a:xfrm>
            <a:off x="152400" y="687388"/>
            <a:ext cx="8610600" cy="137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1200" b="1">
                <a:ea typeface="굴림"/>
                <a:cs typeface="굴림"/>
              </a:rPr>
              <a:t>As typical for single crystal growths, </a:t>
            </a:r>
            <a:r>
              <a:rPr lang="en-US" sz="1200" b="1"/>
              <a:t>shallow</a:t>
            </a:r>
            <a:r>
              <a:rPr lang="en-US" altLang="ko-KR" sz="1200" b="1">
                <a:ea typeface="굴림"/>
                <a:cs typeface="굴림"/>
              </a:rPr>
              <a:t> </a:t>
            </a:r>
            <a:r>
              <a:rPr lang="en-US" sz="1200" b="1"/>
              <a:t>supercooling</a:t>
            </a:r>
            <a:r>
              <a:rPr lang="en-US" altLang="ko-KR" sz="1200" b="1">
                <a:ea typeface="굴림"/>
                <a:cs typeface="굴림"/>
              </a:rPr>
              <a:t> </a:t>
            </a:r>
            <a:r>
              <a:rPr lang="en-US" sz="1200" b="1"/>
              <a:t>generally resulted in nucleation and growth of the stationary rhomboidal single crystal of azobenzene in triacrylate solution. A novel phenomenon of  self-propelled crystal motion was discovered at deeper supercooling by simply increasing azobenzene concentration, which has never seen before or known in the field of crystal solidification. </a:t>
            </a:r>
            <a:r>
              <a:rPr lang="en-US" altLang="zh-CN" sz="1200" b="1"/>
              <a:t>The modes of self-motions include swimming, shooting, and sinking. The instability of solvent concentration gradient resulting from solvent rejection from the growth fronts has </a:t>
            </a:r>
            <a:r>
              <a:rPr lang="en-US" altLang="ko-KR" sz="1200" b="1">
                <a:ea typeface="굴림"/>
                <a:cs typeface="굴림"/>
              </a:rPr>
              <a:t>led to spatial variability of surface tension, known as the Marangoni effect, which is responsible for this novel crystal self-motion. Other notable outcomes include:</a:t>
            </a:r>
            <a:endParaRPr lang="en-US" sz="1200" b="1"/>
          </a:p>
        </p:txBody>
      </p:sp>
      <p:grpSp>
        <p:nvGrpSpPr>
          <p:cNvPr id="1034" name="Group 31"/>
          <p:cNvGrpSpPr>
            <a:grpSpLocks/>
          </p:cNvGrpSpPr>
          <p:nvPr/>
        </p:nvGrpSpPr>
        <p:grpSpPr bwMode="auto">
          <a:xfrm>
            <a:off x="304800" y="3352800"/>
            <a:ext cx="3124200" cy="1143000"/>
            <a:chOff x="228600" y="3138193"/>
            <a:chExt cx="3849687" cy="1715999"/>
          </a:xfrm>
        </p:grpSpPr>
        <p:graphicFrame>
          <p:nvGraphicFramePr>
            <p:cNvPr id="1031" name="Object 7"/>
            <p:cNvGraphicFramePr>
              <a:graphicFrameLocks noChangeAspect="1"/>
            </p:cNvGraphicFramePr>
            <p:nvPr/>
          </p:nvGraphicFramePr>
          <p:xfrm>
            <a:off x="228600" y="3276600"/>
            <a:ext cx="3849687" cy="1506537"/>
          </p:xfrm>
          <a:graphic>
            <a:graphicData uri="http://schemas.openxmlformats.org/presentationml/2006/ole">
              <p:oleObj spid="_x0000_s1031" name="ChemSketch" r:id="rId4" imgW="3849480" imgH="1505880" progId="ACD.ChemSketch.20">
                <p:embed/>
              </p:oleObj>
            </a:graphicData>
          </a:graphic>
        </p:graphicFrame>
        <p:sp>
          <p:nvSpPr>
            <p:cNvPr id="26" name="Down Arrow 25"/>
            <p:cNvSpPr/>
            <p:nvPr/>
          </p:nvSpPr>
          <p:spPr>
            <a:xfrm rot="19200000">
              <a:off x="510284" y="3138193"/>
              <a:ext cx="146711" cy="574384"/>
            </a:xfrm>
            <a:prstGeom prst="downArrow">
              <a:avLst>
                <a:gd name="adj1" fmla="val 45833"/>
                <a:gd name="adj2" fmla="val 66667"/>
              </a:avLst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48" name="TextBox 26"/>
            <p:cNvSpPr txBox="1">
              <a:spLocks noChangeArrowheads="1"/>
            </p:cNvSpPr>
            <p:nvPr/>
          </p:nvSpPr>
          <p:spPr bwMode="auto">
            <a:xfrm>
              <a:off x="563100" y="3181093"/>
              <a:ext cx="1328221" cy="4123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b="1">
                  <a:solidFill>
                    <a:schemeClr val="hlink"/>
                  </a:solidFill>
                  <a:latin typeface="Calibri" pitchFamily="34" charset="0"/>
                </a:rPr>
                <a:t>h</a:t>
              </a:r>
              <a:r>
                <a:rPr lang="el-GR" sz="1200" b="1">
                  <a:solidFill>
                    <a:schemeClr val="hlink"/>
                  </a:solidFill>
                  <a:latin typeface="Calibri" pitchFamily="34" charset="0"/>
                </a:rPr>
                <a:t>ν</a:t>
              </a:r>
              <a:r>
                <a:rPr lang="en-US" sz="1200" b="1">
                  <a:solidFill>
                    <a:schemeClr val="hlink"/>
                  </a:solidFill>
                  <a:latin typeface="Calibri" pitchFamily="34" charset="0"/>
                </a:rPr>
                <a:t> (blue)</a:t>
              </a:r>
            </a:p>
          </p:txBody>
        </p:sp>
        <p:sp>
          <p:nvSpPr>
            <p:cNvPr id="1049" name="TextBox 28"/>
            <p:cNvSpPr txBox="1">
              <a:spLocks noChangeArrowheads="1"/>
            </p:cNvSpPr>
            <p:nvPr/>
          </p:nvSpPr>
          <p:spPr bwMode="auto">
            <a:xfrm>
              <a:off x="2129970" y="4434726"/>
              <a:ext cx="1248018" cy="4123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b="1">
                  <a:solidFill>
                    <a:srgbClr val="6600FF"/>
                  </a:solidFill>
                  <a:latin typeface="Calibri" pitchFamily="34" charset="0"/>
                </a:rPr>
                <a:t>h</a:t>
              </a:r>
              <a:r>
                <a:rPr lang="el-GR" sz="1200" b="1">
                  <a:solidFill>
                    <a:srgbClr val="6600FF"/>
                  </a:solidFill>
                  <a:latin typeface="Calibri" pitchFamily="34" charset="0"/>
                </a:rPr>
                <a:t>ν</a:t>
              </a:r>
              <a:r>
                <a:rPr lang="en-US" sz="1200" b="1">
                  <a:solidFill>
                    <a:srgbClr val="6600FF"/>
                  </a:solidFill>
                  <a:latin typeface="Calibri" pitchFamily="34" charset="0"/>
                </a:rPr>
                <a:t> (UV)</a:t>
              </a:r>
            </a:p>
          </p:txBody>
        </p:sp>
        <p:sp>
          <p:nvSpPr>
            <p:cNvPr id="51" name="Down Arrow 50"/>
            <p:cNvSpPr>
              <a:spLocks noChangeArrowheads="1"/>
            </p:cNvSpPr>
            <p:nvPr/>
          </p:nvSpPr>
          <p:spPr bwMode="auto">
            <a:xfrm rot="2400000" flipV="1">
              <a:off x="2834181" y="4282192"/>
              <a:ext cx="146711" cy="572000"/>
            </a:xfrm>
            <a:prstGeom prst="downArrow">
              <a:avLst>
                <a:gd name="adj1" fmla="val 45833"/>
                <a:gd name="adj2" fmla="val 66667"/>
              </a:avLst>
            </a:prstGeom>
            <a:solidFill>
              <a:srgbClr val="7030A0"/>
            </a:solidFill>
            <a:ln w="25400" algn="ctr">
              <a:noFill/>
              <a:miter lim="800000"/>
              <a:headEnd/>
              <a:tailEnd/>
            </a:ln>
          </p:spPr>
          <p:txBody>
            <a:bodyPr rot="1080000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lt1"/>
                </a:solidFill>
                <a:latin typeface="+mn-lt"/>
              </a:endParaRPr>
            </a:p>
          </p:txBody>
        </p:sp>
      </p:grpSp>
      <p:sp>
        <p:nvSpPr>
          <p:cNvPr id="1037" name="Rectangle 37"/>
          <p:cNvSpPr>
            <a:spLocks noChangeArrowheads="1"/>
          </p:cNvSpPr>
          <p:nvPr/>
        </p:nvSpPr>
        <p:spPr bwMode="auto">
          <a:xfrm>
            <a:off x="381000" y="2057400"/>
            <a:ext cx="84582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1200" b="1"/>
              <a:t>Directional motion of the azobenzene single crystals driven by the cis-trans photoisomerization; </a:t>
            </a:r>
            <a:r>
              <a:rPr lang="en-US" altLang="zh-CN" sz="1200" b="1" i="1"/>
              <a:t>In collaboration with Professor Dmitry Golovaty, Mathematics Department, University of Akron</a:t>
            </a:r>
            <a:endParaRPr lang="en-US" sz="1200" b="1"/>
          </a:p>
          <a:p>
            <a:pPr>
              <a:buFontTx/>
              <a:buChar char="•"/>
            </a:pPr>
            <a:r>
              <a:rPr lang="en-US" altLang="zh-CN" sz="1200" b="1"/>
              <a:t> Ripple formation in stratified surface </a:t>
            </a:r>
            <a:r>
              <a:rPr lang="en-US" altLang="ko-KR" sz="1200" b="1">
                <a:ea typeface="굴림"/>
                <a:cs typeface="굴림"/>
              </a:rPr>
              <a:t>of liquid crystalline azobenzene caused by </a:t>
            </a:r>
            <a:r>
              <a:rPr lang="en-US" altLang="ko-KR" sz="1200" b="1" i="1">
                <a:ea typeface="굴림"/>
                <a:cs typeface="굴림"/>
              </a:rPr>
              <a:t>cis-trans</a:t>
            </a:r>
            <a:r>
              <a:rPr lang="en-US" altLang="ko-KR" sz="1200" b="1">
                <a:ea typeface="굴림"/>
                <a:cs typeface="굴림"/>
              </a:rPr>
              <a:t> photoisomerization; </a:t>
            </a:r>
            <a:r>
              <a:rPr lang="en-US" altLang="ko-KR" sz="1200" b="1" i="1">
                <a:ea typeface="굴림"/>
                <a:cs typeface="굴림"/>
              </a:rPr>
              <a:t>In collaboration with </a:t>
            </a:r>
            <a:r>
              <a:rPr lang="en-US" altLang="zh-CN" sz="1200" b="1" i="1"/>
              <a:t>Professor  Quan Li, Liquid Crystal Institute, Kent State University</a:t>
            </a:r>
            <a:endParaRPr lang="en-US" altLang="ko-KR" sz="1200" b="1" i="1">
              <a:ea typeface="굴림"/>
              <a:cs typeface="굴림"/>
            </a:endParaRPr>
          </a:p>
          <a:p>
            <a:pPr>
              <a:buFontTx/>
              <a:buChar char="•"/>
            </a:pPr>
            <a:r>
              <a:rPr lang="en-US" altLang="zh-CN" sz="1200" b="1"/>
              <a:t>Cascading nucleation events of AC single crystals in diacrylate solutions show different self-motions such as rotation and tumbling with varied single crystal topologies (hexagonal &amp; pyramidal) </a:t>
            </a:r>
            <a:endParaRPr lang="en-US" sz="1200" b="1">
              <a:ea typeface="宋体" charset="-122"/>
            </a:endParaRPr>
          </a:p>
        </p:txBody>
      </p:sp>
      <p:sp>
        <p:nvSpPr>
          <p:cNvPr id="1038" name="Rectangle 38"/>
          <p:cNvSpPr>
            <a:spLocks noChangeArrowheads="1"/>
          </p:cNvSpPr>
          <p:nvPr/>
        </p:nvSpPr>
        <p:spPr bwMode="auto">
          <a:xfrm>
            <a:off x="152400" y="304800"/>
            <a:ext cx="50990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>
                <a:solidFill>
                  <a:schemeClr val="hlink"/>
                </a:solidFill>
              </a:rPr>
              <a:t>Thein Kyu, Department of Polymer Engineering, University of Akron</a:t>
            </a:r>
          </a:p>
        </p:txBody>
      </p:sp>
      <p:sp>
        <p:nvSpPr>
          <p:cNvPr id="1039" name="Rectangle 39"/>
          <p:cNvSpPr>
            <a:spLocks noChangeArrowheads="1"/>
          </p:cNvSpPr>
          <p:nvPr/>
        </p:nvSpPr>
        <p:spPr bwMode="auto">
          <a:xfrm>
            <a:off x="3962400" y="5181600"/>
            <a:ext cx="472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zh-CN" sz="1200" b="1">
                <a:solidFill>
                  <a:schemeClr val="hlink"/>
                </a:solidFill>
              </a:rPr>
              <a:t>Fig. 2. (a)  Self-propelled motion and (b) directed swimming of azobenzene single crystal upon UV irradiation from left end</a:t>
            </a:r>
          </a:p>
        </p:txBody>
      </p:sp>
      <p:grpSp>
        <p:nvGrpSpPr>
          <p:cNvPr id="1060" name="Group 36"/>
          <p:cNvGrpSpPr>
            <a:grpSpLocks/>
          </p:cNvGrpSpPr>
          <p:nvPr/>
        </p:nvGrpSpPr>
        <p:grpSpPr bwMode="auto">
          <a:xfrm>
            <a:off x="3962400" y="3276600"/>
            <a:ext cx="4953000" cy="1828800"/>
            <a:chOff x="2448" y="2256"/>
            <a:chExt cx="3120" cy="1152"/>
          </a:xfrm>
        </p:grpSpPr>
        <p:grpSp>
          <p:nvGrpSpPr>
            <p:cNvPr id="1036" name="Group 8"/>
            <p:cNvGrpSpPr>
              <a:grpSpLocks/>
            </p:cNvGrpSpPr>
            <p:nvPr/>
          </p:nvGrpSpPr>
          <p:grpSpPr bwMode="auto">
            <a:xfrm>
              <a:off x="2448" y="2304"/>
              <a:ext cx="1584" cy="1104"/>
              <a:chOff x="990600" y="1828800"/>
              <a:chExt cx="4936066" cy="3276600"/>
            </a:xfrm>
          </p:grpSpPr>
          <p:pic>
            <p:nvPicPr>
              <p:cNvPr id="1040" name="Picture 3" descr="37% azo in TA at 24.6C 38% humidity.jpg"/>
              <p:cNvPicPr>
                <a:picLocks noChangeAspect="1"/>
              </p:cNvPicPr>
              <p:nvPr/>
            </p:nvPicPr>
            <p:blipFill>
              <a:blip r:embed="rId5" cstate="print"/>
              <a:srcRect l="35001" t="60680" r="54880" b="30354"/>
              <a:stretch>
                <a:fillRect/>
              </a:stretch>
            </p:blipFill>
            <p:spPr bwMode="auto">
              <a:xfrm>
                <a:off x="990600" y="1828800"/>
                <a:ext cx="4936066" cy="32766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6" name="Right Arrow 5"/>
              <p:cNvSpPr/>
              <p:nvPr/>
            </p:nvSpPr>
            <p:spPr>
              <a:xfrm rot="20675270">
                <a:off x="5437423" y="3176242"/>
                <a:ext cx="395757" cy="112782"/>
              </a:xfrm>
              <a:prstGeom prst="rightArrow">
                <a:avLst>
                  <a:gd name="adj1" fmla="val 43127"/>
                  <a:gd name="adj2" fmla="val 74742"/>
                </a:avLst>
              </a:prstGeom>
              <a:solidFill>
                <a:srgbClr val="FFE94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7" name="Right Arrow 6"/>
              <p:cNvSpPr/>
              <p:nvPr/>
            </p:nvSpPr>
            <p:spPr>
              <a:xfrm rot="19770268">
                <a:off x="2978738" y="2716213"/>
                <a:ext cx="395759" cy="112782"/>
              </a:xfrm>
              <a:prstGeom prst="rightArrow">
                <a:avLst>
                  <a:gd name="adj1" fmla="val 43127"/>
                  <a:gd name="adj2" fmla="val 74742"/>
                </a:avLst>
              </a:prstGeom>
              <a:solidFill>
                <a:srgbClr val="FFE94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8" name="Right Arrow 7"/>
              <p:cNvSpPr/>
              <p:nvPr/>
            </p:nvSpPr>
            <p:spPr>
              <a:xfrm rot="20782333">
                <a:off x="1990902" y="3395870"/>
                <a:ext cx="392642" cy="112782"/>
              </a:xfrm>
              <a:prstGeom prst="rightArrow">
                <a:avLst>
                  <a:gd name="adj1" fmla="val 43127"/>
                  <a:gd name="adj2" fmla="val 74742"/>
                </a:avLst>
              </a:prstGeom>
              <a:solidFill>
                <a:srgbClr val="FFE94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1054" name="Group 22"/>
            <p:cNvGrpSpPr>
              <a:grpSpLocks/>
            </p:cNvGrpSpPr>
            <p:nvPr/>
          </p:nvGrpSpPr>
          <p:grpSpPr bwMode="auto">
            <a:xfrm>
              <a:off x="4080" y="2256"/>
              <a:ext cx="1488" cy="1152"/>
              <a:chOff x="276225" y="4019550"/>
              <a:chExt cx="1704975" cy="1631950"/>
            </a:xfrm>
          </p:grpSpPr>
          <p:pic>
            <p:nvPicPr>
              <p:cNvPr id="1055" name="Picture 8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 l="22105" t="3285" r="3333" b="2917"/>
              <a:stretch>
                <a:fillRect/>
              </a:stretch>
            </p:blipFill>
            <p:spPr bwMode="auto">
              <a:xfrm>
                <a:off x="276225" y="4019550"/>
                <a:ext cx="1704975" cy="16319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8" name="Down Arrow 27"/>
              <p:cNvSpPr>
                <a:spLocks noChangeArrowheads="1"/>
              </p:cNvSpPr>
              <p:nvPr/>
            </p:nvSpPr>
            <p:spPr bwMode="auto">
              <a:xfrm rot="-5400000">
                <a:off x="1566863" y="4981575"/>
                <a:ext cx="152400" cy="457200"/>
              </a:xfrm>
              <a:prstGeom prst="downArrow">
                <a:avLst>
                  <a:gd name="adj1" fmla="val 31250"/>
                  <a:gd name="adj2" fmla="val 64583"/>
                </a:avLst>
              </a:prstGeom>
              <a:solidFill>
                <a:srgbClr val="FFFF00"/>
              </a:solidFill>
              <a:ln w="25400" algn="ctr">
                <a:noFill/>
                <a:miter lim="800000"/>
                <a:headEnd/>
                <a:tailEnd/>
              </a:ln>
            </p:spPr>
            <p:txBody>
              <a:bodyPr vert="eaVert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schemeClr val="lt1"/>
                  </a:solidFill>
                  <a:latin typeface="+mn-lt"/>
                </a:endParaRPr>
              </a:p>
            </p:txBody>
          </p:sp>
        </p:grpSp>
      </p:grpSp>
      <p:pic>
        <p:nvPicPr>
          <p:cNvPr id="1057" name="Picture 33" descr="POM-AFM-2-rev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28600" y="4876800"/>
            <a:ext cx="3352800" cy="150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59" name="Rectangle 39"/>
          <p:cNvSpPr>
            <a:spLocks noChangeArrowheads="1"/>
          </p:cNvSpPr>
          <p:nvPr/>
        </p:nvSpPr>
        <p:spPr bwMode="auto">
          <a:xfrm>
            <a:off x="76200" y="6400800"/>
            <a:ext cx="411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zh-CN" sz="1200" b="1">
                <a:solidFill>
                  <a:schemeClr val="hlink"/>
                </a:solidFill>
              </a:rPr>
              <a:t>Fig. 3. (a) optical micrograph and (b) AFM picture showing stratification due to UV irradiation </a:t>
            </a:r>
          </a:p>
        </p:txBody>
      </p:sp>
      <p:sp>
        <p:nvSpPr>
          <p:cNvPr id="1061" name="Rectangle 39"/>
          <p:cNvSpPr>
            <a:spLocks noChangeArrowheads="1"/>
          </p:cNvSpPr>
          <p:nvPr/>
        </p:nvSpPr>
        <p:spPr bwMode="auto">
          <a:xfrm>
            <a:off x="152400" y="4495800"/>
            <a:ext cx="3581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zh-CN" sz="1200" b="1">
                <a:solidFill>
                  <a:schemeClr val="hlink"/>
                </a:solidFill>
              </a:rPr>
              <a:t>Fig. 1. </a:t>
            </a:r>
            <a:r>
              <a:rPr lang="en-US" altLang="zh-CN" sz="1200" b="1" i="1">
                <a:solidFill>
                  <a:schemeClr val="hlink"/>
                </a:solidFill>
              </a:rPr>
              <a:t>Cis-trans</a:t>
            </a:r>
            <a:r>
              <a:rPr lang="en-US" altLang="zh-CN" sz="1200" b="1">
                <a:solidFill>
                  <a:schemeClr val="hlink"/>
                </a:solidFill>
              </a:rPr>
              <a:t> isomerization of azobenzene</a:t>
            </a:r>
          </a:p>
        </p:txBody>
      </p:sp>
      <p:pic>
        <p:nvPicPr>
          <p:cNvPr id="1062" name="Picture 3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858000" y="5684520"/>
            <a:ext cx="1113855" cy="109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" name="Picture 26" descr="ACSPRF logo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4598670" y="5684520"/>
            <a:ext cx="1497330" cy="10972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2128</TotalTime>
  <Words>286</Words>
  <Application>Microsoft Office PowerPoint</Application>
  <PresentationFormat>On-screen Show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ChemSketch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Ken</dc:creator>
  <cp:lastModifiedBy>Ken</cp:lastModifiedBy>
  <cp:revision>188</cp:revision>
  <dcterms:created xsi:type="dcterms:W3CDTF">2010-09-07T18:42:53Z</dcterms:created>
  <dcterms:modified xsi:type="dcterms:W3CDTF">2010-09-17T13:15:55Z</dcterms:modified>
</cp:coreProperties>
</file>