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1EEA442-F142-49DF-9B4A-ED72C66103D8}" type="datetimeFigureOut">
              <a:rPr lang="en-US" smtClean="0"/>
              <a:pPr/>
              <a:t>9/13/2010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7157761-ECAF-42ED-852B-F12284549E0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EA442-F142-49DF-9B4A-ED72C66103D8}"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57761-ECAF-42ED-852B-F12284549E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EA442-F142-49DF-9B4A-ED72C66103D8}"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57761-ECAF-42ED-852B-F12284549E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EEA442-F142-49DF-9B4A-ED72C66103D8}"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57761-ECAF-42ED-852B-F12284549E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EEA442-F142-49DF-9B4A-ED72C66103D8}"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57761-ECAF-42ED-852B-F12284549E0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EA442-F142-49DF-9B4A-ED72C66103D8}" type="datetimeFigureOut">
              <a:rPr lang="en-US" smtClean="0"/>
              <a:pPr/>
              <a:t>9/13/2010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57761-ECAF-42ED-852B-F12284549E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EEA442-F142-49DF-9B4A-ED72C66103D8}" type="datetimeFigureOut">
              <a:rPr lang="en-US" smtClean="0"/>
              <a:pPr/>
              <a:t>9/13/2010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57761-ECAF-42ED-852B-F12284549E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1EEA442-F142-49DF-9B4A-ED72C66103D8}" type="datetimeFigureOut">
              <a:rPr lang="en-US" smtClean="0"/>
              <a:pPr/>
              <a:t>9/13/2010</a:t>
            </a:fld>
            <a:endParaRPr lang="en-US"/>
          </a:p>
        </p:txBody>
      </p:sp>
      <p:sp>
        <p:nvSpPr>
          <p:cNvPr id="8" name="Slide Number Placeholder 7"/>
          <p:cNvSpPr>
            <a:spLocks noGrp="1"/>
          </p:cNvSpPr>
          <p:nvPr>
            <p:ph type="sldNum" sz="quarter" idx="11"/>
          </p:nvPr>
        </p:nvSpPr>
        <p:spPr/>
        <p:txBody>
          <a:bodyPr/>
          <a:lstStyle/>
          <a:p>
            <a:fld id="{B7157761-ECAF-42ED-852B-F12284549E0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EA442-F142-49DF-9B4A-ED72C66103D8}" type="datetimeFigureOut">
              <a:rPr lang="en-US" smtClean="0"/>
              <a:pPr/>
              <a:t>9/13/2010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57761-ECAF-42ED-852B-F12284549E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EEA442-F142-49DF-9B4A-ED72C66103D8}" type="datetimeFigureOut">
              <a:rPr lang="en-US" smtClean="0"/>
              <a:pPr/>
              <a:t>9/13/2010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7157761-ECAF-42ED-852B-F12284549E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1EEA442-F142-49DF-9B4A-ED72C66103D8}" type="datetimeFigureOut">
              <a:rPr lang="en-US" smtClean="0"/>
              <a:pPr/>
              <a:t>9/13/2010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57761-ECAF-42ED-852B-F12284549E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1EEA442-F142-49DF-9B4A-ED72C66103D8}" type="datetimeFigureOut">
              <a:rPr lang="en-US" smtClean="0"/>
              <a:pPr/>
              <a:t>9/13/2010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7157761-ECAF-42ED-852B-F12284549E0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096000" y="6126480"/>
            <a:ext cx="3048000" cy="731520"/>
          </a:xfrm>
          <a:prstGeom prst="rect">
            <a:avLst/>
          </a:prstGeom>
          <a:solidFill>
            <a:schemeClr val="tx1"/>
          </a:solidFill>
        </p:spPr>
        <p:txBody>
          <a:bodyPr wrap="square" rtlCol="0">
            <a:spAutoFit/>
          </a:bodyPr>
          <a:lstStyle/>
          <a:p>
            <a:endParaRPr lang="en-US" dirty="0"/>
          </a:p>
        </p:txBody>
      </p:sp>
      <p:sp>
        <p:nvSpPr>
          <p:cNvPr id="2" name="Title 1"/>
          <p:cNvSpPr>
            <a:spLocks noGrp="1"/>
          </p:cNvSpPr>
          <p:nvPr>
            <p:ph type="ctrTitle"/>
          </p:nvPr>
        </p:nvSpPr>
        <p:spPr>
          <a:xfrm>
            <a:off x="152400" y="152401"/>
            <a:ext cx="8839200" cy="609600"/>
          </a:xfrm>
          <a:ln>
            <a:noFill/>
          </a:ln>
        </p:spPr>
        <p:txBody>
          <a:bodyPr>
            <a:normAutofit fontScale="90000"/>
          </a:bodyPr>
          <a:lstStyle/>
          <a:p>
            <a:pPr algn="l"/>
            <a:r>
              <a:rPr lang="en-US" sz="1800" b="1" dirty="0" smtClean="0">
                <a:solidFill>
                  <a:schemeClr val="tx2">
                    <a:lumMod val="50000"/>
                  </a:schemeClr>
                </a:solidFill>
              </a:rPr>
              <a:t>E</a:t>
            </a:r>
            <a:r>
              <a:rPr lang="en-US" sz="1800" b="1" cap="none" dirty="0" smtClean="0">
                <a:solidFill>
                  <a:schemeClr val="tx2">
                    <a:lumMod val="50000"/>
                  </a:schemeClr>
                </a:solidFill>
              </a:rPr>
              <a:t>laboration</a:t>
            </a:r>
            <a:r>
              <a:rPr lang="en-US" sz="1800" b="1" dirty="0" smtClean="0">
                <a:solidFill>
                  <a:schemeClr val="tx2">
                    <a:lumMod val="50000"/>
                  </a:schemeClr>
                </a:solidFill>
              </a:rPr>
              <a:t> </a:t>
            </a:r>
            <a:r>
              <a:rPr lang="en-US" sz="1800" b="1" cap="none" dirty="0" smtClean="0">
                <a:solidFill>
                  <a:schemeClr val="tx2">
                    <a:lumMod val="50000"/>
                  </a:schemeClr>
                </a:solidFill>
              </a:rPr>
              <a:t>of</a:t>
            </a:r>
            <a:r>
              <a:rPr lang="en-US" sz="1800" b="1" dirty="0" smtClean="0">
                <a:solidFill>
                  <a:schemeClr val="tx2">
                    <a:lumMod val="50000"/>
                  </a:schemeClr>
                </a:solidFill>
              </a:rPr>
              <a:t> P</a:t>
            </a:r>
            <a:r>
              <a:rPr lang="en-US" sz="1800" b="1" cap="none" dirty="0" smtClean="0">
                <a:solidFill>
                  <a:schemeClr val="tx2">
                    <a:lumMod val="50000"/>
                  </a:schemeClr>
                </a:solidFill>
              </a:rPr>
              <a:t>etroleum-Derived</a:t>
            </a:r>
            <a:r>
              <a:rPr lang="en-US" sz="1800" b="1" dirty="0" smtClean="0">
                <a:solidFill>
                  <a:schemeClr val="tx2">
                    <a:lumMod val="50000"/>
                  </a:schemeClr>
                </a:solidFill>
              </a:rPr>
              <a:t> A</a:t>
            </a:r>
            <a:r>
              <a:rPr lang="en-US" sz="1800" b="1" cap="none" dirty="0" smtClean="0">
                <a:solidFill>
                  <a:schemeClr val="tx2">
                    <a:lumMod val="50000"/>
                  </a:schemeClr>
                </a:solidFill>
              </a:rPr>
              <a:t>romatics</a:t>
            </a:r>
            <a:r>
              <a:rPr lang="en-US" sz="1800" b="1" dirty="0" smtClean="0">
                <a:solidFill>
                  <a:schemeClr val="tx2">
                    <a:lumMod val="50000"/>
                  </a:schemeClr>
                </a:solidFill>
              </a:rPr>
              <a:t> </a:t>
            </a:r>
            <a:r>
              <a:rPr lang="en-US" sz="1800" b="1" cap="none" dirty="0" smtClean="0">
                <a:solidFill>
                  <a:schemeClr val="tx2">
                    <a:lumMod val="50000"/>
                  </a:schemeClr>
                </a:solidFill>
              </a:rPr>
              <a:t>for the </a:t>
            </a:r>
            <a:r>
              <a:rPr lang="en-US" sz="1800" b="1" dirty="0" smtClean="0">
                <a:solidFill>
                  <a:schemeClr val="tx2">
                    <a:lumMod val="50000"/>
                  </a:schemeClr>
                </a:solidFill>
              </a:rPr>
              <a:t>G</a:t>
            </a:r>
            <a:r>
              <a:rPr lang="en-US" sz="1800" b="1" cap="none" dirty="0" smtClean="0">
                <a:solidFill>
                  <a:schemeClr val="tx2">
                    <a:lumMod val="50000"/>
                  </a:schemeClr>
                </a:solidFill>
              </a:rPr>
              <a:t>eneration</a:t>
            </a:r>
            <a:r>
              <a:rPr lang="en-US" sz="1800" b="1" dirty="0" smtClean="0">
                <a:solidFill>
                  <a:schemeClr val="tx2">
                    <a:lumMod val="50000"/>
                  </a:schemeClr>
                </a:solidFill>
              </a:rPr>
              <a:t> </a:t>
            </a:r>
            <a:r>
              <a:rPr lang="en-US" sz="1800" b="1" cap="none" dirty="0" smtClean="0">
                <a:solidFill>
                  <a:schemeClr val="tx2">
                    <a:lumMod val="50000"/>
                  </a:schemeClr>
                </a:solidFill>
              </a:rPr>
              <a:t>of</a:t>
            </a:r>
            <a:r>
              <a:rPr lang="en-US" sz="1800" b="1" dirty="0" smtClean="0">
                <a:solidFill>
                  <a:schemeClr val="tx2">
                    <a:lumMod val="50000"/>
                  </a:schemeClr>
                </a:solidFill>
              </a:rPr>
              <a:t> C</a:t>
            </a:r>
            <a:r>
              <a:rPr lang="en-US" sz="1800" b="1" cap="none" dirty="0" smtClean="0">
                <a:solidFill>
                  <a:schemeClr val="tx2">
                    <a:lumMod val="50000"/>
                  </a:schemeClr>
                </a:solidFill>
              </a:rPr>
              <a:t>onjugated</a:t>
            </a:r>
            <a:r>
              <a:rPr lang="en-US" sz="1800" b="1" dirty="0" smtClean="0">
                <a:solidFill>
                  <a:schemeClr val="tx2">
                    <a:lumMod val="50000"/>
                  </a:schemeClr>
                </a:solidFill>
              </a:rPr>
              <a:t> </a:t>
            </a:r>
            <a:r>
              <a:rPr lang="en-US" sz="1800" b="1" dirty="0" err="1" smtClean="0">
                <a:solidFill>
                  <a:schemeClr val="tx2">
                    <a:lumMod val="50000"/>
                  </a:schemeClr>
                </a:solidFill>
              </a:rPr>
              <a:t>D</a:t>
            </a:r>
            <a:r>
              <a:rPr lang="en-US" sz="1800" b="1" cap="none" dirty="0" err="1" smtClean="0">
                <a:solidFill>
                  <a:schemeClr val="tx2">
                    <a:lumMod val="50000"/>
                  </a:schemeClr>
                </a:solidFill>
              </a:rPr>
              <a:t>iscotic</a:t>
            </a:r>
            <a:r>
              <a:rPr lang="en-US" sz="1800" b="1" dirty="0" smtClean="0">
                <a:solidFill>
                  <a:schemeClr val="tx2">
                    <a:lumMod val="50000"/>
                  </a:schemeClr>
                </a:solidFill>
              </a:rPr>
              <a:t> </a:t>
            </a:r>
            <a:r>
              <a:rPr lang="en-US" sz="1800" b="1" cap="none" dirty="0" smtClean="0">
                <a:solidFill>
                  <a:schemeClr val="tx2">
                    <a:lumMod val="50000"/>
                  </a:schemeClr>
                </a:solidFill>
              </a:rPr>
              <a:t>and</a:t>
            </a:r>
            <a:r>
              <a:rPr lang="en-US" sz="1800" b="1" dirty="0" smtClean="0">
                <a:solidFill>
                  <a:schemeClr val="tx2">
                    <a:lumMod val="50000"/>
                  </a:schemeClr>
                </a:solidFill>
              </a:rPr>
              <a:t> C</a:t>
            </a:r>
            <a:r>
              <a:rPr lang="en-US" sz="1800" b="1" cap="none" dirty="0" smtClean="0">
                <a:solidFill>
                  <a:schemeClr val="tx2">
                    <a:lumMod val="50000"/>
                  </a:schemeClr>
                </a:solidFill>
              </a:rPr>
              <a:t>ruciform</a:t>
            </a:r>
            <a:r>
              <a:rPr lang="en-US" sz="1800" b="1" dirty="0" smtClean="0">
                <a:solidFill>
                  <a:schemeClr val="tx2">
                    <a:lumMod val="50000"/>
                  </a:schemeClr>
                </a:solidFill>
              </a:rPr>
              <a:t> S</a:t>
            </a:r>
            <a:r>
              <a:rPr lang="en-US" sz="1800" b="1" cap="none" dirty="0" smtClean="0">
                <a:solidFill>
                  <a:schemeClr val="tx2">
                    <a:lumMod val="50000"/>
                  </a:schemeClr>
                </a:solidFill>
              </a:rPr>
              <a:t>tructures</a:t>
            </a:r>
            <a:r>
              <a:rPr lang="en-US" sz="1800" b="1" dirty="0" smtClean="0">
                <a:solidFill>
                  <a:schemeClr val="tx2">
                    <a:lumMod val="50000"/>
                  </a:schemeClr>
                </a:solidFill>
              </a:rPr>
              <a:t>: C</a:t>
            </a:r>
            <a:r>
              <a:rPr lang="en-US" sz="1800" b="1" cap="none" dirty="0" smtClean="0">
                <a:solidFill>
                  <a:schemeClr val="tx2">
                    <a:lumMod val="50000"/>
                  </a:schemeClr>
                </a:solidFill>
              </a:rPr>
              <a:t>ontrolling</a:t>
            </a:r>
            <a:r>
              <a:rPr lang="en-US" sz="1800" b="1" dirty="0" smtClean="0">
                <a:solidFill>
                  <a:schemeClr val="tx2">
                    <a:lumMod val="50000"/>
                  </a:schemeClr>
                </a:solidFill>
              </a:rPr>
              <a:t> E</a:t>
            </a:r>
            <a:r>
              <a:rPr lang="en-US" sz="1800" b="1" cap="none" dirty="0" smtClean="0">
                <a:solidFill>
                  <a:schemeClr val="tx2">
                    <a:lumMod val="50000"/>
                  </a:schemeClr>
                </a:solidFill>
              </a:rPr>
              <a:t>lectronic </a:t>
            </a:r>
            <a:r>
              <a:rPr lang="en-US" sz="1800" b="1" dirty="0" smtClean="0">
                <a:solidFill>
                  <a:schemeClr val="tx2">
                    <a:lumMod val="50000"/>
                  </a:schemeClr>
                </a:solidFill>
              </a:rPr>
              <a:t>P</a:t>
            </a:r>
            <a:r>
              <a:rPr lang="en-US" sz="1800" b="1" cap="none" dirty="0" smtClean="0">
                <a:solidFill>
                  <a:schemeClr val="tx2">
                    <a:lumMod val="50000"/>
                  </a:schemeClr>
                </a:solidFill>
              </a:rPr>
              <a:t>roperties</a:t>
            </a:r>
            <a:r>
              <a:rPr lang="en-US" sz="1800" b="1" dirty="0" smtClean="0">
                <a:solidFill>
                  <a:schemeClr val="tx2">
                    <a:lumMod val="50000"/>
                  </a:schemeClr>
                </a:solidFill>
              </a:rPr>
              <a:t> </a:t>
            </a:r>
            <a:r>
              <a:rPr lang="en-US" sz="1800" b="1" cap="none" dirty="0" smtClean="0">
                <a:solidFill>
                  <a:schemeClr val="tx2">
                    <a:lumMod val="50000"/>
                  </a:schemeClr>
                </a:solidFill>
              </a:rPr>
              <a:t>via</a:t>
            </a:r>
            <a:r>
              <a:rPr lang="en-US" sz="1800" b="1" dirty="0" smtClean="0">
                <a:solidFill>
                  <a:schemeClr val="tx2">
                    <a:lumMod val="50000"/>
                  </a:schemeClr>
                </a:solidFill>
              </a:rPr>
              <a:t> T</a:t>
            </a:r>
            <a:r>
              <a:rPr lang="en-US" sz="1800" b="1" cap="none" dirty="0" smtClean="0">
                <a:solidFill>
                  <a:schemeClr val="tx2">
                    <a:lumMod val="50000"/>
                  </a:schemeClr>
                </a:solidFill>
              </a:rPr>
              <a:t>ransition</a:t>
            </a:r>
            <a:r>
              <a:rPr lang="en-US" sz="1800" b="1" dirty="0" smtClean="0">
                <a:solidFill>
                  <a:schemeClr val="tx2">
                    <a:lumMod val="50000"/>
                  </a:schemeClr>
                </a:solidFill>
              </a:rPr>
              <a:t> M</a:t>
            </a:r>
            <a:r>
              <a:rPr lang="en-US" sz="1800" b="1" cap="none" dirty="0" smtClean="0">
                <a:solidFill>
                  <a:schemeClr val="tx2">
                    <a:lumMod val="50000"/>
                  </a:schemeClr>
                </a:solidFill>
              </a:rPr>
              <a:t>etal</a:t>
            </a:r>
            <a:r>
              <a:rPr lang="en-US" sz="1800" b="1" dirty="0" smtClean="0">
                <a:solidFill>
                  <a:schemeClr val="tx2">
                    <a:lumMod val="50000"/>
                  </a:schemeClr>
                </a:solidFill>
              </a:rPr>
              <a:t> C</a:t>
            </a:r>
            <a:r>
              <a:rPr lang="en-US" sz="1800" b="1" cap="none" dirty="0" smtClean="0">
                <a:solidFill>
                  <a:schemeClr val="tx2">
                    <a:lumMod val="50000"/>
                  </a:schemeClr>
                </a:solidFill>
              </a:rPr>
              <a:t>oordination</a:t>
            </a:r>
            <a:endParaRPr lang="en-US" sz="1800" dirty="0">
              <a:solidFill>
                <a:schemeClr val="tx2">
                  <a:lumMod val="50000"/>
                </a:schemeClr>
              </a:solidFill>
            </a:endParaRPr>
          </a:p>
        </p:txBody>
      </p:sp>
      <p:sp>
        <p:nvSpPr>
          <p:cNvPr id="3" name="Subtitle 2"/>
          <p:cNvSpPr>
            <a:spLocks noGrp="1"/>
          </p:cNvSpPr>
          <p:nvPr>
            <p:ph type="subTitle" idx="1"/>
          </p:nvPr>
        </p:nvSpPr>
        <p:spPr>
          <a:xfrm>
            <a:off x="152400" y="1219200"/>
            <a:ext cx="3810000" cy="1295400"/>
          </a:xfrm>
        </p:spPr>
        <p:txBody>
          <a:bodyPr>
            <a:normAutofit/>
          </a:bodyPr>
          <a:lstStyle/>
          <a:p>
            <a:pPr algn="just">
              <a:buFont typeface="Wingdings" pitchFamily="2" charset="2"/>
              <a:buChar char="v"/>
            </a:pPr>
            <a:r>
              <a:rPr lang="en-US" sz="1400" dirty="0" smtClean="0">
                <a:latin typeface="+mj-lt"/>
              </a:rPr>
              <a:t> Conjugated organic structures are at the  heart of nearly every study involving organic electronic devices. As a foundation for designing functional organic materials, one must be able to control the electronic properties of its molecular components. </a:t>
            </a:r>
            <a:endParaRPr lang="en-US" sz="1400" dirty="0">
              <a:latin typeface="+mj-lt"/>
            </a:endParaRPr>
          </a:p>
        </p:txBody>
      </p:sp>
      <p:pic>
        <p:nvPicPr>
          <p:cNvPr id="4" name="Picture 3" descr="full-logo-black.jpg"/>
          <p:cNvPicPr>
            <a:picLocks noChangeAspect="1"/>
          </p:cNvPicPr>
          <p:nvPr/>
        </p:nvPicPr>
        <p:blipFill>
          <a:blip r:embed="rId3" cstate="print"/>
          <a:stretch>
            <a:fillRect/>
          </a:stretch>
        </p:blipFill>
        <p:spPr>
          <a:xfrm>
            <a:off x="6324600" y="6172200"/>
            <a:ext cx="2511552" cy="600761"/>
          </a:xfrm>
          <a:prstGeom prst="rect">
            <a:avLst/>
          </a:prstGeom>
        </p:spPr>
      </p:pic>
      <p:graphicFrame>
        <p:nvGraphicFramePr>
          <p:cNvPr id="1028" name="Object 4"/>
          <p:cNvGraphicFramePr>
            <a:graphicFrameLocks noChangeAspect="1"/>
          </p:cNvGraphicFramePr>
          <p:nvPr/>
        </p:nvGraphicFramePr>
        <p:xfrm>
          <a:off x="2286000" y="3733800"/>
          <a:ext cx="2998788" cy="2122488"/>
        </p:xfrm>
        <a:graphic>
          <a:graphicData uri="http://schemas.openxmlformats.org/presentationml/2006/ole">
            <p:oleObj spid="_x0000_s1028" name="CS ChemDraw Drawing" r:id="rId4" imgW="3320482" imgH="2351375" progId="ChemDraw.Document.6.0">
              <p:embed/>
            </p:oleObj>
          </a:graphicData>
        </a:graphic>
      </p:graphicFrame>
      <p:graphicFrame>
        <p:nvGraphicFramePr>
          <p:cNvPr id="1029" name="Object 5"/>
          <p:cNvGraphicFramePr>
            <a:graphicFrameLocks noChangeAspect="1"/>
          </p:cNvGraphicFramePr>
          <p:nvPr/>
        </p:nvGraphicFramePr>
        <p:xfrm>
          <a:off x="152400" y="3657600"/>
          <a:ext cx="2111375" cy="2217738"/>
        </p:xfrm>
        <a:graphic>
          <a:graphicData uri="http://schemas.openxmlformats.org/presentationml/2006/ole">
            <p:oleObj spid="_x0000_s1029" name="CS ChemDraw Drawing" r:id="rId5" imgW="2350918" imgH="2470038" progId="ChemDraw.Document.6.0">
              <p:embed/>
            </p:oleObj>
          </a:graphicData>
        </a:graphic>
      </p:graphicFrame>
      <p:graphicFrame>
        <p:nvGraphicFramePr>
          <p:cNvPr id="1030" name="Object 6"/>
          <p:cNvGraphicFramePr>
            <a:graphicFrameLocks noChangeAspect="1"/>
          </p:cNvGraphicFramePr>
          <p:nvPr/>
        </p:nvGraphicFramePr>
        <p:xfrm>
          <a:off x="4191000" y="1295400"/>
          <a:ext cx="4808537" cy="1208088"/>
        </p:xfrm>
        <a:graphic>
          <a:graphicData uri="http://schemas.openxmlformats.org/presentationml/2006/ole">
            <p:oleObj spid="_x0000_s1030" name="CS ChemDraw Drawing" r:id="rId6" imgW="5304676" imgH="1333140" progId="ChemDraw.Document.6.0">
              <p:embed/>
            </p:oleObj>
          </a:graphicData>
        </a:graphic>
      </p:graphicFrame>
      <p:sp>
        <p:nvSpPr>
          <p:cNvPr id="11" name="TextBox 10"/>
          <p:cNvSpPr txBox="1"/>
          <p:nvPr/>
        </p:nvSpPr>
        <p:spPr>
          <a:xfrm>
            <a:off x="688204" y="5943600"/>
            <a:ext cx="1058303" cy="338554"/>
          </a:xfrm>
          <a:prstGeom prst="rect">
            <a:avLst/>
          </a:prstGeom>
          <a:noFill/>
        </p:spPr>
        <p:txBody>
          <a:bodyPr wrap="none" rtlCol="0">
            <a:spAutoFit/>
          </a:bodyPr>
          <a:lstStyle/>
          <a:p>
            <a:pPr algn="ctr"/>
            <a:r>
              <a:rPr lang="en-US" sz="1600" dirty="0" smtClean="0">
                <a:latin typeface="+mj-lt"/>
              </a:rPr>
              <a:t>“</a:t>
            </a:r>
            <a:r>
              <a:rPr lang="en-US" sz="1600" dirty="0" err="1">
                <a:latin typeface="+mj-lt"/>
              </a:rPr>
              <a:t>d</a:t>
            </a:r>
            <a:r>
              <a:rPr lang="en-US" sz="1600" dirty="0" err="1" smtClean="0">
                <a:latin typeface="+mj-lt"/>
              </a:rPr>
              <a:t>iscotic</a:t>
            </a:r>
            <a:r>
              <a:rPr lang="en-US" sz="1600" dirty="0" smtClean="0">
                <a:latin typeface="+mj-lt"/>
              </a:rPr>
              <a:t>” </a:t>
            </a:r>
          </a:p>
        </p:txBody>
      </p:sp>
      <p:sp>
        <p:nvSpPr>
          <p:cNvPr id="12" name="TextBox 11"/>
          <p:cNvSpPr txBox="1"/>
          <p:nvPr/>
        </p:nvSpPr>
        <p:spPr>
          <a:xfrm>
            <a:off x="3129746" y="5943600"/>
            <a:ext cx="1213922" cy="338554"/>
          </a:xfrm>
          <a:prstGeom prst="rect">
            <a:avLst/>
          </a:prstGeom>
          <a:noFill/>
        </p:spPr>
        <p:txBody>
          <a:bodyPr wrap="none" rtlCol="0">
            <a:spAutoFit/>
          </a:bodyPr>
          <a:lstStyle/>
          <a:p>
            <a:pPr algn="ctr"/>
            <a:r>
              <a:rPr lang="en-US" sz="1600" dirty="0" smtClean="0">
                <a:latin typeface="+mj-lt"/>
              </a:rPr>
              <a:t>“cruciform” </a:t>
            </a:r>
          </a:p>
        </p:txBody>
      </p:sp>
      <p:sp>
        <p:nvSpPr>
          <p:cNvPr id="13" name="TextBox 12"/>
          <p:cNvSpPr txBox="1"/>
          <p:nvPr/>
        </p:nvSpPr>
        <p:spPr>
          <a:xfrm>
            <a:off x="152400" y="685800"/>
            <a:ext cx="6431825" cy="307777"/>
          </a:xfrm>
          <a:prstGeom prst="rect">
            <a:avLst/>
          </a:prstGeom>
          <a:noFill/>
        </p:spPr>
        <p:txBody>
          <a:bodyPr wrap="none" rtlCol="0">
            <a:spAutoFit/>
          </a:bodyPr>
          <a:lstStyle/>
          <a:p>
            <a:r>
              <a:rPr lang="en-US" sz="1400" dirty="0" smtClean="0">
                <a:latin typeface="+mj-lt"/>
              </a:rPr>
              <a:t>Nathan P. Bowling, Department of Chemistry, University of Wisconsin-Stevens Point</a:t>
            </a:r>
            <a:endParaRPr lang="en-US" sz="1400" dirty="0">
              <a:latin typeface="+mj-lt"/>
            </a:endParaRPr>
          </a:p>
        </p:txBody>
      </p:sp>
      <p:sp>
        <p:nvSpPr>
          <p:cNvPr id="15" name="TextBox 14"/>
          <p:cNvSpPr txBox="1"/>
          <p:nvPr/>
        </p:nvSpPr>
        <p:spPr>
          <a:xfrm>
            <a:off x="152400" y="2590800"/>
            <a:ext cx="8839200" cy="954107"/>
          </a:xfrm>
          <a:prstGeom prst="rect">
            <a:avLst/>
          </a:prstGeom>
          <a:noFill/>
        </p:spPr>
        <p:txBody>
          <a:bodyPr wrap="square" rtlCol="0">
            <a:spAutoFit/>
          </a:bodyPr>
          <a:lstStyle/>
          <a:p>
            <a:pPr algn="just">
              <a:buFont typeface="Wingdings" pitchFamily="2" charset="2"/>
              <a:buChar char="v"/>
            </a:pPr>
            <a:r>
              <a:rPr lang="en-US" sz="1400" dirty="0" smtClean="0">
                <a:latin typeface="+mj-lt"/>
              </a:rPr>
              <a:t> As an entry point into this field, we have successfully generated and studied a simple conjugated ligand. Upon treatment with Pd(II), a modest </a:t>
            </a:r>
            <a:r>
              <a:rPr lang="en-US" sz="1400" dirty="0" err="1" smtClean="0">
                <a:latin typeface="+mj-lt"/>
              </a:rPr>
              <a:t>bathochromic</a:t>
            </a:r>
            <a:r>
              <a:rPr lang="en-US" sz="1400" dirty="0" smtClean="0">
                <a:latin typeface="+mj-lt"/>
              </a:rPr>
              <a:t> shift can be observed via UV-vis spectroscopy. Current efforts are directed toward obtaining larger amounts of this ligand so that studies can be performed that allow better understanding of the electronic and complexation behavior of this ligand.</a:t>
            </a:r>
            <a:endParaRPr lang="en-US" sz="1400" dirty="0">
              <a:latin typeface="+mj-lt"/>
            </a:endParaRPr>
          </a:p>
        </p:txBody>
      </p:sp>
      <p:sp>
        <p:nvSpPr>
          <p:cNvPr id="16" name="TextBox 15"/>
          <p:cNvSpPr txBox="1"/>
          <p:nvPr/>
        </p:nvSpPr>
        <p:spPr>
          <a:xfrm>
            <a:off x="5334000" y="3657600"/>
            <a:ext cx="3657600" cy="2246769"/>
          </a:xfrm>
          <a:prstGeom prst="rect">
            <a:avLst/>
          </a:prstGeom>
          <a:noFill/>
        </p:spPr>
        <p:txBody>
          <a:bodyPr wrap="square" rtlCol="0">
            <a:spAutoFit/>
          </a:bodyPr>
          <a:lstStyle/>
          <a:p>
            <a:pPr algn="just">
              <a:buFont typeface="Wingdings" pitchFamily="2" charset="2"/>
              <a:buChar char="v"/>
            </a:pPr>
            <a:r>
              <a:rPr lang="en-US" sz="1400" dirty="0" smtClean="0">
                <a:latin typeface="+mj-lt"/>
              </a:rPr>
              <a:t> In order to take full advantage of this complexation event, we propose incorporation of this substructure into </a:t>
            </a:r>
            <a:r>
              <a:rPr lang="en-US" sz="1400" dirty="0" err="1" smtClean="0">
                <a:latin typeface="+mj-lt"/>
              </a:rPr>
              <a:t>discotic</a:t>
            </a:r>
            <a:r>
              <a:rPr lang="en-US" sz="1400" dirty="0" smtClean="0">
                <a:latin typeface="+mj-lt"/>
              </a:rPr>
              <a:t> and cruciform motifs. Synthetic efforts toward these targets are currently underway. We anticipate that these ligands will demonstrate a significant electronic response to multiple equivalents of transition metal, making them exciting candidates for organic electronics components.   </a:t>
            </a:r>
            <a:endParaRPr lang="en-US" sz="1400" dirty="0">
              <a:latin typeface="+mj-lt"/>
            </a:endParaRPr>
          </a:p>
        </p:txBody>
      </p:sp>
    </p:spTree>
  </p:cSld>
  <p:clrMapOvr>
    <a:masterClrMapping/>
  </p:clrMapOvr>
</p:sld>
</file>

<file path=ppt/theme/theme1.xml><?xml version="1.0" encoding="utf-8"?>
<a:theme xmlns:a="http://schemas.openxmlformats.org/drawingml/2006/main" name="Techn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89</TotalTime>
  <Words>207</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Technic</vt:lpstr>
      <vt:lpstr>CS ChemDraw Drawing</vt:lpstr>
      <vt:lpstr>Elaboration of Petroleum-Derived Aromatics for the Generation of Conjugated Discotic and Cruciform Structures: Controlling Electronic Properties via Transition Metal Coordination</vt:lpstr>
    </vt:vector>
  </TitlesOfParts>
  <Company>UWSP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nbowling</dc:creator>
  <cp:lastModifiedBy>nbowling</cp:lastModifiedBy>
  <cp:revision>12</cp:revision>
  <dcterms:created xsi:type="dcterms:W3CDTF">2010-09-10T20:08:55Z</dcterms:created>
  <dcterms:modified xsi:type="dcterms:W3CDTF">2010-09-13T15:43:52Z</dcterms:modified>
</cp:coreProperties>
</file>