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Default Extension="bin" ContentType="application/vnd.openxmlformats-officedocument.oleObject"/>
  <Override PartName="/ppt/slideMasters/slideMaster1.xml" ContentType="application/vnd.openxmlformats-officedocument.presentationml.slideMaster+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vml" ContentType="application/vnd.openxmlformats-officedocument.vmlDrawing"/>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5" d="100"/>
          <a:sy n="105" d="100"/>
        </p:scale>
        <p:origin x="-144"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drawings/_rels/vmlDrawing1.v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2.emf"/><Relationship Id="rId1" Type="http://schemas.openxmlformats.org/officeDocument/2006/relationships/image" Target="../media/image1.emf"/></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7" name="Freeform 6"/>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8" name="Freeform 7"/>
          <p:cNvSpPr>
            <a:spLocks/>
          </p:cNvSpPr>
          <p:nvPr/>
        </p:nvSpPr>
        <p:spPr bwMode="auto">
          <a:xfrm>
            <a:off x="6105525" y="0"/>
            <a:ext cx="3038475"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1608" y="1590"/>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9" name="Title 8"/>
          <p:cNvSpPr>
            <a:spLocks noGrp="1"/>
          </p:cNvSpPr>
          <p:nvPr>
            <p:ph type="ctrTitle"/>
          </p:nvPr>
        </p:nvSpPr>
        <p:spPr>
          <a:xfrm>
            <a:off x="429064" y="3337560"/>
            <a:ext cx="6480048" cy="2301240"/>
          </a:xfrm>
        </p:spPr>
        <p:txBody>
          <a:bodyPr rIns="45720" anchor="t"/>
          <a:lstStyle>
            <a:lvl1pPr algn="r">
              <a:defRPr lang="en-US" b="1" cap="all" baseline="0" dirty="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433050" y="1544812"/>
            <a:ext cx="6480048" cy="1752600"/>
          </a:xfrm>
        </p:spPr>
        <p:txBody>
          <a:bodyPr tIns="0" rIns="45720" bIns="0" anchor="b">
            <a:normAutofit/>
          </a:bodyPr>
          <a:lstStyle>
            <a:lvl1pPr marL="0" indent="0" algn="r">
              <a:buNone/>
              <a:defRPr sz="2000">
                <a:solidFill>
                  <a:schemeClr val="tx1"/>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61EEA442-F142-49DF-9B4A-ED72C66103D8}" type="datetimeFigureOut">
              <a:rPr lang="en-US" smtClean="0"/>
              <a:pPr/>
              <a:t>9/13/2010</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B7157761-ECAF-42ED-852B-F12284549E00}"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61EEA442-F142-49DF-9B4A-ED72C66103D8}" type="datetimeFigureOut">
              <a:rPr lang="en-US" smtClean="0"/>
              <a:pPr/>
              <a:t>9/13/2010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7157761-ECAF-42ED-852B-F12284549E00}"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61EEA442-F142-49DF-9B4A-ED72C66103D8}" type="datetimeFigureOut">
              <a:rPr lang="en-US" smtClean="0"/>
              <a:pPr/>
              <a:t>9/13/2010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7157761-ECAF-42ED-852B-F12284549E00}"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61EEA442-F142-49DF-9B4A-ED72C66103D8}" type="datetimeFigureOut">
              <a:rPr lang="en-US" smtClean="0"/>
              <a:pPr/>
              <a:t>9/13/2010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7157761-ECAF-42ED-852B-F12284549E00}"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7" name="Freeform 6"/>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9" name="Freeform 8"/>
          <p:cNvSpPr>
            <a:spLocks/>
          </p:cNvSpPr>
          <p:nvPr/>
        </p:nvSpPr>
        <p:spPr bwMode="auto">
          <a:xfrm>
            <a:off x="6105525" y="0"/>
            <a:ext cx="3038475"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1608" y="1590"/>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2" name="Title 1"/>
          <p:cNvSpPr>
            <a:spLocks noGrp="1"/>
          </p:cNvSpPr>
          <p:nvPr>
            <p:ph type="title"/>
          </p:nvPr>
        </p:nvSpPr>
        <p:spPr>
          <a:xfrm>
            <a:off x="685800" y="3583837"/>
            <a:ext cx="6629400" cy="1826363"/>
          </a:xfrm>
        </p:spPr>
        <p:txBody>
          <a:bodyPr tIns="0" bIns="0" anchor="t"/>
          <a:lstStyle>
            <a:lvl1pPr algn="l">
              <a:buNone/>
              <a:defRPr sz="4200" b="1" cap="none" baseline="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685800" y="2485800"/>
            <a:ext cx="6629400" cy="1066688"/>
          </a:xfrm>
        </p:spPr>
        <p:txBody>
          <a:bodyPr lIns="45720" tIns="0" rIns="45720" bIns="0" anchor="b"/>
          <a:lstStyle>
            <a:lvl1pPr marL="0" indent="0" algn="l">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61EEA442-F142-49DF-9B4A-ED72C66103D8}" type="datetimeFigureOut">
              <a:rPr lang="en-US" smtClean="0"/>
              <a:pPr/>
              <a:t>9/13/2010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7157761-ECAF-42ED-852B-F12284549E00}"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467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600200"/>
            <a:ext cx="3657600" cy="4525963"/>
          </a:xfrm>
        </p:spPr>
        <p:txBody>
          <a:bodyPr/>
          <a:lstStyle>
            <a:lvl1pPr>
              <a:defRPr sz="2600"/>
            </a:lvl1pPr>
            <a:lvl2pPr>
              <a:defRPr sz="22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267200" y="1600200"/>
            <a:ext cx="3657600" cy="4525963"/>
          </a:xfrm>
        </p:spPr>
        <p:txBody>
          <a:bodyPr/>
          <a:lstStyle>
            <a:lvl1pPr>
              <a:defRPr sz="2600"/>
            </a:lvl1pPr>
            <a:lvl2pPr>
              <a:defRPr sz="22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61EEA442-F142-49DF-9B4A-ED72C66103D8}" type="datetimeFigureOut">
              <a:rPr lang="en-US" smtClean="0"/>
              <a:pPr/>
              <a:t>9/13/2010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7157761-ECAF-42ED-852B-F12284549E00}"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86400"/>
            <a:ext cx="4040188" cy="838200"/>
          </a:xfrm>
        </p:spPr>
        <p:txBody>
          <a:bodyPr anchor="t"/>
          <a:lstStyle>
            <a:lvl1pPr marL="0" indent="0">
              <a:buNone/>
              <a:defRPr sz="2400" b="1">
                <a:solidFill>
                  <a:schemeClr val="accent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5486400"/>
            <a:ext cx="4041775" cy="838200"/>
          </a:xfrm>
        </p:spPr>
        <p:txBody>
          <a:bodyPr anchor="t"/>
          <a:lstStyle>
            <a:lvl1pPr marL="0" indent="0">
              <a:buNone/>
              <a:defRPr sz="2400" b="1">
                <a:solidFill>
                  <a:schemeClr val="accent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516912"/>
            <a:ext cx="4040188"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516912"/>
            <a:ext cx="4041775"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61EEA442-F142-49DF-9B4A-ED72C66103D8}" type="datetimeFigureOut">
              <a:rPr lang="en-US" smtClean="0"/>
              <a:pPr/>
              <a:t>9/13/2010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7157761-ECAF-42ED-852B-F12284549E00}"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74320"/>
            <a:ext cx="7470648" cy="1143000"/>
          </a:xfrm>
        </p:spPr>
        <p:txBody>
          <a:bodyPr anchor="ctr"/>
          <a:lstStyle>
            <a:lvl1pPr algn="l">
              <a:defRPr sz="4600"/>
            </a:lvl1pPr>
          </a:lstStyle>
          <a:p>
            <a:r>
              <a:rPr kumimoji="0" lang="en-US" smtClean="0"/>
              <a:t>Click to edit Master title style</a:t>
            </a:r>
            <a:endParaRPr kumimoji="0" lang="en-US"/>
          </a:p>
        </p:txBody>
      </p:sp>
      <p:sp>
        <p:nvSpPr>
          <p:cNvPr id="7" name="Date Placeholder 6"/>
          <p:cNvSpPr>
            <a:spLocks noGrp="1"/>
          </p:cNvSpPr>
          <p:nvPr>
            <p:ph type="dt" sz="half" idx="10"/>
          </p:nvPr>
        </p:nvSpPr>
        <p:spPr/>
        <p:txBody>
          <a:bodyPr/>
          <a:lstStyle/>
          <a:p>
            <a:fld id="{61EEA442-F142-49DF-9B4A-ED72C66103D8}" type="datetimeFigureOut">
              <a:rPr lang="en-US" smtClean="0"/>
              <a:pPr/>
              <a:t>9/13/2010</a:t>
            </a:fld>
            <a:endParaRPr lang="en-US"/>
          </a:p>
        </p:txBody>
      </p:sp>
      <p:sp>
        <p:nvSpPr>
          <p:cNvPr id="8" name="Slide Number Placeholder 7"/>
          <p:cNvSpPr>
            <a:spLocks noGrp="1"/>
          </p:cNvSpPr>
          <p:nvPr>
            <p:ph type="sldNum" sz="quarter" idx="11"/>
          </p:nvPr>
        </p:nvSpPr>
        <p:spPr/>
        <p:txBody>
          <a:bodyPr/>
          <a:lstStyle/>
          <a:p>
            <a:fld id="{B7157761-ECAF-42ED-852B-F12284549E00}" type="slidenum">
              <a:rPr lang="en-US" smtClean="0"/>
              <a:pPr/>
              <a:t>‹#›</a:t>
            </a:fld>
            <a:endParaRPr lang="en-US"/>
          </a:p>
        </p:txBody>
      </p:sp>
      <p:sp>
        <p:nvSpPr>
          <p:cNvPr id="9" name="Footer Placeholder 8"/>
          <p:cNvSpPr>
            <a:spLocks noGrp="1"/>
          </p:cNvSpPr>
          <p:nvPr>
            <p:ph type="ftr" sz="quarter" idx="12"/>
          </p:nvPr>
        </p:nvSpPr>
        <p:spPr/>
        <p:txBody>
          <a:bodyPr/>
          <a:lstStyle/>
          <a:p>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1EEA442-F142-49DF-9B4A-ED72C66103D8}" type="datetimeFigureOut">
              <a:rPr lang="en-US" smtClean="0"/>
              <a:pPr/>
              <a:t>9/13/2010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7157761-ECAF-42ED-852B-F12284549E00}"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1185528"/>
            <a:ext cx="3200400" cy="730250"/>
          </a:xfrm>
        </p:spPr>
        <p:txBody>
          <a:bodyPr tIns="0" bIns="0" anchor="t"/>
          <a:lstStyle>
            <a:lvl1pPr algn="l">
              <a:buNone/>
              <a:defRPr sz="1800" b="1">
                <a:solidFill>
                  <a:schemeClr val="accent1"/>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214424"/>
            <a:ext cx="2743200" cy="914400"/>
          </a:xfrm>
        </p:spPr>
        <p:txBody>
          <a:bodyPr lIns="45720" tIns="0" rIns="45720" bIns="0" anchor="b"/>
          <a:lstStyle>
            <a:lvl1pPr marL="0" indent="0" algn="l">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57200" y="1981200"/>
            <a:ext cx="7086600" cy="3810000"/>
          </a:xfrm>
        </p:spPr>
        <p:txBody>
          <a:bodyPr/>
          <a:lstStyle>
            <a:lvl1pPr>
              <a:defRPr sz="2800"/>
            </a:lvl1pPr>
            <a:lvl2pPr>
              <a:defRPr sz="2400"/>
            </a:lvl2pPr>
            <a:lvl3pPr>
              <a:defRPr sz="2200"/>
            </a:lvl3pPr>
            <a:lvl4pPr>
              <a:defRPr sz="2000"/>
            </a:lvl4pPr>
            <a:lvl5pPr>
              <a:defRPr sz="20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61EEA442-F142-49DF-9B4A-ED72C66103D8}" type="datetimeFigureOut">
              <a:rPr lang="en-US" smtClean="0"/>
              <a:pPr/>
              <a:t>9/13/2010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156448" y="6422064"/>
            <a:ext cx="762000" cy="365125"/>
          </a:xfrm>
        </p:spPr>
        <p:txBody>
          <a:bodyPr/>
          <a:lstStyle/>
          <a:p>
            <a:fld id="{B7157761-ECAF-42ED-852B-F12284549E00}"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556732" y="1705709"/>
            <a:ext cx="3053868" cy="1253808"/>
          </a:xfrm>
        </p:spPr>
        <p:txBody>
          <a:bodyPr anchor="b"/>
          <a:lstStyle>
            <a:lvl1pPr algn="l">
              <a:buNone/>
              <a:defRPr sz="2200" b="1">
                <a:solidFill>
                  <a:schemeClr val="accent1"/>
                </a:solidFill>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065628" y="1019907"/>
            <a:ext cx="4114800" cy="4114800"/>
          </a:xfrm>
          <a:prstGeom prst="ellipse">
            <a:avLst/>
          </a:prstGeom>
          <a:solidFill>
            <a:schemeClr val="bg2">
              <a:shade val="50000"/>
            </a:schemeClr>
          </a:solidFill>
          <a:ln w="50800" cap="flat">
            <a:solidFill>
              <a:schemeClr val="bg2"/>
            </a:solidFill>
            <a:miter lim="800000"/>
          </a:ln>
          <a:effectLst>
            <a:outerShdw blurRad="152000" dist="345000" dir="5400000" sx="-80000" sy="-18000" rotWithShape="0">
              <a:srgbClr val="000000">
                <a:alpha val="25000"/>
              </a:srgbClr>
            </a:outerShdw>
          </a:effectLst>
          <a:scene3d>
            <a:camera prst="orthographicFront"/>
            <a:lightRig rig="contrasting" dir="t">
              <a:rot lat="0" lon="0" rev="2400000"/>
            </a:lightRig>
          </a:scene3d>
          <a:sp3d contourW="7620">
            <a:bevelT w="63500" h="63500"/>
            <a:contourClr>
              <a:schemeClr val="bg2">
                <a:shade val="50000"/>
              </a:schemeClr>
            </a:contourClr>
          </a:sp3d>
        </p:spPr>
        <p:txBody>
          <a:bodyPr/>
          <a:lstStyle>
            <a:lvl1pPr marL="0" indent="0">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5556734" y="2998765"/>
            <a:ext cx="3053866" cy="2663482"/>
          </a:xfrm>
        </p:spPr>
        <p:txBody>
          <a:bodyPr lIns="45720" rIns="45720"/>
          <a:lstStyle>
            <a:lvl1pPr marL="0" indent="0">
              <a:buFontTx/>
              <a:buNone/>
              <a:defRPr sz="12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a:xfrm>
            <a:off x="457200" y="6422064"/>
            <a:ext cx="2133600" cy="365125"/>
          </a:xfrm>
        </p:spPr>
        <p:txBody>
          <a:bodyPr/>
          <a:lstStyle/>
          <a:p>
            <a:fld id="{61EEA442-F142-49DF-9B4A-ED72C66103D8}" type="datetimeFigureOut">
              <a:rPr lang="en-US" smtClean="0"/>
              <a:pPr/>
              <a:t>9/13/2010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7157761-ECAF-42ED-852B-F12284549E00}"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12" name="Freeform 11"/>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16" name="Freeform 15"/>
          <p:cNvSpPr>
            <a:spLocks/>
          </p:cNvSpPr>
          <p:nvPr/>
        </p:nvSpPr>
        <p:spPr bwMode="auto">
          <a:xfrm>
            <a:off x="7315200" y="0"/>
            <a:ext cx="1828800"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2082" y="1734"/>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9" name="Title Placeholder 8"/>
          <p:cNvSpPr>
            <a:spLocks noGrp="1"/>
          </p:cNvSpPr>
          <p:nvPr>
            <p:ph type="title"/>
          </p:nvPr>
        </p:nvSpPr>
        <p:spPr>
          <a:xfrm>
            <a:off x="457200" y="274638"/>
            <a:ext cx="7467600" cy="1143000"/>
          </a:xfrm>
          <a:prstGeom prst="rect">
            <a:avLst/>
          </a:prstGeom>
        </p:spPr>
        <p:txBody>
          <a:bodyPr vert="horz" lIns="45720" rIns="45720" anchor="ctr">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600200"/>
            <a:ext cx="7467600" cy="4525963"/>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422064"/>
            <a:ext cx="2133600" cy="365125"/>
          </a:xfrm>
          <a:prstGeom prst="rect">
            <a:avLst/>
          </a:prstGeom>
        </p:spPr>
        <p:txBody>
          <a:bodyPr vert="horz" bIns="0" anchor="b"/>
          <a:lstStyle>
            <a:lvl1pPr algn="l" eaLnBrk="1" latinLnBrk="0" hangingPunct="1">
              <a:defRPr kumimoji="0" sz="1000">
                <a:solidFill>
                  <a:schemeClr val="tx2">
                    <a:shade val="50000"/>
                  </a:schemeClr>
                </a:solidFill>
              </a:defRPr>
            </a:lvl1pPr>
          </a:lstStyle>
          <a:p>
            <a:fld id="{61EEA442-F142-49DF-9B4A-ED72C66103D8}" type="datetimeFigureOut">
              <a:rPr lang="en-US" smtClean="0"/>
              <a:pPr/>
              <a:t>9/13/2010</a:t>
            </a:fld>
            <a:endParaRPr lang="en-US"/>
          </a:p>
        </p:txBody>
      </p:sp>
      <p:sp>
        <p:nvSpPr>
          <p:cNvPr id="22" name="Footer Placeholder 21"/>
          <p:cNvSpPr>
            <a:spLocks noGrp="1"/>
          </p:cNvSpPr>
          <p:nvPr>
            <p:ph type="ftr" sz="quarter" idx="3"/>
          </p:nvPr>
        </p:nvSpPr>
        <p:spPr>
          <a:xfrm>
            <a:off x="3124200" y="6422064"/>
            <a:ext cx="2895600" cy="365125"/>
          </a:xfrm>
          <a:prstGeom prst="rect">
            <a:avLst/>
          </a:prstGeom>
        </p:spPr>
        <p:txBody>
          <a:bodyPr vert="horz" lIns="0" rIns="0" bIns="0" anchor="b"/>
          <a:lstStyle>
            <a:lvl1pPr algn="ctr" eaLnBrk="1" latinLnBrk="0" hangingPunct="1">
              <a:defRPr kumimoji="0" sz="1000">
                <a:solidFill>
                  <a:schemeClr val="tx2">
                    <a:shade val="50000"/>
                  </a:schemeClr>
                </a:solidFill>
              </a:defRPr>
            </a:lvl1pPr>
          </a:lstStyle>
          <a:p>
            <a:endParaRPr lang="en-US"/>
          </a:p>
        </p:txBody>
      </p:sp>
      <p:sp>
        <p:nvSpPr>
          <p:cNvPr id="18" name="Slide Number Placeholder 17"/>
          <p:cNvSpPr>
            <a:spLocks noGrp="1"/>
          </p:cNvSpPr>
          <p:nvPr>
            <p:ph type="sldNum" sz="quarter" idx="4"/>
          </p:nvPr>
        </p:nvSpPr>
        <p:spPr>
          <a:xfrm>
            <a:off x="8153400" y="6422064"/>
            <a:ext cx="762000" cy="365125"/>
          </a:xfrm>
          <a:prstGeom prst="rect">
            <a:avLst/>
          </a:prstGeom>
        </p:spPr>
        <p:txBody>
          <a:bodyPr vert="horz" lIns="0" tIns="0" rIns="0" bIns="0" anchor="b"/>
          <a:lstStyle>
            <a:lvl1pPr algn="r" eaLnBrk="1" latinLnBrk="0" hangingPunct="1">
              <a:defRPr kumimoji="0" sz="1000">
                <a:solidFill>
                  <a:schemeClr val="tx2">
                    <a:shade val="50000"/>
                  </a:schemeClr>
                </a:solidFill>
              </a:defRPr>
            </a:lvl1pPr>
          </a:lstStyle>
          <a:p>
            <a:fld id="{B7157761-ECAF-42ED-852B-F12284549E00}"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600" kern="1200">
          <a:solidFill>
            <a:schemeClr val="tx1"/>
          </a:solidFill>
          <a:latin typeface="+mj-lt"/>
          <a:ea typeface="+mj-ea"/>
          <a:cs typeface="+mj-cs"/>
        </a:defRPr>
      </a:lvl1pPr>
    </p:titleStyle>
    <p:bodyStyle>
      <a:lvl1pPr marL="420624" indent="-384048" algn="l" rtl="0" eaLnBrk="1" latinLnBrk="0" hangingPunct="1">
        <a:spcBef>
          <a:spcPct val="20000"/>
        </a:spcBef>
        <a:buClr>
          <a:schemeClr val="accent1"/>
        </a:buClr>
        <a:buSzPct val="80000"/>
        <a:buFont typeface="Wingdings 2"/>
        <a:buChar char=""/>
        <a:defRPr kumimoji="0" sz="3000" kern="1200">
          <a:solidFill>
            <a:schemeClr val="tx1"/>
          </a:solidFill>
          <a:latin typeface="+mn-lt"/>
          <a:ea typeface="+mn-ea"/>
          <a:cs typeface="+mn-cs"/>
        </a:defRPr>
      </a:lvl1pPr>
      <a:lvl2pPr marL="722376" indent="-274320" algn="l" rtl="0" eaLnBrk="1" latinLnBrk="0" hangingPunct="1">
        <a:spcBef>
          <a:spcPct val="20000"/>
        </a:spcBef>
        <a:buClr>
          <a:schemeClr val="accent1"/>
        </a:buClr>
        <a:buSzPct val="90000"/>
        <a:buFont typeface="Wingdings 2"/>
        <a:buChar char=""/>
        <a:defRPr kumimoji="0" sz="2600" kern="1200">
          <a:solidFill>
            <a:schemeClr val="tx1"/>
          </a:solidFill>
          <a:latin typeface="+mn-lt"/>
          <a:ea typeface="+mn-ea"/>
          <a:cs typeface="+mn-cs"/>
        </a:defRPr>
      </a:lvl2pPr>
      <a:lvl3pPr marL="1005840" indent="-256032" algn="l" rtl="0" eaLnBrk="1" latinLnBrk="0" hangingPunct="1">
        <a:spcBef>
          <a:spcPct val="20000"/>
        </a:spcBef>
        <a:buClr>
          <a:schemeClr val="accent2"/>
        </a:buClr>
        <a:buSzPct val="85000"/>
        <a:buFont typeface="Arial"/>
        <a:buChar char="○"/>
        <a:defRPr kumimoji="0" sz="2400" kern="1200">
          <a:solidFill>
            <a:schemeClr val="tx1"/>
          </a:solidFill>
          <a:latin typeface="+mn-lt"/>
          <a:ea typeface="+mn-ea"/>
          <a:cs typeface="+mn-cs"/>
        </a:defRPr>
      </a:lvl3pPr>
      <a:lvl4pPr marL="1280160" indent="-237744" algn="l" rtl="0" eaLnBrk="1" latinLnBrk="0" hangingPunct="1">
        <a:spcBef>
          <a:spcPct val="20000"/>
        </a:spcBef>
        <a:buClr>
          <a:schemeClr val="accent3"/>
        </a:buClr>
        <a:buSzPct val="90000"/>
        <a:buFont typeface="Wingdings 2"/>
        <a:buChar char=""/>
        <a:defRPr kumimoji="0" sz="2000" kern="1200">
          <a:solidFill>
            <a:schemeClr val="tx1"/>
          </a:solidFill>
          <a:latin typeface="+mn-lt"/>
          <a:ea typeface="+mn-ea"/>
          <a:cs typeface="+mn-cs"/>
        </a:defRPr>
      </a:lvl4pPr>
      <a:lvl5pPr marL="1490472" indent="-182880" algn="l" rtl="0" eaLnBrk="1" latinLnBrk="0" hangingPunct="1">
        <a:spcBef>
          <a:spcPct val="20000"/>
        </a:spcBef>
        <a:buClr>
          <a:schemeClr val="accent4"/>
        </a:buClr>
        <a:buSzPct val="100000"/>
        <a:buFont typeface="Arial"/>
        <a:buChar char="-"/>
        <a:defRPr kumimoji="0" sz="2000" kern="1200">
          <a:solidFill>
            <a:schemeClr val="tx1"/>
          </a:solidFill>
          <a:latin typeface="+mn-lt"/>
          <a:ea typeface="+mn-ea"/>
          <a:cs typeface="+mn-cs"/>
        </a:defRPr>
      </a:lvl5pPr>
      <a:lvl6pPr marL="1700784" indent="-182880" algn="l" rtl="0" eaLnBrk="1" latinLnBrk="0" hangingPunct="1">
        <a:spcBef>
          <a:spcPct val="20000"/>
        </a:spcBef>
        <a:buClr>
          <a:schemeClr val="accent5"/>
        </a:buClr>
        <a:buFont typeface="Arial"/>
        <a:buChar char="-"/>
        <a:defRPr kumimoji="0" sz="2000" kern="1200" baseline="0">
          <a:solidFill>
            <a:schemeClr val="tx1"/>
          </a:solidFill>
          <a:latin typeface="+mn-lt"/>
          <a:ea typeface="+mn-ea"/>
          <a:cs typeface="+mn-cs"/>
        </a:defRPr>
      </a:lvl6pPr>
      <a:lvl7pPr marL="1920240" indent="-182880" algn="l" rtl="0" eaLnBrk="1" latinLnBrk="0" hangingPunct="1">
        <a:spcBef>
          <a:spcPct val="20000"/>
        </a:spcBef>
        <a:buClr>
          <a:schemeClr val="accent6"/>
        </a:buClr>
        <a:buSzPct val="100000"/>
        <a:buFont typeface="Arial"/>
        <a:buChar char="•"/>
        <a:defRPr kumimoji="0" sz="1800" kern="1200" baseline="0">
          <a:solidFill>
            <a:schemeClr val="tx1"/>
          </a:solidFill>
          <a:latin typeface="+mn-lt"/>
          <a:ea typeface="+mn-ea"/>
          <a:cs typeface="+mn-cs"/>
        </a:defRPr>
      </a:lvl7pPr>
      <a:lvl8pPr marL="2139696" indent="-182880" algn="l" rtl="0"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8pPr>
      <a:lvl9pPr marL="2331720" indent="-182880" algn="l" rtl="0"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slideLayout" Target="../slideLayouts/slideLayout1.xml"/><Relationship Id="rId1" Type="http://schemas.openxmlformats.org/officeDocument/2006/relationships/vmlDrawing" Target="../drawings/vmlDrawing1.vml"/><Relationship Id="rId6" Type="http://schemas.openxmlformats.org/officeDocument/2006/relationships/oleObject" Target="../embeddings/oleObject3.bin"/><Relationship Id="rId5" Type="http://schemas.openxmlformats.org/officeDocument/2006/relationships/oleObject" Target="../embeddings/oleObject2.bin"/><Relationship Id="rId4" Type="http://schemas.openxmlformats.org/officeDocument/2006/relationships/oleObject" Target="../embeddings/oleObject1.bin"/></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Box 9"/>
          <p:cNvSpPr txBox="1"/>
          <p:nvPr/>
        </p:nvSpPr>
        <p:spPr>
          <a:xfrm>
            <a:off x="6096000" y="6126480"/>
            <a:ext cx="3048000" cy="731520"/>
          </a:xfrm>
          <a:prstGeom prst="rect">
            <a:avLst/>
          </a:prstGeom>
          <a:solidFill>
            <a:schemeClr val="tx1"/>
          </a:solidFill>
        </p:spPr>
        <p:txBody>
          <a:bodyPr wrap="square" rtlCol="0">
            <a:spAutoFit/>
          </a:bodyPr>
          <a:lstStyle/>
          <a:p>
            <a:endParaRPr lang="en-US" dirty="0"/>
          </a:p>
        </p:txBody>
      </p:sp>
      <p:sp>
        <p:nvSpPr>
          <p:cNvPr id="2" name="Title 1"/>
          <p:cNvSpPr>
            <a:spLocks noGrp="1"/>
          </p:cNvSpPr>
          <p:nvPr>
            <p:ph type="ctrTitle"/>
          </p:nvPr>
        </p:nvSpPr>
        <p:spPr>
          <a:xfrm>
            <a:off x="152400" y="152401"/>
            <a:ext cx="8839200" cy="609600"/>
          </a:xfrm>
          <a:ln>
            <a:noFill/>
          </a:ln>
        </p:spPr>
        <p:txBody>
          <a:bodyPr>
            <a:normAutofit fontScale="90000"/>
          </a:bodyPr>
          <a:lstStyle/>
          <a:p>
            <a:pPr algn="l"/>
            <a:r>
              <a:rPr lang="en-US" sz="1800" b="1" dirty="0" smtClean="0">
                <a:solidFill>
                  <a:schemeClr val="tx2">
                    <a:lumMod val="50000"/>
                  </a:schemeClr>
                </a:solidFill>
              </a:rPr>
              <a:t>E</a:t>
            </a:r>
            <a:r>
              <a:rPr lang="en-US" sz="1800" b="1" cap="none" dirty="0" smtClean="0">
                <a:solidFill>
                  <a:schemeClr val="tx2">
                    <a:lumMod val="50000"/>
                  </a:schemeClr>
                </a:solidFill>
              </a:rPr>
              <a:t>laboration</a:t>
            </a:r>
            <a:r>
              <a:rPr lang="en-US" sz="1800" b="1" dirty="0" smtClean="0">
                <a:solidFill>
                  <a:schemeClr val="tx2">
                    <a:lumMod val="50000"/>
                  </a:schemeClr>
                </a:solidFill>
              </a:rPr>
              <a:t> </a:t>
            </a:r>
            <a:r>
              <a:rPr lang="en-US" sz="1800" b="1" cap="none" dirty="0" smtClean="0">
                <a:solidFill>
                  <a:schemeClr val="tx2">
                    <a:lumMod val="50000"/>
                  </a:schemeClr>
                </a:solidFill>
              </a:rPr>
              <a:t>of</a:t>
            </a:r>
            <a:r>
              <a:rPr lang="en-US" sz="1800" b="1" dirty="0" smtClean="0">
                <a:solidFill>
                  <a:schemeClr val="tx2">
                    <a:lumMod val="50000"/>
                  </a:schemeClr>
                </a:solidFill>
              </a:rPr>
              <a:t> P</a:t>
            </a:r>
            <a:r>
              <a:rPr lang="en-US" sz="1800" b="1" cap="none" dirty="0" smtClean="0">
                <a:solidFill>
                  <a:schemeClr val="tx2">
                    <a:lumMod val="50000"/>
                  </a:schemeClr>
                </a:solidFill>
              </a:rPr>
              <a:t>etroleum-Derived</a:t>
            </a:r>
            <a:r>
              <a:rPr lang="en-US" sz="1800" b="1" dirty="0" smtClean="0">
                <a:solidFill>
                  <a:schemeClr val="tx2">
                    <a:lumMod val="50000"/>
                  </a:schemeClr>
                </a:solidFill>
              </a:rPr>
              <a:t> A</a:t>
            </a:r>
            <a:r>
              <a:rPr lang="en-US" sz="1800" b="1" cap="none" dirty="0" smtClean="0">
                <a:solidFill>
                  <a:schemeClr val="tx2">
                    <a:lumMod val="50000"/>
                  </a:schemeClr>
                </a:solidFill>
              </a:rPr>
              <a:t>romatics</a:t>
            </a:r>
            <a:r>
              <a:rPr lang="en-US" sz="1800" b="1" dirty="0" smtClean="0">
                <a:solidFill>
                  <a:schemeClr val="tx2">
                    <a:lumMod val="50000"/>
                  </a:schemeClr>
                </a:solidFill>
              </a:rPr>
              <a:t> </a:t>
            </a:r>
            <a:r>
              <a:rPr lang="en-US" sz="1800" b="1" cap="none" dirty="0" smtClean="0">
                <a:solidFill>
                  <a:schemeClr val="tx2">
                    <a:lumMod val="50000"/>
                  </a:schemeClr>
                </a:solidFill>
              </a:rPr>
              <a:t>for the </a:t>
            </a:r>
            <a:r>
              <a:rPr lang="en-US" sz="1800" b="1" dirty="0" smtClean="0">
                <a:solidFill>
                  <a:schemeClr val="tx2">
                    <a:lumMod val="50000"/>
                  </a:schemeClr>
                </a:solidFill>
              </a:rPr>
              <a:t>G</a:t>
            </a:r>
            <a:r>
              <a:rPr lang="en-US" sz="1800" b="1" cap="none" dirty="0" smtClean="0">
                <a:solidFill>
                  <a:schemeClr val="tx2">
                    <a:lumMod val="50000"/>
                  </a:schemeClr>
                </a:solidFill>
              </a:rPr>
              <a:t>eneration</a:t>
            </a:r>
            <a:r>
              <a:rPr lang="en-US" sz="1800" b="1" dirty="0" smtClean="0">
                <a:solidFill>
                  <a:schemeClr val="tx2">
                    <a:lumMod val="50000"/>
                  </a:schemeClr>
                </a:solidFill>
              </a:rPr>
              <a:t> </a:t>
            </a:r>
            <a:r>
              <a:rPr lang="en-US" sz="1800" b="1" cap="none" dirty="0" smtClean="0">
                <a:solidFill>
                  <a:schemeClr val="tx2">
                    <a:lumMod val="50000"/>
                  </a:schemeClr>
                </a:solidFill>
              </a:rPr>
              <a:t>of</a:t>
            </a:r>
            <a:r>
              <a:rPr lang="en-US" sz="1800" b="1" dirty="0" smtClean="0">
                <a:solidFill>
                  <a:schemeClr val="tx2">
                    <a:lumMod val="50000"/>
                  </a:schemeClr>
                </a:solidFill>
              </a:rPr>
              <a:t> C</a:t>
            </a:r>
            <a:r>
              <a:rPr lang="en-US" sz="1800" b="1" cap="none" dirty="0" smtClean="0">
                <a:solidFill>
                  <a:schemeClr val="tx2">
                    <a:lumMod val="50000"/>
                  </a:schemeClr>
                </a:solidFill>
              </a:rPr>
              <a:t>onjugated</a:t>
            </a:r>
            <a:r>
              <a:rPr lang="en-US" sz="1800" b="1" dirty="0" smtClean="0">
                <a:solidFill>
                  <a:schemeClr val="tx2">
                    <a:lumMod val="50000"/>
                  </a:schemeClr>
                </a:solidFill>
              </a:rPr>
              <a:t> </a:t>
            </a:r>
            <a:r>
              <a:rPr lang="en-US" sz="1800" b="1" dirty="0" err="1" smtClean="0">
                <a:solidFill>
                  <a:schemeClr val="tx2">
                    <a:lumMod val="50000"/>
                  </a:schemeClr>
                </a:solidFill>
              </a:rPr>
              <a:t>D</a:t>
            </a:r>
            <a:r>
              <a:rPr lang="en-US" sz="1800" b="1" cap="none" dirty="0" err="1" smtClean="0">
                <a:solidFill>
                  <a:schemeClr val="tx2">
                    <a:lumMod val="50000"/>
                  </a:schemeClr>
                </a:solidFill>
              </a:rPr>
              <a:t>iscotic</a:t>
            </a:r>
            <a:r>
              <a:rPr lang="en-US" sz="1800" b="1" dirty="0" smtClean="0">
                <a:solidFill>
                  <a:schemeClr val="tx2">
                    <a:lumMod val="50000"/>
                  </a:schemeClr>
                </a:solidFill>
              </a:rPr>
              <a:t> </a:t>
            </a:r>
            <a:r>
              <a:rPr lang="en-US" sz="1800" b="1" cap="none" dirty="0" smtClean="0">
                <a:solidFill>
                  <a:schemeClr val="tx2">
                    <a:lumMod val="50000"/>
                  </a:schemeClr>
                </a:solidFill>
              </a:rPr>
              <a:t>and</a:t>
            </a:r>
            <a:r>
              <a:rPr lang="en-US" sz="1800" b="1" dirty="0" smtClean="0">
                <a:solidFill>
                  <a:schemeClr val="tx2">
                    <a:lumMod val="50000"/>
                  </a:schemeClr>
                </a:solidFill>
              </a:rPr>
              <a:t> C</a:t>
            </a:r>
            <a:r>
              <a:rPr lang="en-US" sz="1800" b="1" cap="none" dirty="0" smtClean="0">
                <a:solidFill>
                  <a:schemeClr val="tx2">
                    <a:lumMod val="50000"/>
                  </a:schemeClr>
                </a:solidFill>
              </a:rPr>
              <a:t>ruciform</a:t>
            </a:r>
            <a:r>
              <a:rPr lang="en-US" sz="1800" b="1" dirty="0" smtClean="0">
                <a:solidFill>
                  <a:schemeClr val="tx2">
                    <a:lumMod val="50000"/>
                  </a:schemeClr>
                </a:solidFill>
              </a:rPr>
              <a:t> S</a:t>
            </a:r>
            <a:r>
              <a:rPr lang="en-US" sz="1800" b="1" cap="none" dirty="0" smtClean="0">
                <a:solidFill>
                  <a:schemeClr val="tx2">
                    <a:lumMod val="50000"/>
                  </a:schemeClr>
                </a:solidFill>
              </a:rPr>
              <a:t>tructures</a:t>
            </a:r>
            <a:r>
              <a:rPr lang="en-US" sz="1800" b="1" dirty="0" smtClean="0">
                <a:solidFill>
                  <a:schemeClr val="tx2">
                    <a:lumMod val="50000"/>
                  </a:schemeClr>
                </a:solidFill>
              </a:rPr>
              <a:t>: C</a:t>
            </a:r>
            <a:r>
              <a:rPr lang="en-US" sz="1800" b="1" cap="none" dirty="0" smtClean="0">
                <a:solidFill>
                  <a:schemeClr val="tx2">
                    <a:lumMod val="50000"/>
                  </a:schemeClr>
                </a:solidFill>
              </a:rPr>
              <a:t>ontrolling</a:t>
            </a:r>
            <a:r>
              <a:rPr lang="en-US" sz="1800" b="1" dirty="0" smtClean="0">
                <a:solidFill>
                  <a:schemeClr val="tx2">
                    <a:lumMod val="50000"/>
                  </a:schemeClr>
                </a:solidFill>
              </a:rPr>
              <a:t> E</a:t>
            </a:r>
            <a:r>
              <a:rPr lang="en-US" sz="1800" b="1" cap="none" dirty="0" smtClean="0">
                <a:solidFill>
                  <a:schemeClr val="tx2">
                    <a:lumMod val="50000"/>
                  </a:schemeClr>
                </a:solidFill>
              </a:rPr>
              <a:t>lectronic </a:t>
            </a:r>
            <a:r>
              <a:rPr lang="en-US" sz="1800" b="1" dirty="0" smtClean="0">
                <a:solidFill>
                  <a:schemeClr val="tx2">
                    <a:lumMod val="50000"/>
                  </a:schemeClr>
                </a:solidFill>
              </a:rPr>
              <a:t>P</a:t>
            </a:r>
            <a:r>
              <a:rPr lang="en-US" sz="1800" b="1" cap="none" dirty="0" smtClean="0">
                <a:solidFill>
                  <a:schemeClr val="tx2">
                    <a:lumMod val="50000"/>
                  </a:schemeClr>
                </a:solidFill>
              </a:rPr>
              <a:t>roperties</a:t>
            </a:r>
            <a:r>
              <a:rPr lang="en-US" sz="1800" b="1" dirty="0" smtClean="0">
                <a:solidFill>
                  <a:schemeClr val="tx2">
                    <a:lumMod val="50000"/>
                  </a:schemeClr>
                </a:solidFill>
              </a:rPr>
              <a:t> </a:t>
            </a:r>
            <a:r>
              <a:rPr lang="en-US" sz="1800" b="1" cap="none" dirty="0" smtClean="0">
                <a:solidFill>
                  <a:schemeClr val="tx2">
                    <a:lumMod val="50000"/>
                  </a:schemeClr>
                </a:solidFill>
              </a:rPr>
              <a:t>via</a:t>
            </a:r>
            <a:r>
              <a:rPr lang="en-US" sz="1800" b="1" dirty="0" smtClean="0">
                <a:solidFill>
                  <a:schemeClr val="tx2">
                    <a:lumMod val="50000"/>
                  </a:schemeClr>
                </a:solidFill>
              </a:rPr>
              <a:t> T</a:t>
            </a:r>
            <a:r>
              <a:rPr lang="en-US" sz="1800" b="1" cap="none" dirty="0" smtClean="0">
                <a:solidFill>
                  <a:schemeClr val="tx2">
                    <a:lumMod val="50000"/>
                  </a:schemeClr>
                </a:solidFill>
              </a:rPr>
              <a:t>ransition</a:t>
            </a:r>
            <a:r>
              <a:rPr lang="en-US" sz="1800" b="1" dirty="0" smtClean="0">
                <a:solidFill>
                  <a:schemeClr val="tx2">
                    <a:lumMod val="50000"/>
                  </a:schemeClr>
                </a:solidFill>
              </a:rPr>
              <a:t> M</a:t>
            </a:r>
            <a:r>
              <a:rPr lang="en-US" sz="1800" b="1" cap="none" dirty="0" smtClean="0">
                <a:solidFill>
                  <a:schemeClr val="tx2">
                    <a:lumMod val="50000"/>
                  </a:schemeClr>
                </a:solidFill>
              </a:rPr>
              <a:t>etal</a:t>
            </a:r>
            <a:r>
              <a:rPr lang="en-US" sz="1800" b="1" dirty="0" smtClean="0">
                <a:solidFill>
                  <a:schemeClr val="tx2">
                    <a:lumMod val="50000"/>
                  </a:schemeClr>
                </a:solidFill>
              </a:rPr>
              <a:t> C</a:t>
            </a:r>
            <a:r>
              <a:rPr lang="en-US" sz="1800" b="1" cap="none" dirty="0" smtClean="0">
                <a:solidFill>
                  <a:schemeClr val="tx2">
                    <a:lumMod val="50000"/>
                  </a:schemeClr>
                </a:solidFill>
              </a:rPr>
              <a:t>oordination</a:t>
            </a:r>
            <a:endParaRPr lang="en-US" sz="1800" dirty="0">
              <a:solidFill>
                <a:schemeClr val="tx2">
                  <a:lumMod val="50000"/>
                </a:schemeClr>
              </a:solidFill>
            </a:endParaRPr>
          </a:p>
        </p:txBody>
      </p:sp>
      <p:sp>
        <p:nvSpPr>
          <p:cNvPr id="3" name="Subtitle 2"/>
          <p:cNvSpPr>
            <a:spLocks noGrp="1"/>
          </p:cNvSpPr>
          <p:nvPr>
            <p:ph type="subTitle" idx="1"/>
          </p:nvPr>
        </p:nvSpPr>
        <p:spPr>
          <a:xfrm>
            <a:off x="152400" y="1219200"/>
            <a:ext cx="3810000" cy="1295400"/>
          </a:xfrm>
        </p:spPr>
        <p:txBody>
          <a:bodyPr>
            <a:normAutofit/>
          </a:bodyPr>
          <a:lstStyle/>
          <a:p>
            <a:pPr algn="just">
              <a:buFont typeface="Wingdings" pitchFamily="2" charset="2"/>
              <a:buChar char="v"/>
            </a:pPr>
            <a:r>
              <a:rPr lang="en-US" sz="1400" dirty="0" smtClean="0">
                <a:latin typeface="+mj-lt"/>
              </a:rPr>
              <a:t> Conjugated organic structures are at the  heart of nearly every study involving organic electronic devices. As a foundation for designing functional organic materials, one must be able to control the electronic properties of its molecular components. </a:t>
            </a:r>
            <a:endParaRPr lang="en-US" sz="1400" dirty="0">
              <a:latin typeface="+mj-lt"/>
            </a:endParaRPr>
          </a:p>
        </p:txBody>
      </p:sp>
      <p:pic>
        <p:nvPicPr>
          <p:cNvPr id="4" name="Picture 3" descr="full-logo-black.jpg"/>
          <p:cNvPicPr>
            <a:picLocks noChangeAspect="1"/>
          </p:cNvPicPr>
          <p:nvPr/>
        </p:nvPicPr>
        <p:blipFill>
          <a:blip r:embed="rId3" cstate="print"/>
          <a:stretch>
            <a:fillRect/>
          </a:stretch>
        </p:blipFill>
        <p:spPr>
          <a:xfrm>
            <a:off x="6324600" y="6172200"/>
            <a:ext cx="2511552" cy="600761"/>
          </a:xfrm>
          <a:prstGeom prst="rect">
            <a:avLst/>
          </a:prstGeom>
        </p:spPr>
      </p:pic>
      <p:graphicFrame>
        <p:nvGraphicFramePr>
          <p:cNvPr id="1028" name="Object 4"/>
          <p:cNvGraphicFramePr>
            <a:graphicFrameLocks noChangeAspect="1"/>
          </p:cNvGraphicFramePr>
          <p:nvPr/>
        </p:nvGraphicFramePr>
        <p:xfrm>
          <a:off x="2286000" y="3733800"/>
          <a:ext cx="2998788" cy="2122488"/>
        </p:xfrm>
        <a:graphic>
          <a:graphicData uri="http://schemas.openxmlformats.org/presentationml/2006/ole">
            <p:oleObj spid="_x0000_s1028" name="CS ChemDraw Drawing" r:id="rId4" imgW="3320482" imgH="2351375" progId="ChemDraw.Document.6.0">
              <p:embed/>
            </p:oleObj>
          </a:graphicData>
        </a:graphic>
      </p:graphicFrame>
      <p:graphicFrame>
        <p:nvGraphicFramePr>
          <p:cNvPr id="1029" name="Object 5"/>
          <p:cNvGraphicFramePr>
            <a:graphicFrameLocks noChangeAspect="1"/>
          </p:cNvGraphicFramePr>
          <p:nvPr/>
        </p:nvGraphicFramePr>
        <p:xfrm>
          <a:off x="152400" y="3657600"/>
          <a:ext cx="2111375" cy="2217738"/>
        </p:xfrm>
        <a:graphic>
          <a:graphicData uri="http://schemas.openxmlformats.org/presentationml/2006/ole">
            <p:oleObj spid="_x0000_s1029" name="CS ChemDraw Drawing" r:id="rId5" imgW="2350918" imgH="2470038" progId="ChemDraw.Document.6.0">
              <p:embed/>
            </p:oleObj>
          </a:graphicData>
        </a:graphic>
      </p:graphicFrame>
      <p:graphicFrame>
        <p:nvGraphicFramePr>
          <p:cNvPr id="1030" name="Object 6"/>
          <p:cNvGraphicFramePr>
            <a:graphicFrameLocks noChangeAspect="1"/>
          </p:cNvGraphicFramePr>
          <p:nvPr/>
        </p:nvGraphicFramePr>
        <p:xfrm>
          <a:off x="4191000" y="1295400"/>
          <a:ext cx="4808537" cy="1208088"/>
        </p:xfrm>
        <a:graphic>
          <a:graphicData uri="http://schemas.openxmlformats.org/presentationml/2006/ole">
            <p:oleObj spid="_x0000_s1030" name="CS ChemDraw Drawing" r:id="rId6" imgW="5304676" imgH="1333140" progId="ChemDraw.Document.6.0">
              <p:embed/>
            </p:oleObj>
          </a:graphicData>
        </a:graphic>
      </p:graphicFrame>
      <p:sp>
        <p:nvSpPr>
          <p:cNvPr id="11" name="TextBox 10"/>
          <p:cNvSpPr txBox="1"/>
          <p:nvPr/>
        </p:nvSpPr>
        <p:spPr>
          <a:xfrm>
            <a:off x="688204" y="5943600"/>
            <a:ext cx="1058303" cy="338554"/>
          </a:xfrm>
          <a:prstGeom prst="rect">
            <a:avLst/>
          </a:prstGeom>
          <a:noFill/>
        </p:spPr>
        <p:txBody>
          <a:bodyPr wrap="none" rtlCol="0">
            <a:spAutoFit/>
          </a:bodyPr>
          <a:lstStyle/>
          <a:p>
            <a:pPr algn="ctr"/>
            <a:r>
              <a:rPr lang="en-US" sz="1600" dirty="0" smtClean="0">
                <a:latin typeface="+mj-lt"/>
              </a:rPr>
              <a:t>“</a:t>
            </a:r>
            <a:r>
              <a:rPr lang="en-US" sz="1600" dirty="0" err="1">
                <a:latin typeface="+mj-lt"/>
              </a:rPr>
              <a:t>d</a:t>
            </a:r>
            <a:r>
              <a:rPr lang="en-US" sz="1600" dirty="0" err="1" smtClean="0">
                <a:latin typeface="+mj-lt"/>
              </a:rPr>
              <a:t>iscotic</a:t>
            </a:r>
            <a:r>
              <a:rPr lang="en-US" sz="1600" dirty="0" smtClean="0">
                <a:latin typeface="+mj-lt"/>
              </a:rPr>
              <a:t>” </a:t>
            </a:r>
          </a:p>
        </p:txBody>
      </p:sp>
      <p:sp>
        <p:nvSpPr>
          <p:cNvPr id="12" name="TextBox 11"/>
          <p:cNvSpPr txBox="1"/>
          <p:nvPr/>
        </p:nvSpPr>
        <p:spPr>
          <a:xfrm>
            <a:off x="3129746" y="5943600"/>
            <a:ext cx="1213922" cy="338554"/>
          </a:xfrm>
          <a:prstGeom prst="rect">
            <a:avLst/>
          </a:prstGeom>
          <a:noFill/>
        </p:spPr>
        <p:txBody>
          <a:bodyPr wrap="none" rtlCol="0">
            <a:spAutoFit/>
          </a:bodyPr>
          <a:lstStyle/>
          <a:p>
            <a:pPr algn="ctr"/>
            <a:r>
              <a:rPr lang="en-US" sz="1600" dirty="0" smtClean="0">
                <a:latin typeface="+mj-lt"/>
              </a:rPr>
              <a:t>“cruciform” </a:t>
            </a:r>
          </a:p>
        </p:txBody>
      </p:sp>
      <p:sp>
        <p:nvSpPr>
          <p:cNvPr id="13" name="TextBox 12"/>
          <p:cNvSpPr txBox="1"/>
          <p:nvPr/>
        </p:nvSpPr>
        <p:spPr>
          <a:xfrm>
            <a:off x="152400" y="685800"/>
            <a:ext cx="6431825" cy="307777"/>
          </a:xfrm>
          <a:prstGeom prst="rect">
            <a:avLst/>
          </a:prstGeom>
          <a:noFill/>
        </p:spPr>
        <p:txBody>
          <a:bodyPr wrap="none" rtlCol="0">
            <a:spAutoFit/>
          </a:bodyPr>
          <a:lstStyle/>
          <a:p>
            <a:r>
              <a:rPr lang="en-US" sz="1400" dirty="0" smtClean="0">
                <a:latin typeface="+mj-lt"/>
              </a:rPr>
              <a:t>Nathan P. Bowling, Department of Chemistry, University of Wisconsin-Stevens Point</a:t>
            </a:r>
            <a:endParaRPr lang="en-US" sz="1400" dirty="0">
              <a:latin typeface="+mj-lt"/>
            </a:endParaRPr>
          </a:p>
        </p:txBody>
      </p:sp>
      <p:sp>
        <p:nvSpPr>
          <p:cNvPr id="15" name="TextBox 14"/>
          <p:cNvSpPr txBox="1"/>
          <p:nvPr/>
        </p:nvSpPr>
        <p:spPr>
          <a:xfrm>
            <a:off x="152400" y="2590800"/>
            <a:ext cx="8839200" cy="954107"/>
          </a:xfrm>
          <a:prstGeom prst="rect">
            <a:avLst/>
          </a:prstGeom>
          <a:noFill/>
        </p:spPr>
        <p:txBody>
          <a:bodyPr wrap="square" rtlCol="0">
            <a:spAutoFit/>
          </a:bodyPr>
          <a:lstStyle/>
          <a:p>
            <a:pPr algn="just">
              <a:buFont typeface="Wingdings" pitchFamily="2" charset="2"/>
              <a:buChar char="v"/>
            </a:pPr>
            <a:r>
              <a:rPr lang="en-US" sz="1400" dirty="0" smtClean="0">
                <a:latin typeface="+mj-lt"/>
              </a:rPr>
              <a:t> As an entry point into this field, we have successfully generated and studied a simple conjugated ligand. Upon treatment with Pd(II), a modest </a:t>
            </a:r>
            <a:r>
              <a:rPr lang="en-US" sz="1400" dirty="0" err="1" smtClean="0">
                <a:latin typeface="+mj-lt"/>
              </a:rPr>
              <a:t>bathochromic</a:t>
            </a:r>
            <a:r>
              <a:rPr lang="en-US" sz="1400" dirty="0" smtClean="0">
                <a:latin typeface="+mj-lt"/>
              </a:rPr>
              <a:t> shift can be observed via UV-vis spectroscopy. Current efforts are directed toward obtaining larger amounts of this ligand so that studies can be performed that allow better understanding of the electronic and complexation behavior of this ligand.</a:t>
            </a:r>
            <a:endParaRPr lang="en-US" sz="1400" dirty="0">
              <a:latin typeface="+mj-lt"/>
            </a:endParaRPr>
          </a:p>
        </p:txBody>
      </p:sp>
      <p:sp>
        <p:nvSpPr>
          <p:cNvPr id="16" name="TextBox 15"/>
          <p:cNvSpPr txBox="1"/>
          <p:nvPr/>
        </p:nvSpPr>
        <p:spPr>
          <a:xfrm>
            <a:off x="5334000" y="3657600"/>
            <a:ext cx="3657600" cy="2246769"/>
          </a:xfrm>
          <a:prstGeom prst="rect">
            <a:avLst/>
          </a:prstGeom>
          <a:noFill/>
        </p:spPr>
        <p:txBody>
          <a:bodyPr wrap="square" rtlCol="0">
            <a:spAutoFit/>
          </a:bodyPr>
          <a:lstStyle/>
          <a:p>
            <a:pPr algn="just">
              <a:buFont typeface="Wingdings" pitchFamily="2" charset="2"/>
              <a:buChar char="v"/>
            </a:pPr>
            <a:r>
              <a:rPr lang="en-US" sz="1400" dirty="0" smtClean="0">
                <a:latin typeface="+mj-lt"/>
              </a:rPr>
              <a:t> In order to take full advantage of this complexation event, we propose incorporation of this substructure into </a:t>
            </a:r>
            <a:r>
              <a:rPr lang="en-US" sz="1400" dirty="0" err="1" smtClean="0">
                <a:latin typeface="+mj-lt"/>
              </a:rPr>
              <a:t>discotic</a:t>
            </a:r>
            <a:r>
              <a:rPr lang="en-US" sz="1400" dirty="0" smtClean="0">
                <a:latin typeface="+mj-lt"/>
              </a:rPr>
              <a:t> and cruciform motifs. Synthetic efforts toward these targets are currently underway. We anticipate that these ligands will demonstrate a significant electronic response to multiple equivalents of transition metal, making them exciting candidates for organic electronics components.   </a:t>
            </a:r>
            <a:endParaRPr lang="en-US" sz="1400" dirty="0">
              <a:latin typeface="+mj-lt"/>
            </a:endParaRPr>
          </a:p>
        </p:txBody>
      </p:sp>
    </p:spTree>
  </p:cSld>
  <p:clrMapOvr>
    <a:masterClrMapping/>
  </p:clrMapOvr>
</p:sld>
</file>

<file path=ppt/theme/theme1.xml><?xml version="1.0" encoding="utf-8"?>
<a:theme xmlns:a="http://schemas.openxmlformats.org/drawingml/2006/main" name="Technic">
  <a:themeElements>
    <a:clrScheme name="Grayscale">
      <a:dk1>
        <a:sysClr val="windowText" lastClr="000000"/>
      </a:dk1>
      <a:lt1>
        <a:sysClr val="window" lastClr="FFFFFF"/>
      </a:lt1>
      <a:dk2>
        <a:srgbClr val="000000"/>
      </a:dk2>
      <a:lt2>
        <a:srgbClr val="F8F8F8"/>
      </a:lt2>
      <a:accent1>
        <a:srgbClr val="DDDDDD"/>
      </a:accent1>
      <a:accent2>
        <a:srgbClr val="B2B2B2"/>
      </a:accent2>
      <a:accent3>
        <a:srgbClr val="969696"/>
      </a:accent3>
      <a:accent4>
        <a:srgbClr val="808080"/>
      </a:accent4>
      <a:accent5>
        <a:srgbClr val="5F5F5F"/>
      </a:accent5>
      <a:accent6>
        <a:srgbClr val="4D4D4D"/>
      </a:accent6>
      <a:hlink>
        <a:srgbClr val="5F5F5F"/>
      </a:hlink>
      <a:folHlink>
        <a:srgbClr val="919191"/>
      </a:folHlink>
    </a:clrScheme>
    <a:fontScheme name="Technic">
      <a:majorFont>
        <a:latin typeface="Franklin Gothic Book"/>
        <a:ea typeface=""/>
        <a:cs typeface=""/>
        <a:font script="Jpan" typeface="ＭＳ Ｐゴシック"/>
        <a:font script="Hang" typeface="HY견고딕"/>
        <a:font script="Hans" typeface="宋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HGｺﾞｼｯｸM"/>
        <a:font script="Hang" typeface="HY중고딕"/>
        <a:font script="Hans" typeface="黑体"/>
        <a:font script="Hant" typeface="微軟正黑體"/>
        <a:font script="Arab" typeface="Tahoma"/>
        <a:font script="Hebr" typeface="Levenim MT"/>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Technic">
      <a:fillStyleLst>
        <a:solidFill>
          <a:schemeClr val="phClr"/>
        </a:solidFill>
        <a:gradFill rotWithShape="1">
          <a:gsLst>
            <a:gs pos="0">
              <a:schemeClr val="phClr">
                <a:tint val="1000"/>
              </a:schemeClr>
            </a:gs>
            <a:gs pos="68000">
              <a:schemeClr val="phClr">
                <a:tint val="77000"/>
              </a:schemeClr>
            </a:gs>
            <a:gs pos="81000">
              <a:schemeClr val="phClr">
                <a:tint val="79000"/>
              </a:schemeClr>
            </a:gs>
            <a:gs pos="86000">
              <a:schemeClr val="phClr">
                <a:tint val="73000"/>
              </a:schemeClr>
            </a:gs>
            <a:gs pos="100000">
              <a:schemeClr val="phClr">
                <a:tint val="35000"/>
              </a:schemeClr>
            </a:gs>
          </a:gsLst>
          <a:lin ang="5400000" scaled="1"/>
        </a:gradFill>
        <a:gradFill rotWithShape="1">
          <a:gsLst>
            <a:gs pos="0">
              <a:schemeClr val="phClr">
                <a:tint val="73000"/>
                <a:satMod val="150000"/>
              </a:schemeClr>
            </a:gs>
            <a:gs pos="25000">
              <a:schemeClr val="phClr">
                <a:tint val="96000"/>
                <a:shade val="80000"/>
                <a:satMod val="105000"/>
              </a:schemeClr>
            </a:gs>
            <a:gs pos="38000">
              <a:schemeClr val="phClr">
                <a:tint val="96000"/>
                <a:shade val="59000"/>
                <a:satMod val="120000"/>
              </a:schemeClr>
            </a:gs>
            <a:gs pos="55000">
              <a:schemeClr val="phClr">
                <a:shade val="57000"/>
                <a:satMod val="120000"/>
              </a:schemeClr>
            </a:gs>
            <a:gs pos="80000">
              <a:schemeClr val="phClr">
                <a:shade val="56000"/>
                <a:satMod val="145000"/>
              </a:schemeClr>
            </a:gs>
            <a:gs pos="88000">
              <a:schemeClr val="phClr">
                <a:shade val="63000"/>
                <a:satMod val="160000"/>
              </a:schemeClr>
            </a:gs>
            <a:gs pos="100000">
              <a:schemeClr val="phClr">
                <a:tint val="99555"/>
                <a:satMod val="155000"/>
              </a:schemeClr>
            </a:gs>
          </a:gsLst>
          <a:lin ang="5400000" scaled="1"/>
        </a:gradFill>
      </a:fillStyleLst>
      <a:lnStyleLst>
        <a:ln w="9525" cap="flat" cmpd="sng" algn="ctr">
          <a:solidFill>
            <a:schemeClr val="phClr">
              <a:shade val="60000"/>
              <a:satMod val="300000"/>
            </a:schemeClr>
          </a:solidFill>
          <a:prstDash val="solid"/>
        </a:ln>
        <a:ln w="19050" cap="flat" cmpd="sng" algn="ctr">
          <a:solidFill>
            <a:schemeClr val="phClr"/>
          </a:solidFill>
          <a:prstDash val="solid"/>
        </a:ln>
        <a:ln w="19050" cap="flat" cmpd="sng" algn="ctr">
          <a:solidFill>
            <a:schemeClr val="phClr"/>
          </a:solidFill>
          <a:prstDash val="solid"/>
        </a:ln>
      </a:lnStyleLst>
      <a:effectStyleLst>
        <a:effectStyle>
          <a:effectLst>
            <a:glow rad="63500">
              <a:schemeClr val="phClr">
                <a:tint val="30000"/>
                <a:shade val="95000"/>
                <a:satMod val="300000"/>
                <a:alpha val="50000"/>
              </a:schemeClr>
            </a:glow>
          </a:effectLst>
        </a:effectStyle>
        <a:effectStyle>
          <a:effectLst>
            <a:glow rad="70000">
              <a:schemeClr val="phClr">
                <a:tint val="30000"/>
                <a:shade val="95000"/>
                <a:satMod val="300000"/>
                <a:alpha val="50000"/>
              </a:schemeClr>
            </a:glow>
          </a:effectLst>
        </a:effectStyle>
        <a:effectStyle>
          <a:effectLst>
            <a:glow rad="76200">
              <a:schemeClr val="phClr">
                <a:tint val="30000"/>
                <a:shade val="95000"/>
                <a:satMod val="300000"/>
                <a:alpha val="50000"/>
              </a:schemeClr>
            </a:glow>
          </a:effectLst>
          <a:scene3d>
            <a:camera prst="orthographicFront" fov="0">
              <a:rot lat="0" lon="0" rev="0"/>
            </a:camera>
            <a:lightRig rig="harsh" dir="t">
              <a:rot lat="6000000" lon="6000000" rev="0"/>
            </a:lightRig>
          </a:scene3d>
          <a:sp3d contourW="10000" prstMaterial="metal">
            <a:bevelT w="20000" h="9000" prst="softRound"/>
            <a:contourClr>
              <a:schemeClr val="phClr">
                <a:shade val="30000"/>
                <a:satMod val="200000"/>
              </a:schemeClr>
            </a:contourClr>
          </a:sp3d>
        </a:effectStyle>
      </a:effectStyleLst>
      <a:bgFillStyleLst>
        <a:solidFill>
          <a:schemeClr val="phClr"/>
        </a:solidFill>
        <a:gradFill rotWithShape="1">
          <a:gsLst>
            <a:gs pos="0">
              <a:schemeClr val="phClr">
                <a:shade val="40000"/>
                <a:satMod val="150000"/>
              </a:schemeClr>
            </a:gs>
            <a:gs pos="30000">
              <a:schemeClr val="phClr">
                <a:shade val="60000"/>
                <a:satMod val="150000"/>
              </a:schemeClr>
            </a:gs>
            <a:gs pos="100000">
              <a:schemeClr val="phClr">
                <a:tint val="83000"/>
                <a:satMod val="200000"/>
              </a:schemeClr>
            </a:gs>
          </a:gsLst>
          <a:lin ang="13000000" scaled="0"/>
        </a:gradFill>
        <a:gradFill rotWithShape="1">
          <a:gsLst>
            <a:gs pos="0">
              <a:schemeClr val="phClr">
                <a:tint val="78000"/>
                <a:satMod val="220000"/>
              </a:schemeClr>
            </a:gs>
            <a:gs pos="100000">
              <a:schemeClr val="phClr">
                <a:shade val="35000"/>
                <a:satMod val="155000"/>
              </a:schemeClr>
            </a:gs>
          </a:gsLst>
          <a:path path="circle">
            <a:fillToRect l="60000" t="50000" r="4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Technic</Template>
  <TotalTime>89</TotalTime>
  <Words>207</Words>
  <Application>Microsoft Office PowerPoint</Application>
  <PresentationFormat>On-screen Show (4:3)</PresentationFormat>
  <Paragraphs>7</Paragraphs>
  <Slides>1</Slides>
  <Notes>0</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1</vt:i4>
      </vt:variant>
    </vt:vector>
  </HeadingPairs>
  <TitlesOfParts>
    <vt:vector size="3" baseType="lpstr">
      <vt:lpstr>Technic</vt:lpstr>
      <vt:lpstr>CS ChemDraw Drawing</vt:lpstr>
      <vt:lpstr>Elaboration of Petroleum-Derived Aromatics for the Generation of Conjugated Discotic and Cruciform Structures: Controlling Electronic Properties via Transition Metal Coordination</vt:lpstr>
    </vt:vector>
  </TitlesOfParts>
  <Company>UWSP</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nbowling</dc:creator>
  <cp:lastModifiedBy>nbowling</cp:lastModifiedBy>
  <cp:revision>12</cp:revision>
  <dcterms:created xsi:type="dcterms:W3CDTF">2010-09-10T20:08:55Z</dcterms:created>
  <dcterms:modified xsi:type="dcterms:W3CDTF">2010-09-13T15:43:52Z</dcterms:modified>
</cp:coreProperties>
</file>