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14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C2971B-7E10-4F4E-9152-02423571003B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B4FD65-BAA7-49BF-9730-C6DBB2098E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730F5-5F87-4106-ADBE-A3B91ABAF6F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526A5-AA2B-44C0-961F-8D2FAFFF0B34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A729-0376-412F-8ADC-092FF7162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526A5-AA2B-44C0-961F-8D2FAFFF0B34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A729-0376-412F-8ADC-092FF7162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526A5-AA2B-44C0-961F-8D2FAFFF0B34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A729-0376-412F-8ADC-092FF7162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526A5-AA2B-44C0-961F-8D2FAFFF0B34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A729-0376-412F-8ADC-092FF7162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526A5-AA2B-44C0-961F-8D2FAFFF0B34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A729-0376-412F-8ADC-092FF7162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526A5-AA2B-44C0-961F-8D2FAFFF0B34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A729-0376-412F-8ADC-092FF7162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526A5-AA2B-44C0-961F-8D2FAFFF0B34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A729-0376-412F-8ADC-092FF7162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526A5-AA2B-44C0-961F-8D2FAFFF0B34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A729-0376-412F-8ADC-092FF7162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526A5-AA2B-44C0-961F-8D2FAFFF0B34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A729-0376-412F-8ADC-092FF7162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526A5-AA2B-44C0-961F-8D2FAFFF0B34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A729-0376-412F-8ADC-092FF7162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526A5-AA2B-44C0-961F-8D2FAFFF0B34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A729-0376-412F-8ADC-092FF7162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526A5-AA2B-44C0-961F-8D2FAFFF0B34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7A729-0376-412F-8ADC-092FF7162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/>
          <p:nvPr/>
        </p:nvGrpSpPr>
        <p:grpSpPr>
          <a:xfrm>
            <a:off x="2962394" y="3962400"/>
            <a:ext cx="4352806" cy="1390710"/>
            <a:chOff x="410959" y="2743200"/>
            <a:chExt cx="3809999" cy="1390710"/>
          </a:xfrm>
        </p:grpSpPr>
        <p:sp>
          <p:nvSpPr>
            <p:cNvPr id="11" name="TextBox 10"/>
            <p:cNvSpPr txBox="1"/>
            <p:nvPr/>
          </p:nvSpPr>
          <p:spPr>
            <a:xfrm>
              <a:off x="1295400" y="3733800"/>
              <a:ext cx="28588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DOE target (2015)=9 wt%</a:t>
              </a:r>
              <a:endParaRPr 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3" name="Group 15"/>
            <p:cNvGrpSpPr/>
            <p:nvPr/>
          </p:nvGrpSpPr>
          <p:grpSpPr>
            <a:xfrm>
              <a:off x="410959" y="2743200"/>
              <a:ext cx="3809999" cy="934382"/>
              <a:chOff x="-198641" y="5328663"/>
              <a:chExt cx="3809999" cy="934382"/>
            </a:xfrm>
          </p:grpSpPr>
          <p:sp>
            <p:nvSpPr>
              <p:cNvPr id="6" name="Text Box 14"/>
              <p:cNvSpPr txBox="1">
                <a:spLocks noChangeArrowheads="1"/>
              </p:cNvSpPr>
              <p:nvPr/>
            </p:nvSpPr>
            <p:spPr bwMode="auto">
              <a:xfrm>
                <a:off x="-198641" y="5328663"/>
                <a:ext cx="3809999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dirty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rPr>
                  <a:t>Gravimetric </a:t>
                </a:r>
                <a:r>
                  <a:rPr lang="en-US" sz="240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rPr>
                  <a:t>density</a:t>
                </a:r>
                <a:endParaRPr lang="en-US" sz="160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" name="Text Box 15"/>
              <p:cNvSpPr txBox="1">
                <a:spLocks noChangeArrowheads="1"/>
              </p:cNvSpPr>
              <p:nvPr/>
            </p:nvSpPr>
            <p:spPr bwMode="auto">
              <a:xfrm>
                <a:off x="868159" y="5739825"/>
                <a:ext cx="23622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800" dirty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rPr>
                  <a:t>~</a:t>
                </a:r>
                <a:r>
                  <a:rPr lang="en-US" sz="280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rPr>
                  <a:t>15 wt%</a:t>
                </a:r>
                <a:endParaRPr lang="en-US" sz="280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</p:grpSp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655195">
            <a:off x="6770064" y="1401454"/>
            <a:ext cx="2240388" cy="3308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20" name="Rectangle 19"/>
          <p:cNvSpPr/>
          <p:nvPr/>
        </p:nvSpPr>
        <p:spPr>
          <a:xfrm rot="16907650">
            <a:off x="7478072" y="1864164"/>
            <a:ext cx="808627" cy="22565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304800" y="4267200"/>
            <a:ext cx="3200400" cy="1015663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Molecular Formula:</a:t>
            </a:r>
          </a:p>
          <a:p>
            <a:pPr algn="ctr">
              <a:spcBef>
                <a:spcPct val="50000"/>
              </a:spcBef>
            </a:pPr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40H</a:t>
            </a:r>
            <a:r>
              <a:rPr lang="en-US" sz="2400" b="1" baseline="-250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+ 8Li + 32C + 4H</a:t>
            </a:r>
            <a:endParaRPr lang="en-US" sz="16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486400"/>
            <a:ext cx="6392380" cy="117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15" name="Rectangle 14"/>
          <p:cNvSpPr/>
          <p:nvPr/>
        </p:nvSpPr>
        <p:spPr>
          <a:xfrm>
            <a:off x="2720340" y="5486399"/>
            <a:ext cx="1013460" cy="11734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57200" y="84892"/>
            <a:ext cx="8458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 Metal Mediated Hydrogen Storage Capacity of Graphene Nanoribbons</a:t>
            </a:r>
          </a:p>
          <a:p>
            <a:pPr algn="ctr"/>
            <a:r>
              <a:rPr lang="en-US" dirty="0" smtClean="0">
                <a:solidFill>
                  <a:srgbClr val="FFFF99"/>
                </a:solidFill>
              </a:rPr>
              <a:t>Veronica Barone – Department of Physics – Central Michigan University</a:t>
            </a:r>
            <a:endParaRPr lang="en-US" dirty="0">
              <a:solidFill>
                <a:srgbClr val="FFFF99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2400" y="1066800"/>
            <a:ext cx="6400799" cy="280076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U</a:t>
            </a:r>
            <a:r>
              <a:rPr lang="en-U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sing first principles </a:t>
            </a:r>
            <a:r>
              <a:rPr lang="en-U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methods, </a:t>
            </a:r>
            <a:r>
              <a:rPr lang="en-U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we study </a:t>
            </a: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light metal absorption on </a:t>
            </a:r>
            <a:r>
              <a:rPr lang="en-U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the surface </a:t>
            </a: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of graphene nanoribbons (</a:t>
            </a:r>
            <a:r>
              <a:rPr lang="en-U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GNRs). The recently synthesized </a:t>
            </a: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GNRs are stripes of graphene with </a:t>
            </a:r>
            <a:r>
              <a:rPr lang="en-U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an extremely </a:t>
            </a: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large length/width ratio. The quantum confinement of electrons along </a:t>
            </a:r>
            <a:r>
              <a:rPr lang="en-U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their width </a:t>
            </a: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gives rise to unique edge effects that dominate their electronic and </a:t>
            </a:r>
            <a:r>
              <a:rPr lang="en-U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magnetic behavior</a:t>
            </a: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. Although their two-dimensional counterpart, graphene, has already </a:t>
            </a:r>
            <a:r>
              <a:rPr lang="en-U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been studied </a:t>
            </a: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in terms of its capacity for absorbing light metals, </a:t>
            </a:r>
            <a:r>
              <a:rPr lang="en-U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we show that the symmetry </a:t>
            </a: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breaking of the two-dimensional lattice (which is a consequence of the </a:t>
            </a:r>
            <a:r>
              <a:rPr lang="en-U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finite width </a:t>
            </a: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of </a:t>
            </a:r>
            <a:r>
              <a:rPr lang="en-U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GNRs</a:t>
            </a: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)</a:t>
            </a:r>
            <a:r>
              <a:rPr lang="en-U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affects </a:t>
            </a: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the absorption energy of alkali and alkaline metals with </a:t>
            </a:r>
            <a:r>
              <a:rPr lang="en-U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the potential </a:t>
            </a: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of producing more efficient </a:t>
            </a:r>
            <a:r>
              <a:rPr lang="en-U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anodes for Li-ion batteries as well as hydrogen </a:t>
            </a: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storage materials.</a:t>
            </a:r>
          </a:p>
        </p:txBody>
      </p:sp>
      <p:pic>
        <p:nvPicPr>
          <p:cNvPr id="1026" name="Picture 2" descr="Central Michigan University wordmark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05775" y="6200775"/>
            <a:ext cx="10382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170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baron1v</dc:creator>
  <cp:lastModifiedBy>baron1v</cp:lastModifiedBy>
  <cp:revision>6</cp:revision>
  <dcterms:created xsi:type="dcterms:W3CDTF">2010-09-13T19:38:07Z</dcterms:created>
  <dcterms:modified xsi:type="dcterms:W3CDTF">2010-09-14T14:04:59Z</dcterms:modified>
</cp:coreProperties>
</file>