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403E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DF6F8F2-3C0B-400E-8982-3B819B86431B}" type="datetimeFigureOut">
              <a:rPr lang="en-US" smtClean="0"/>
              <a:t>9/10/2010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031A944-FB81-4EF1-84EA-9F1862CBB79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F6F8F2-3C0B-400E-8982-3B819B86431B}" type="datetimeFigureOut">
              <a:rPr lang="en-US" smtClean="0"/>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1A944-FB81-4EF1-84EA-9F1862CBB79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F6F8F2-3C0B-400E-8982-3B819B86431B}" type="datetimeFigureOut">
              <a:rPr lang="en-US" smtClean="0"/>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1A944-FB81-4EF1-84EA-9F1862CBB79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DF6F8F2-3C0B-400E-8982-3B819B86431B}" type="datetimeFigureOut">
              <a:rPr lang="en-US" smtClean="0"/>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1A944-FB81-4EF1-84EA-9F1862CBB79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DF6F8F2-3C0B-400E-8982-3B819B86431B}" type="datetimeFigureOut">
              <a:rPr lang="en-US" smtClean="0"/>
              <a:t>9/10/2010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1A944-FB81-4EF1-84EA-9F1862CBB79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F6F8F2-3C0B-400E-8982-3B819B86431B}" type="datetimeFigureOut">
              <a:rPr lang="en-US" smtClean="0"/>
              <a:t>9/10/2010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1A944-FB81-4EF1-84EA-9F1862CBB79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DF6F8F2-3C0B-400E-8982-3B819B86431B}" type="datetimeFigureOut">
              <a:rPr lang="en-US" smtClean="0"/>
              <a:t>9/10/2010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31A944-FB81-4EF1-84EA-9F1862CBB79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4DF6F8F2-3C0B-400E-8982-3B819B86431B}" type="datetimeFigureOut">
              <a:rPr lang="en-US" smtClean="0"/>
              <a:t>9/10/2010</a:t>
            </a:fld>
            <a:endParaRPr lang="en-US"/>
          </a:p>
        </p:txBody>
      </p:sp>
      <p:sp>
        <p:nvSpPr>
          <p:cNvPr id="8" name="Slide Number Placeholder 7"/>
          <p:cNvSpPr>
            <a:spLocks noGrp="1"/>
          </p:cNvSpPr>
          <p:nvPr>
            <p:ph type="sldNum" sz="quarter" idx="11"/>
          </p:nvPr>
        </p:nvSpPr>
        <p:spPr/>
        <p:txBody>
          <a:bodyPr/>
          <a:lstStyle/>
          <a:p>
            <a:fld id="{F031A944-FB81-4EF1-84EA-9F1862CBB799}"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F6F8F2-3C0B-400E-8982-3B819B86431B}" type="datetimeFigureOut">
              <a:rPr lang="en-US" smtClean="0"/>
              <a:t>9/10/2010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31A944-FB81-4EF1-84EA-9F1862CBB79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DF6F8F2-3C0B-400E-8982-3B819B86431B}" type="datetimeFigureOut">
              <a:rPr lang="en-US" smtClean="0"/>
              <a:t>9/10/2010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F031A944-FB81-4EF1-84EA-9F1862CBB79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4DF6F8F2-3C0B-400E-8982-3B819B86431B}" type="datetimeFigureOut">
              <a:rPr lang="en-US" smtClean="0"/>
              <a:t>9/10/2010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1A944-FB81-4EF1-84EA-9F1862CBB79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4DF6F8F2-3C0B-400E-8982-3B819B86431B}" type="datetimeFigureOut">
              <a:rPr lang="en-US" smtClean="0"/>
              <a:t>9/10/2010</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031A944-FB81-4EF1-84EA-9F1862CBB799}"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915400" cy="914400"/>
          </a:xfrm>
        </p:spPr>
        <p:txBody>
          <a:bodyPr>
            <a:normAutofit/>
          </a:bodyPr>
          <a:lstStyle/>
          <a:p>
            <a:pPr algn="l"/>
            <a:r>
              <a:rPr lang="en-US" sz="2400" dirty="0" smtClean="0">
                <a:solidFill>
                  <a:srgbClr val="FFFF00"/>
                </a:solidFill>
                <a:latin typeface="Palatino Linotype" pitchFamily="18" charset="0"/>
              </a:rPr>
              <a:t>The Synthesis and Hydrocarbon Oxidation Chemistry of Novel Manganese and Iron Complexes</a:t>
            </a:r>
            <a:endParaRPr lang="en-US" sz="2400" dirty="0">
              <a:solidFill>
                <a:srgbClr val="FFFF00"/>
              </a:solidFill>
              <a:latin typeface="Palatino Linotype" pitchFamily="18" charset="0"/>
            </a:endParaRPr>
          </a:p>
        </p:txBody>
      </p:sp>
      <p:sp>
        <p:nvSpPr>
          <p:cNvPr id="5" name="Text Box 5"/>
          <p:cNvSpPr txBox="1">
            <a:spLocks noChangeArrowheads="1"/>
          </p:cNvSpPr>
          <p:nvPr/>
        </p:nvSpPr>
        <p:spPr bwMode="auto">
          <a:xfrm>
            <a:off x="0" y="914400"/>
            <a:ext cx="7772400" cy="641350"/>
          </a:xfrm>
          <a:prstGeom prst="rect">
            <a:avLst/>
          </a:prstGeom>
          <a:noFill/>
          <a:ln w="9525">
            <a:noFill/>
            <a:miter lim="800000"/>
            <a:headEnd/>
            <a:tailEnd/>
          </a:ln>
          <a:effectLst/>
        </p:spPr>
        <p:txBody>
          <a:bodyPr wrap="square">
            <a:spAutoFit/>
          </a:bodyPr>
          <a:lstStyle/>
          <a:p>
            <a:pPr>
              <a:spcBef>
                <a:spcPct val="50000"/>
              </a:spcBef>
            </a:pPr>
            <a:r>
              <a:rPr lang="en-US" dirty="0" smtClean="0">
                <a:solidFill>
                  <a:srgbClr val="FFFFFF"/>
                </a:solidFill>
                <a:latin typeface="Palatino Linotype" pitchFamily="18" charset="0"/>
              </a:rPr>
              <a:t>Christian R. Goldsmith, </a:t>
            </a:r>
            <a:r>
              <a:rPr lang="en-US" dirty="0">
                <a:solidFill>
                  <a:srgbClr val="FFFFFF"/>
                </a:solidFill>
                <a:latin typeface="Palatino Linotype" pitchFamily="18" charset="0"/>
              </a:rPr>
              <a:t>Department of </a:t>
            </a:r>
            <a:r>
              <a:rPr lang="en-US" dirty="0" smtClean="0">
                <a:solidFill>
                  <a:srgbClr val="FFFFFF"/>
                </a:solidFill>
                <a:latin typeface="Palatino Linotype" pitchFamily="18" charset="0"/>
              </a:rPr>
              <a:t>Chemistry and Biochemistry, Auburn University, Auburn, AL 36849</a:t>
            </a:r>
            <a:endParaRPr lang="en-US" dirty="0">
              <a:solidFill>
                <a:srgbClr val="FFFFFF"/>
              </a:solidFill>
              <a:latin typeface="Palatino Linotype" pitchFamily="18" charset="0"/>
            </a:endParaRPr>
          </a:p>
        </p:txBody>
      </p:sp>
      <p:sp>
        <p:nvSpPr>
          <p:cNvPr id="6" name="TextBox 5"/>
          <p:cNvSpPr txBox="1"/>
          <p:nvPr/>
        </p:nvSpPr>
        <p:spPr>
          <a:xfrm>
            <a:off x="76200" y="5029200"/>
            <a:ext cx="3886200" cy="1600438"/>
          </a:xfrm>
          <a:prstGeom prst="rect">
            <a:avLst/>
          </a:prstGeom>
          <a:solidFill>
            <a:srgbClr val="7030A0"/>
          </a:solidFill>
          <a:scene3d>
            <a:camera prst="orthographicFront"/>
            <a:lightRig rig="threePt" dir="t"/>
          </a:scene3d>
          <a:sp3d extrusionH="76200">
            <a:bevelT w="38100"/>
            <a:extrusionClr>
              <a:schemeClr val="bg2"/>
            </a:extrusionClr>
          </a:sp3d>
        </p:spPr>
        <p:txBody>
          <a:bodyPr wrap="square" rtlCol="0">
            <a:spAutoFit/>
          </a:bodyPr>
          <a:lstStyle/>
          <a:p>
            <a:r>
              <a:rPr lang="en-US" sz="1400" dirty="0" smtClean="0"/>
              <a:t>A number of methylated derivatives of </a:t>
            </a:r>
            <a:r>
              <a:rPr lang="en-US" sz="1400" dirty="0" err="1" smtClean="0"/>
              <a:t>bis</a:t>
            </a:r>
            <a:r>
              <a:rPr lang="en-US" sz="1400" dirty="0" smtClean="0"/>
              <a:t>(2-pyridylmethyl)-1,2-ethanediamine (</a:t>
            </a:r>
            <a:r>
              <a:rPr lang="en-US" sz="1400" dirty="0" err="1" smtClean="0"/>
              <a:t>bispicen</a:t>
            </a:r>
            <a:r>
              <a:rPr lang="en-US" sz="1400" dirty="0" smtClean="0"/>
              <a:t>) were synthesized. These bind to transition metal ions through the four nitrogen atoms. The methyl groups provide a means of limiting substrate accessibility to the reactive portions of coordination complex oxidants</a:t>
            </a:r>
            <a:endParaRPr lang="en-US" sz="1400" dirty="0"/>
          </a:p>
        </p:txBody>
      </p:sp>
      <p:pic>
        <p:nvPicPr>
          <p:cNvPr id="7" name="Picture 9"/>
          <p:cNvPicPr>
            <a:picLocks noChangeAspect="1" noChangeArrowheads="1"/>
          </p:cNvPicPr>
          <p:nvPr/>
        </p:nvPicPr>
        <p:blipFill>
          <a:blip r:embed="rId2" cstate="print"/>
          <a:srcRect/>
          <a:stretch>
            <a:fillRect/>
          </a:stretch>
        </p:blipFill>
        <p:spPr bwMode="auto">
          <a:xfrm>
            <a:off x="7559270" y="562452"/>
            <a:ext cx="975130" cy="885348"/>
          </a:xfrm>
          <a:prstGeom prst="rect">
            <a:avLst/>
          </a:prstGeom>
          <a:noFill/>
          <a:ln w="9525">
            <a:noFill/>
            <a:miter lim="800000"/>
            <a:headEnd/>
            <a:tailEnd/>
          </a:ln>
        </p:spPr>
      </p:pic>
      <p:sp>
        <p:nvSpPr>
          <p:cNvPr id="8" name="TextBox 7"/>
          <p:cNvSpPr txBox="1"/>
          <p:nvPr/>
        </p:nvSpPr>
        <p:spPr>
          <a:xfrm>
            <a:off x="76200" y="1600200"/>
            <a:ext cx="3886200" cy="1815882"/>
          </a:xfrm>
          <a:prstGeom prst="rect">
            <a:avLst/>
          </a:prstGeom>
          <a:solidFill>
            <a:schemeClr val="accent1">
              <a:lumMod val="75000"/>
            </a:schemeClr>
          </a:solidFill>
          <a:scene3d>
            <a:camera prst="orthographicFront"/>
            <a:lightRig rig="threePt" dir="t"/>
          </a:scene3d>
          <a:sp3d extrusionH="76200">
            <a:bevelT w="38100"/>
            <a:extrusionClr>
              <a:schemeClr val="bg2"/>
            </a:extrusionClr>
          </a:sp3d>
        </p:spPr>
        <p:txBody>
          <a:bodyPr wrap="square" rtlCol="0">
            <a:spAutoFit/>
          </a:bodyPr>
          <a:lstStyle/>
          <a:p>
            <a:r>
              <a:rPr lang="en-US" sz="1400" dirty="0" err="1" smtClean="0"/>
              <a:t>Organohalides</a:t>
            </a:r>
            <a:r>
              <a:rPr lang="en-US" sz="1400" dirty="0" smtClean="0"/>
              <a:t>  are valuable </a:t>
            </a:r>
            <a:r>
              <a:rPr lang="en-US" sz="1400" dirty="0" err="1" smtClean="0"/>
              <a:t>synthons</a:t>
            </a:r>
            <a:r>
              <a:rPr lang="en-US" sz="1400" dirty="0" smtClean="0"/>
              <a:t> for many industrial processes. Current methods of  preparing these compounds suffer from a lack of regioselectivity, leading to large numbers of byproducts. Work in the Goldsmith lab is aimed at developing  transition metal catalysts that can install chlorine and bromine atoms onto hydrocarbon molecules more cleanly.</a:t>
            </a:r>
            <a:endParaRPr lang="en-US" sz="1400" dirty="0"/>
          </a:p>
        </p:txBody>
      </p:sp>
      <p:pic>
        <p:nvPicPr>
          <p:cNvPr id="10" name="Picture 9" descr="nuggetscheme1.gif"/>
          <p:cNvPicPr>
            <a:picLocks noChangeAspect="1"/>
          </p:cNvPicPr>
          <p:nvPr/>
        </p:nvPicPr>
        <p:blipFill>
          <a:blip r:embed="rId3"/>
          <a:stretch>
            <a:fillRect/>
          </a:stretch>
        </p:blipFill>
        <p:spPr>
          <a:xfrm>
            <a:off x="1935480" y="3505200"/>
            <a:ext cx="1874520" cy="1365885"/>
          </a:xfrm>
          <a:prstGeom prst="rect">
            <a:avLst/>
          </a:prstGeom>
        </p:spPr>
      </p:pic>
      <p:sp>
        <p:nvSpPr>
          <p:cNvPr id="11" name="TextBox 10"/>
          <p:cNvSpPr txBox="1"/>
          <p:nvPr/>
        </p:nvSpPr>
        <p:spPr>
          <a:xfrm>
            <a:off x="114983" y="3505200"/>
            <a:ext cx="1866217" cy="307777"/>
          </a:xfrm>
          <a:prstGeom prst="rect">
            <a:avLst/>
          </a:prstGeom>
          <a:noFill/>
        </p:spPr>
        <p:txBody>
          <a:bodyPr wrap="none" rtlCol="0">
            <a:spAutoFit/>
          </a:bodyPr>
          <a:lstStyle/>
          <a:p>
            <a:r>
              <a:rPr lang="en-US" sz="1400" i="1" dirty="0" smtClean="0">
                <a:solidFill>
                  <a:srgbClr val="FFFF00"/>
                </a:solidFill>
              </a:rPr>
              <a:t>Organic ligands used</a:t>
            </a:r>
            <a:endParaRPr lang="en-US" sz="1400" i="1" dirty="0">
              <a:solidFill>
                <a:srgbClr val="FFFF00"/>
              </a:solidFill>
            </a:endParaRPr>
          </a:p>
        </p:txBody>
      </p:sp>
      <p:pic>
        <p:nvPicPr>
          <p:cNvPr id="12" name="Picture 4" descr="Figure 1 plot.JPG"/>
          <p:cNvPicPr>
            <a:picLocks noChangeAspect="1"/>
          </p:cNvPicPr>
          <p:nvPr/>
        </p:nvPicPr>
        <p:blipFill>
          <a:blip r:embed="rId4"/>
          <a:srcRect/>
          <a:stretch>
            <a:fillRect/>
          </a:stretch>
        </p:blipFill>
        <p:spPr bwMode="auto">
          <a:xfrm>
            <a:off x="6684101" y="1600200"/>
            <a:ext cx="2307499" cy="1819656"/>
          </a:xfrm>
          <a:prstGeom prst="rect">
            <a:avLst/>
          </a:prstGeom>
          <a:noFill/>
          <a:ln w="9525">
            <a:noFill/>
            <a:miter lim="800000"/>
            <a:headEnd/>
            <a:tailEnd/>
          </a:ln>
        </p:spPr>
      </p:pic>
      <p:sp>
        <p:nvSpPr>
          <p:cNvPr id="13" name="TextBox 12"/>
          <p:cNvSpPr txBox="1"/>
          <p:nvPr/>
        </p:nvSpPr>
        <p:spPr>
          <a:xfrm>
            <a:off x="4169500" y="1600200"/>
            <a:ext cx="2514599" cy="1815882"/>
          </a:xfrm>
          <a:prstGeom prst="rect">
            <a:avLst/>
          </a:prstGeom>
          <a:solidFill>
            <a:schemeClr val="tx1"/>
          </a:solidFill>
        </p:spPr>
        <p:txBody>
          <a:bodyPr wrap="square" rtlCol="0">
            <a:spAutoFit/>
          </a:bodyPr>
          <a:lstStyle/>
          <a:p>
            <a:r>
              <a:rPr lang="en-US" sz="1400" dirty="0" smtClean="0">
                <a:solidFill>
                  <a:schemeClr val="bg1"/>
                </a:solidFill>
              </a:rPr>
              <a:t>The ligands react with MnCl</a:t>
            </a:r>
            <a:r>
              <a:rPr lang="en-US" sz="1400" baseline="-25000" dirty="0" smtClean="0">
                <a:solidFill>
                  <a:schemeClr val="bg1"/>
                </a:solidFill>
              </a:rPr>
              <a:t>2</a:t>
            </a:r>
            <a:r>
              <a:rPr lang="en-US" sz="1400" dirty="0" smtClean="0">
                <a:solidFill>
                  <a:schemeClr val="bg1"/>
                </a:solidFill>
              </a:rPr>
              <a:t> and FeCl</a:t>
            </a:r>
            <a:r>
              <a:rPr lang="en-US" sz="1400" baseline="-25000" dirty="0" smtClean="0">
                <a:solidFill>
                  <a:schemeClr val="bg1"/>
                </a:solidFill>
              </a:rPr>
              <a:t>2</a:t>
            </a:r>
            <a:r>
              <a:rPr lang="en-US" sz="1400" dirty="0" smtClean="0">
                <a:solidFill>
                  <a:schemeClr val="bg1"/>
                </a:solidFill>
              </a:rPr>
              <a:t> to yield compounds with the general formula [M(L)Cl</a:t>
            </a:r>
            <a:r>
              <a:rPr lang="en-US" sz="1400" baseline="-25000" dirty="0" smtClean="0">
                <a:solidFill>
                  <a:schemeClr val="bg1"/>
                </a:solidFill>
              </a:rPr>
              <a:t>2</a:t>
            </a:r>
            <a:r>
              <a:rPr lang="en-US" sz="1400" dirty="0" smtClean="0">
                <a:solidFill>
                  <a:schemeClr val="bg1"/>
                </a:solidFill>
              </a:rPr>
              <a:t>]. These react with oxygen transfer agents to form unstable species (</a:t>
            </a:r>
            <a:r>
              <a:rPr lang="en-US" sz="1400" dirty="0" smtClean="0">
                <a:solidFill>
                  <a:srgbClr val="2403ED"/>
                </a:solidFill>
              </a:rPr>
              <a:t>B</a:t>
            </a:r>
            <a:r>
              <a:rPr lang="en-US" sz="1400" dirty="0" smtClean="0">
                <a:solidFill>
                  <a:schemeClr val="bg1"/>
                </a:solidFill>
              </a:rPr>
              <a:t>) with the formula [M(L)(O)Cl</a:t>
            </a:r>
            <a:r>
              <a:rPr lang="en-US" sz="1400" baseline="-25000" dirty="0" smtClean="0">
                <a:solidFill>
                  <a:schemeClr val="bg1"/>
                </a:solidFill>
              </a:rPr>
              <a:t>2</a:t>
            </a:r>
            <a:r>
              <a:rPr lang="en-US" sz="1400" dirty="0" smtClean="0">
                <a:solidFill>
                  <a:schemeClr val="bg1"/>
                </a:solidFill>
              </a:rPr>
              <a:t>].</a:t>
            </a:r>
            <a:endParaRPr lang="en-US" sz="1400" dirty="0">
              <a:solidFill>
                <a:schemeClr val="bg1"/>
              </a:solidFill>
            </a:endParaRPr>
          </a:p>
        </p:txBody>
      </p:sp>
      <p:cxnSp>
        <p:nvCxnSpPr>
          <p:cNvPr id="15" name="Straight Connector 14"/>
          <p:cNvCxnSpPr/>
          <p:nvPr/>
        </p:nvCxnSpPr>
        <p:spPr>
          <a:xfrm>
            <a:off x="4169500" y="3429000"/>
            <a:ext cx="4800600" cy="1588"/>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1524000" y="4114800"/>
            <a:ext cx="5029200" cy="1588"/>
          </a:xfrm>
          <a:prstGeom prst="line">
            <a:avLst/>
          </a:prstGeom>
          <a:ln w="12700">
            <a:solidFill>
              <a:schemeClr val="bg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4191000" y="3505200"/>
            <a:ext cx="4800600" cy="1600438"/>
          </a:xfrm>
          <a:prstGeom prst="rect">
            <a:avLst/>
          </a:prstGeom>
          <a:solidFill>
            <a:srgbClr val="92D050"/>
          </a:solidFill>
        </p:spPr>
        <p:txBody>
          <a:bodyPr wrap="square" rtlCol="0">
            <a:spAutoFit/>
          </a:bodyPr>
          <a:lstStyle/>
          <a:p>
            <a:r>
              <a:rPr lang="en-US" sz="1400" dirty="0" smtClean="0">
                <a:solidFill>
                  <a:schemeClr val="bg2"/>
                </a:solidFill>
              </a:rPr>
              <a:t>These oxidants are capable of chlorinating benzylic and allylic C-H bonds. Two methyl groups are sufficient to block tertiary C-H bonds from the oxidant, rendering the chlorination chemistry regioselective. This also prevents over-oxidation of the substrate. The addition of more methyl groups to the ligand impedes the chlorination at secondary carbons.</a:t>
            </a:r>
            <a:endParaRPr lang="en-US" sz="1400" dirty="0">
              <a:solidFill>
                <a:schemeClr val="bg2"/>
              </a:solidFill>
            </a:endParaRPr>
          </a:p>
        </p:txBody>
      </p:sp>
      <p:pic>
        <p:nvPicPr>
          <p:cNvPr id="23" name="Picture 22" descr="NuggetScheme2.gif"/>
          <p:cNvPicPr>
            <a:picLocks noChangeAspect="1"/>
          </p:cNvPicPr>
          <p:nvPr/>
        </p:nvPicPr>
        <p:blipFill>
          <a:blip r:embed="rId5"/>
          <a:stretch>
            <a:fillRect/>
          </a:stretch>
        </p:blipFill>
        <p:spPr>
          <a:xfrm>
            <a:off x="4271010" y="5173980"/>
            <a:ext cx="4720590" cy="1531620"/>
          </a:xfrm>
          <a:prstGeom prst="rect">
            <a:avLst/>
          </a:prstGeom>
          <a:solidFill>
            <a:schemeClr val="tx1"/>
          </a:solidFill>
          <a:scene3d>
            <a:camera prst="orthographicFront"/>
            <a:lightRig rig="threePt" dir="t"/>
          </a:scene3d>
          <a:sp3d extrusionH="76200">
            <a:bevelT/>
            <a:extrusionClr>
              <a:schemeClr val="bg1"/>
            </a:extrusionClr>
          </a:sp3d>
        </p:spPr>
      </p:pic>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61</TotalTime>
  <Words>226</Words>
  <Application>Microsoft Office PowerPoint</Application>
  <PresentationFormat>On-screen Show (4:3)</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Technic</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dc:creator>
  <cp:lastModifiedBy>Chris</cp:lastModifiedBy>
  <cp:revision>7</cp:revision>
  <dcterms:created xsi:type="dcterms:W3CDTF">2010-09-10T18:35:07Z</dcterms:created>
  <dcterms:modified xsi:type="dcterms:W3CDTF">2010-09-10T19:36:57Z</dcterms:modified>
</cp:coreProperties>
</file>