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7B00D-B801-49AD-8F7E-323C6FC1DD88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48CDA-0EA3-464C-A856-039280EE8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7B00D-B801-49AD-8F7E-323C6FC1DD88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48CDA-0EA3-464C-A856-039280EE8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7B00D-B801-49AD-8F7E-323C6FC1DD88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48CDA-0EA3-464C-A856-039280EE8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7B00D-B801-49AD-8F7E-323C6FC1DD88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48CDA-0EA3-464C-A856-039280EE8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7B00D-B801-49AD-8F7E-323C6FC1DD88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48CDA-0EA3-464C-A856-039280EE8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7B00D-B801-49AD-8F7E-323C6FC1DD88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48CDA-0EA3-464C-A856-039280EE8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7B00D-B801-49AD-8F7E-323C6FC1DD88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48CDA-0EA3-464C-A856-039280EE8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7B00D-B801-49AD-8F7E-323C6FC1DD88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48CDA-0EA3-464C-A856-039280EE8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7B00D-B801-49AD-8F7E-323C6FC1DD88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48CDA-0EA3-464C-A856-039280EE8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7B00D-B801-49AD-8F7E-323C6FC1DD88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48CDA-0EA3-464C-A856-039280EE8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7B00D-B801-49AD-8F7E-323C6FC1DD88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48CDA-0EA3-464C-A856-039280EE8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7B00D-B801-49AD-8F7E-323C6FC1DD88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48CDA-0EA3-464C-A856-039280EE8BD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28600" y="152400"/>
            <a:ext cx="65532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latin typeface="Garamond" pitchFamily="18" charset="0"/>
              </a:rPr>
              <a:t>New Synthetic Methodology for Ring Formation</a:t>
            </a:r>
          </a:p>
          <a:p>
            <a:r>
              <a:rPr lang="en-US" dirty="0">
                <a:latin typeface="Garamond" pitchFamily="18" charset="0"/>
              </a:rPr>
              <a:t>Elizabeth A. Colby Davie</a:t>
            </a:r>
          </a:p>
        </p:txBody>
      </p:sp>
      <p:pic>
        <p:nvPicPr>
          <p:cNvPr id="1029" name="Picture 6" descr="logo2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76200"/>
            <a:ext cx="22828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TextBox 8"/>
          <p:cNvSpPr txBox="1">
            <a:spLocks noChangeArrowheads="1"/>
          </p:cNvSpPr>
          <p:nvPr/>
        </p:nvSpPr>
        <p:spPr bwMode="auto">
          <a:xfrm>
            <a:off x="228600" y="838200"/>
            <a:ext cx="6400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1600" dirty="0">
                <a:latin typeface="Garamond" pitchFamily="18" charset="0"/>
              </a:rPr>
              <a:t>Two projects aimed toward the development of new synthetic methods for ring </a:t>
            </a:r>
            <a:r>
              <a:rPr lang="en-US" sz="1600" dirty="0" smtClean="0">
                <a:latin typeface="Garamond" pitchFamily="18" charset="0"/>
              </a:rPr>
              <a:t>formation are under investigation. </a:t>
            </a:r>
            <a:r>
              <a:rPr lang="en-US" sz="1600" dirty="0" smtClean="0">
                <a:latin typeface="Garamond" pitchFamily="18" charset="0"/>
              </a:rPr>
              <a:t>The first project is directed toward using </a:t>
            </a:r>
            <a:r>
              <a:rPr lang="en-US" sz="1600" dirty="0" err="1" smtClean="0">
                <a:latin typeface="Garamond" pitchFamily="18" charset="0"/>
              </a:rPr>
              <a:t>nucleophilic</a:t>
            </a:r>
            <a:r>
              <a:rPr lang="en-US" sz="1600" dirty="0" smtClean="0">
                <a:latin typeface="Garamond" pitchFamily="18" charset="0"/>
              </a:rPr>
              <a:t> catalysis for the formation </a:t>
            </a:r>
            <a:r>
              <a:rPr lang="en-US" sz="1600" dirty="0" err="1" smtClean="0">
                <a:latin typeface="Garamond" pitchFamily="18" charset="0"/>
              </a:rPr>
              <a:t>cyclobutanones</a:t>
            </a:r>
            <a:r>
              <a:rPr lang="en-US" sz="1600" dirty="0" smtClean="0">
                <a:latin typeface="Garamond" pitchFamily="18" charset="0"/>
              </a:rPr>
              <a:t>. Several alkenes, reagents, solvents and temperatures have been studied, but the desired reactivity has yet to be observed.  </a:t>
            </a:r>
          </a:p>
          <a:p>
            <a:r>
              <a:rPr lang="en-US" sz="1600" dirty="0" smtClean="0">
                <a:latin typeface="Garamond" pitchFamily="18" charset="0"/>
              </a:rPr>
              <a:t> </a:t>
            </a:r>
            <a:endParaRPr lang="en-US" sz="1600" dirty="0">
              <a:latin typeface="Garamond" pitchFamily="18" charset="0"/>
            </a:endParaRPr>
          </a:p>
        </p:txBody>
      </p:sp>
      <p:graphicFrame>
        <p:nvGraphicFramePr>
          <p:cNvPr id="1027" name="Object 6"/>
          <p:cNvGraphicFramePr>
            <a:graphicFrameLocks noChangeAspect="1"/>
          </p:cNvGraphicFramePr>
          <p:nvPr/>
        </p:nvGraphicFramePr>
        <p:xfrm>
          <a:off x="3886200" y="1828800"/>
          <a:ext cx="2889250" cy="895350"/>
        </p:xfrm>
        <a:graphic>
          <a:graphicData uri="http://schemas.openxmlformats.org/presentationml/2006/ole">
            <p:oleObj spid="_x0000_s1027" name="CS ChemDraw Drawing" r:id="rId4" imgW="2404262" imgH="744886" progId="ChemDraw.Document.6.0">
              <p:embed/>
            </p:oleObj>
          </a:graphicData>
        </a:graphic>
      </p:graphicFrame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28600" y="2514600"/>
            <a:ext cx="4572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1600" dirty="0" smtClean="0">
                <a:latin typeface="Garamond" pitchFamily="18" charset="0"/>
              </a:rPr>
              <a:t>The second project is directed toward the synthesis of the naturally-occurring compound </a:t>
            </a:r>
            <a:r>
              <a:rPr lang="en-US" sz="1600" dirty="0" err="1" smtClean="0">
                <a:latin typeface="Garamond" pitchFamily="18" charset="0"/>
              </a:rPr>
              <a:t>schischkiniin</a:t>
            </a:r>
            <a:r>
              <a:rPr lang="en-US" sz="1600" dirty="0" smtClean="0">
                <a:latin typeface="Garamond" pitchFamily="18" charset="0"/>
              </a:rPr>
              <a:t>.  This polycyclic structure is intriguing due to its symmetry.  An oxidative </a:t>
            </a:r>
            <a:r>
              <a:rPr lang="en-US" sz="1600" dirty="0" err="1" smtClean="0">
                <a:latin typeface="Garamond" pitchFamily="18" charset="0"/>
              </a:rPr>
              <a:t>dimerization</a:t>
            </a:r>
            <a:r>
              <a:rPr lang="en-US" sz="1600" dirty="0" smtClean="0">
                <a:latin typeface="Garamond" pitchFamily="18" charset="0"/>
              </a:rPr>
              <a:t> method for closing the largest ring within the structure has been explored.  Additionally, a photochemical reaction to install the four-</a:t>
            </a:r>
            <a:r>
              <a:rPr lang="en-US" sz="1600" dirty="0" err="1" smtClean="0">
                <a:latin typeface="Garamond" pitchFamily="18" charset="0"/>
              </a:rPr>
              <a:t>membered</a:t>
            </a:r>
            <a:r>
              <a:rPr lang="en-US" sz="1600" dirty="0" smtClean="0">
                <a:latin typeface="Garamond" pitchFamily="18" charset="0"/>
              </a:rPr>
              <a:t> ring has been studied.  The synthesis is still underway.</a:t>
            </a:r>
            <a:endParaRPr lang="en-US" sz="1600" dirty="0" smtClean="0">
              <a:latin typeface="Garamond" pitchFamily="18" charset="0"/>
            </a:endParaRPr>
          </a:p>
          <a:p>
            <a:r>
              <a:rPr lang="en-US" sz="1600" dirty="0" smtClean="0">
                <a:latin typeface="Garamond" pitchFamily="18" charset="0"/>
              </a:rPr>
              <a:t> </a:t>
            </a:r>
            <a:endParaRPr lang="en-US" sz="1600" dirty="0">
              <a:latin typeface="Garamond" pitchFamily="18" charset="0"/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4953000" y="2819400"/>
          <a:ext cx="4038600" cy="1739900"/>
        </p:xfrm>
        <a:graphic>
          <a:graphicData uri="http://schemas.openxmlformats.org/presentationml/2006/ole">
            <p:oleObj spid="_x0000_s1028" name="CS ChemDraw Drawing" r:id="rId5" imgW="4038195" imgH="1739900" progId="ChemDraw.Document.6.0">
              <p:embed/>
            </p:oleObj>
          </a:graphicData>
        </a:graphic>
      </p:graphicFrame>
      <p:sp>
        <p:nvSpPr>
          <p:cNvPr id="11" name="TextBox 8"/>
          <p:cNvSpPr txBox="1">
            <a:spLocks noChangeArrowheads="1"/>
          </p:cNvSpPr>
          <p:nvPr/>
        </p:nvSpPr>
        <p:spPr bwMode="auto">
          <a:xfrm>
            <a:off x="228600" y="4572000"/>
            <a:ext cx="8610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1600" dirty="0" smtClean="0">
                <a:latin typeface="Garamond" pitchFamily="18" charset="0"/>
              </a:rPr>
              <a:t>A third project has been inspired from the work on </a:t>
            </a:r>
            <a:r>
              <a:rPr lang="en-US" sz="1600" dirty="0" err="1" smtClean="0">
                <a:latin typeface="Garamond" pitchFamily="18" charset="0"/>
              </a:rPr>
              <a:t>schischkiniin</a:t>
            </a:r>
            <a:r>
              <a:rPr lang="en-US" sz="1600" dirty="0" smtClean="0">
                <a:latin typeface="Garamond" pitchFamily="18" charset="0"/>
              </a:rPr>
              <a:t>.  The synthesis of a related natural product, </a:t>
            </a:r>
            <a:r>
              <a:rPr lang="en-US" sz="1600" dirty="0" err="1" smtClean="0">
                <a:latin typeface="Garamond" pitchFamily="18" charset="0"/>
              </a:rPr>
              <a:t>montamine</a:t>
            </a:r>
            <a:r>
              <a:rPr lang="en-US" sz="1600" dirty="0" smtClean="0">
                <a:latin typeface="Garamond" pitchFamily="18" charset="0"/>
              </a:rPr>
              <a:t>, using a bidirectional synthetic strategy is under investigation.  All three steps of this strategy have been shown to be successful in initial experiments.</a:t>
            </a:r>
            <a:endParaRPr lang="en-US" sz="1600" dirty="0" smtClean="0">
              <a:latin typeface="Garamond" pitchFamily="18" charset="0"/>
            </a:endParaRPr>
          </a:p>
          <a:p>
            <a:r>
              <a:rPr lang="en-US" sz="1600" dirty="0" smtClean="0">
                <a:latin typeface="Garamond" pitchFamily="18" charset="0"/>
              </a:rPr>
              <a:t> </a:t>
            </a:r>
            <a:endParaRPr lang="en-US" sz="1600" dirty="0">
              <a:latin typeface="Garamond" pitchFamily="18" charset="0"/>
            </a:endParaRPr>
          </a:p>
        </p:txBody>
      </p:sp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371600" y="5334000"/>
          <a:ext cx="5856287" cy="1566863"/>
        </p:xfrm>
        <a:graphic>
          <a:graphicData uri="http://schemas.openxmlformats.org/presentationml/2006/ole">
            <p:oleObj spid="_x0000_s1029" name="CS ChemDraw Drawing" r:id="rId6" imgW="5856476" imgH="1566423" progId="ChemDraw.Document.6.0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174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CS ChemDraw Drawing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ecolbydavie</dc:creator>
  <cp:lastModifiedBy>ecolbydavie</cp:lastModifiedBy>
  <cp:revision>17</cp:revision>
  <dcterms:created xsi:type="dcterms:W3CDTF">2010-09-29T20:27:04Z</dcterms:created>
  <dcterms:modified xsi:type="dcterms:W3CDTF">2010-09-29T20:45:43Z</dcterms:modified>
</cp:coreProperties>
</file>