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BFFDD"/>
    <a:srgbClr val="FCFF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28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05D940A-7B2E-784D-AEAF-79E1BD3C90BC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F53453C-EEFB-9044-A1F6-4BF09FD55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E9FD84A-A19F-0E46-966B-A34D6442D92E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6343F-1241-B84F-9D17-79D379A18462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6161B-F678-974B-BD8F-EEBD049E1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54E62-D30C-B24D-84E6-A70CFE8C76CE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1C030-B511-E841-9AED-F052B4BD6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7872B-926C-8840-A2B9-47C5BF955D92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99861-F81F-C043-ADFC-EFFF028F3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87ED0-AAA6-454A-8EBE-5A74BA6B2232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578D6-F285-6147-ACD8-C07BB3F6E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87CA-BAE0-A347-8108-24DA13CE9445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88987-9C22-784B-931B-0DA8ED344B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98A5A-AFA4-0E4E-91AD-F8DE43E5B109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F6B6E-AAA9-6A4D-B96B-7FAC8669A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2084A-D152-9841-ADFF-2BA182055337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A4AF2-8F1F-AF4E-B12A-82E2A7043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C2A08-8FDB-E746-9974-3F4FCC72CE0A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FFE78-004B-674D-B0D4-51ECAADAA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EECD0-BF71-7146-BD6D-CA8060A35051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3301-DC8A-9241-A403-9C5C7655F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9E828-F16F-9941-9D9B-12B59CF00B1B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C7A63-4ECE-3646-B87E-B1758DFD1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2E84B-258B-C245-8439-9E84407556DE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9B54A-1D40-B74D-8A43-73B933077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F100811-A2F7-F54F-A67B-5FB34901D38D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51822CE-50D3-8748-ADE2-E217AD30F1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d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7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246063" y="1743075"/>
            <a:ext cx="2895600" cy="1825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4339" name="TextBox 11"/>
          <p:cNvSpPr txBox="1">
            <a:spLocks noChangeArrowheads="1"/>
          </p:cNvSpPr>
          <p:nvPr/>
        </p:nvSpPr>
        <p:spPr bwMode="auto">
          <a:xfrm>
            <a:off x="246063" y="3856038"/>
            <a:ext cx="8513762" cy="646112"/>
          </a:xfrm>
          <a:prstGeom prst="rect">
            <a:avLst/>
          </a:prstGeom>
          <a:solidFill>
            <a:srgbClr val="FCFF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 i="1">
                <a:solidFill>
                  <a:srgbClr val="000000"/>
                </a:solidFill>
                <a:ea typeface="Arial" charset="0"/>
                <a:cs typeface="Arial" charset="0"/>
              </a:rPr>
              <a:t>2</a:t>
            </a:r>
            <a:r>
              <a:rPr lang="en-US" sz="1200" b="1" i="1" baseline="30000">
                <a:solidFill>
                  <a:srgbClr val="000000"/>
                </a:solidFill>
                <a:ea typeface="Arial" charset="0"/>
                <a:cs typeface="Arial" charset="0"/>
              </a:rPr>
              <a:t>nd</a:t>
            </a:r>
            <a:r>
              <a:rPr lang="en-US" sz="1200" b="1" i="1">
                <a:solidFill>
                  <a:srgbClr val="000000"/>
                </a:solidFill>
                <a:ea typeface="Arial" charset="0"/>
                <a:cs typeface="Arial" charset="0"/>
              </a:rPr>
              <a:t> generation catalyst: </a:t>
            </a:r>
            <a:r>
              <a:rPr lang="en-US" sz="1200" i="1">
                <a:solidFill>
                  <a:srgbClr val="000000"/>
                </a:solidFill>
                <a:ea typeface="Arial" charset="0"/>
                <a:cs typeface="Arial" charset="0"/>
              </a:rPr>
              <a:t>Ru nanoparticles on MgO hydrogenate benzenoid and N-heterocyclic aromatics</a:t>
            </a:r>
          </a:p>
          <a:p>
            <a:pPr algn="ctr"/>
            <a:r>
              <a:rPr lang="en-US" sz="1200" i="1">
                <a:solidFill>
                  <a:srgbClr val="000000"/>
                </a:solidFill>
                <a:ea typeface="Arial" charset="0"/>
                <a:cs typeface="Arial" charset="0"/>
              </a:rPr>
              <a:t>with very high activities (TOF up to 12,000 h</a:t>
            </a:r>
            <a:r>
              <a:rPr lang="en-US" sz="1200" i="1" baseline="30000">
                <a:solidFill>
                  <a:srgbClr val="000000"/>
                </a:solidFill>
                <a:ea typeface="Arial" charset="0"/>
                <a:cs typeface="Arial" charset="0"/>
              </a:rPr>
              <a:t>-1</a:t>
            </a:r>
            <a:r>
              <a:rPr lang="en-US" sz="1200" i="1">
                <a:solidFill>
                  <a:srgbClr val="000000"/>
                </a:solidFill>
                <a:ea typeface="Arial" charset="0"/>
                <a:cs typeface="Arial" charset="0"/>
              </a:rPr>
              <a:t> for quinoline) </a:t>
            </a:r>
          </a:p>
          <a:p>
            <a:pPr algn="ctr"/>
            <a:r>
              <a:rPr lang="en-US" sz="1200" i="1">
                <a:solidFill>
                  <a:srgbClr val="000000"/>
                </a:solidFill>
                <a:ea typeface="Arial" charset="0"/>
                <a:cs typeface="Arial" charset="0"/>
              </a:rPr>
              <a:t>and shows no sign of deactivation after reducing 50,000 moles of quinoline per mol of Ru</a:t>
            </a:r>
            <a:endParaRPr lang="en-US" sz="1200" b="1" i="1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14340" name="TextBox 12"/>
          <p:cNvSpPr txBox="1">
            <a:spLocks noChangeArrowheads="1"/>
          </p:cNvSpPr>
          <p:nvPr/>
        </p:nvSpPr>
        <p:spPr bwMode="auto">
          <a:xfrm>
            <a:off x="898525" y="1149350"/>
            <a:ext cx="6989763" cy="461963"/>
          </a:xfrm>
          <a:prstGeom prst="rect">
            <a:avLst/>
          </a:prstGeom>
          <a:solidFill>
            <a:srgbClr val="FCFF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 i="1"/>
              <a:t>1</a:t>
            </a:r>
            <a:r>
              <a:rPr lang="en-US" sz="1200" b="1" i="1" baseline="30000"/>
              <a:t>st</a:t>
            </a:r>
            <a:r>
              <a:rPr lang="en-US" sz="1200" b="1" i="1"/>
              <a:t> generation catalyst</a:t>
            </a:r>
            <a:r>
              <a:rPr lang="en-US" sz="1200" i="1"/>
              <a:t>: Ru nanoparticles on poly(4-vinylpyridine) create two distinct catalytic sites</a:t>
            </a:r>
          </a:p>
          <a:p>
            <a:pPr algn="ctr"/>
            <a:r>
              <a:rPr lang="en-US" sz="1200" i="1"/>
              <a:t>for the hydrogenation of carbocyclic and N-heterocyclic aromatic rings </a:t>
            </a:r>
          </a:p>
        </p:txBody>
      </p:sp>
      <p:sp>
        <p:nvSpPr>
          <p:cNvPr id="14341" name="TextBox 13"/>
          <p:cNvSpPr txBox="1">
            <a:spLocks noChangeArrowheads="1"/>
          </p:cNvSpPr>
          <p:nvPr/>
        </p:nvSpPr>
        <p:spPr bwMode="auto">
          <a:xfrm>
            <a:off x="271463" y="177800"/>
            <a:ext cx="862965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solidFill>
                  <a:srgbClr val="000090"/>
                </a:solidFill>
              </a:rPr>
              <a:t>Heterolytic Activation of Hydrogen Promoted by Ruthenium Nanoparticles on Poly(vinylpyridine)</a:t>
            </a:r>
          </a:p>
          <a:p>
            <a:pPr algn="ctr"/>
            <a:r>
              <a:rPr lang="en-US" sz="1400" b="1">
                <a:solidFill>
                  <a:srgbClr val="000090"/>
                </a:solidFill>
              </a:rPr>
              <a:t>and Hydrogenation of Aromatic Compounds</a:t>
            </a:r>
          </a:p>
          <a:p>
            <a:pPr algn="ctr"/>
            <a:endParaRPr lang="en-US" sz="800"/>
          </a:p>
          <a:p>
            <a:pPr algn="ctr"/>
            <a:r>
              <a:rPr lang="en-US" sz="1400" i="1">
                <a:solidFill>
                  <a:srgbClr val="000090"/>
                </a:solidFill>
              </a:rPr>
              <a:t>Roberto A. Sánchez-Delgado, Chemistry Department, Brooklyn College, The City University of New York</a:t>
            </a:r>
          </a:p>
        </p:txBody>
      </p:sp>
      <p:pic>
        <p:nvPicPr>
          <p:cNvPr id="14342" name="Picture 1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7350" y="4630738"/>
            <a:ext cx="8372475" cy="18716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4343" name="Picture 1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1663" y="1743075"/>
            <a:ext cx="2847975" cy="1825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344" name="Picture 21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24563" y="1704975"/>
            <a:ext cx="2836862" cy="1897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113</Words>
  <Application>Microsoft Macintosh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ＭＳ Ｐゴシック</vt:lpstr>
      <vt:lpstr>Arial</vt:lpstr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 USER</dc:creator>
  <cp:lastModifiedBy>AUTHORIZED USER</cp:lastModifiedBy>
  <cp:revision>8</cp:revision>
  <dcterms:created xsi:type="dcterms:W3CDTF">2010-09-22T16:45:12Z</dcterms:created>
  <dcterms:modified xsi:type="dcterms:W3CDTF">2010-09-22T16:45:28Z</dcterms:modified>
</cp:coreProperties>
</file>