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1" r:id="rId1"/>
  </p:sldMasterIdLst>
  <p:notesMasterIdLst>
    <p:notesMasterId r:id="rId3"/>
  </p:notesMasterIdLst>
  <p:handoutMasterIdLst>
    <p:handoutMasterId r:id="rId4"/>
  </p:handoutMasterIdLst>
  <p:sldIdLst>
    <p:sldId id="389"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30F4F"/>
    <a:srgbClr val="00FFFC"/>
    <a:srgbClr val="EDEDED"/>
    <a:srgbClr val="00A550"/>
    <a:srgbClr val="37A0C6"/>
    <a:srgbClr val="42BAE7"/>
    <a:srgbClr val="4BC8FF"/>
    <a:srgbClr val="06F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2395" autoAdjust="0"/>
    <p:restoredTop sz="95598" autoAdjust="0"/>
  </p:normalViewPr>
  <p:slideViewPr>
    <p:cSldViewPr snapToGrid="0" snapToObjects="1" showGuides="1">
      <p:cViewPr>
        <p:scale>
          <a:sx n="150" d="100"/>
          <a:sy n="150" d="100"/>
        </p:scale>
        <p:origin x="-88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4C33CE-5B99-A94A-80D2-234C49693D7B}" type="datetimeFigureOut">
              <a:rPr lang="en-US" smtClean="0"/>
              <a:pPr/>
              <a:t>8/31/10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D48EC-BA58-C642-8876-1FE75DF7562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22CEA-4349-A74F-A4E8-01AAF008E1E2}" type="datetimeFigureOut">
              <a:rPr lang="en-US" smtClean="0"/>
              <a:pPr/>
              <a:t>8/31/10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8F755-1B7A-A14A-824B-48702095FD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C8F755-1B7A-A14A-824B-48702095FD5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73EFB0-BCEB-6547-8CEC-54CD71DDD63E}" type="datetimeFigureOut">
              <a:rPr lang="en-US" smtClean="0"/>
              <a:pPr/>
              <a:t>8/31/10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3EFB0-BCEB-6547-8CEC-54CD71DDD63E}" type="datetimeFigureOut">
              <a:rPr lang="en-US" smtClean="0"/>
              <a:pPr/>
              <a:t>8/31/10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4C0AE-ABB1-AE4F-AE82-79F1738BDDF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3EFB0-BCEB-6547-8CEC-54CD71DDD63E}" type="datetimeFigureOut">
              <a:rPr lang="en-US" smtClean="0"/>
              <a:pPr/>
              <a:t>8/31/10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4C0AE-ABB1-AE4F-AE82-79F1738BDDF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3EFB0-BCEB-6547-8CEC-54CD71DDD63E}" type="datetimeFigureOut">
              <a:rPr lang="en-US" smtClean="0"/>
              <a:pPr/>
              <a:t>8/31/10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4C0AE-ABB1-AE4F-AE82-79F1738BDDF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3EFB0-BCEB-6547-8CEC-54CD71DDD63E}" type="datetimeFigureOut">
              <a:rPr lang="en-US" smtClean="0"/>
              <a:pPr/>
              <a:t>8/31/10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3EFB0-BCEB-6547-8CEC-54CD71DDD63E}" type="datetimeFigureOut">
              <a:rPr lang="en-US" smtClean="0"/>
              <a:pPr/>
              <a:t>8/31/10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4C0AE-ABB1-AE4F-AE82-79F1738BDDF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73EFB0-BCEB-6547-8CEC-54CD71DDD63E}" type="datetimeFigureOut">
              <a:rPr lang="en-US" smtClean="0"/>
              <a:pPr/>
              <a:t>8/31/10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4C0AE-ABB1-AE4F-AE82-79F1738BDDF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73EFB0-BCEB-6547-8CEC-54CD71DDD63E}" type="datetimeFigureOut">
              <a:rPr lang="en-US" smtClean="0"/>
              <a:pPr/>
              <a:t>8/31/10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4C0AE-ABB1-AE4F-AE82-79F1738BDDF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3EFB0-BCEB-6547-8CEC-54CD71DDD63E}" type="datetimeFigureOut">
              <a:rPr lang="en-US" smtClean="0"/>
              <a:pPr/>
              <a:t>8/31/10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4C0AE-ABB1-AE4F-AE82-79F1738BDDF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3EFB0-BCEB-6547-8CEC-54CD71DDD63E}" type="datetimeFigureOut">
              <a:rPr lang="en-US" smtClean="0"/>
              <a:pPr/>
              <a:t>8/31/10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4C0AE-ABB1-AE4F-AE82-79F1738BDDF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3EFB0-BCEB-6547-8CEC-54CD71DDD63E}" type="datetimeFigureOut">
              <a:rPr lang="en-US" smtClean="0"/>
              <a:pPr/>
              <a:t>8/31/10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4C0AE-ABB1-AE4F-AE82-79F1738BDDF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3EFB0-BCEB-6547-8CEC-54CD71DDD63E}" type="datetimeFigureOut">
              <a:rPr lang="en-US" smtClean="0"/>
              <a:pPr/>
              <a:t>8/31/10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4C0AE-ABB1-AE4F-AE82-79F1738BDDF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slow">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2">
                <a:lumMod val="50000"/>
                <a:lumOff val="50000"/>
              </a:schemeClr>
            </a:gs>
            <a:gs pos="37000">
              <a:schemeClr val="bg1"/>
            </a:gs>
          </a:gsLst>
          <a:lin ang="504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564364" y="0"/>
            <a:ext cx="8027734" cy="707886"/>
          </a:xfrm>
          <a:prstGeom prst="rect">
            <a:avLst/>
          </a:prstGeom>
          <a:noFill/>
        </p:spPr>
        <p:txBody>
          <a:bodyPr wrap="none" rtlCol="0">
            <a:spAutoFit/>
          </a:bodyPr>
          <a:lstStyle/>
          <a:p>
            <a:pPr algn="ctr"/>
            <a:r>
              <a:rPr lang="en-US" sz="2000" b="1" cap="small" dirty="0" smtClean="0">
                <a:solidFill>
                  <a:srgbClr val="FFFF00"/>
                </a:solidFill>
                <a:effectLst>
                  <a:outerShdw blurRad="50800" dist="38100" dir="2700000" algn="tl" rotWithShape="0">
                    <a:srgbClr val="000000">
                      <a:alpha val="43000"/>
                    </a:srgbClr>
                  </a:outerShdw>
                </a:effectLst>
              </a:rPr>
              <a:t>Shapes, Scales and Spacing of Channel-belt Sand Bodies</a:t>
            </a:r>
          </a:p>
          <a:p>
            <a:pPr algn="ctr"/>
            <a:r>
              <a:rPr lang="en-US" sz="2000" b="1" cap="small" dirty="0" smtClean="0">
                <a:solidFill>
                  <a:srgbClr val="FFFF00"/>
                </a:solidFill>
                <a:effectLst>
                  <a:outerShdw blurRad="50800" dist="38100" dir="2700000" algn="tl" rotWithShape="0">
                    <a:srgbClr val="000000">
                      <a:alpha val="43000"/>
                    </a:srgbClr>
                  </a:outerShdw>
                </a:effectLst>
              </a:rPr>
              <a:t>in Ancient and Experimental Avulsion-dominated Alluvial Basins </a:t>
            </a:r>
            <a:endParaRPr lang="en-US" sz="2000" b="1" cap="small" dirty="0">
              <a:solidFill>
                <a:srgbClr val="FFFF00"/>
              </a:solidFill>
              <a:effectLst>
                <a:outerShdw blurRad="50800" dist="38100" dir="2700000" algn="tl" rotWithShape="0">
                  <a:srgbClr val="000000">
                    <a:alpha val="43000"/>
                  </a:srgbClr>
                </a:outerShdw>
              </a:effectLst>
            </a:endParaRPr>
          </a:p>
        </p:txBody>
      </p:sp>
      <p:sp>
        <p:nvSpPr>
          <p:cNvPr id="5" name="TextBox 4"/>
          <p:cNvSpPr txBox="1"/>
          <p:nvPr/>
        </p:nvSpPr>
        <p:spPr>
          <a:xfrm>
            <a:off x="1388258" y="656245"/>
            <a:ext cx="6379947" cy="830997"/>
          </a:xfrm>
          <a:prstGeom prst="rect">
            <a:avLst/>
          </a:prstGeom>
          <a:noFill/>
        </p:spPr>
        <p:txBody>
          <a:bodyPr wrap="none" rtlCol="0">
            <a:spAutoFit/>
          </a:bodyPr>
          <a:lstStyle/>
          <a:p>
            <a:r>
              <a:rPr lang="en-US" sz="1600" dirty="0" smtClean="0"/>
              <a:t>Paul L. Heller</a:t>
            </a:r>
            <a:r>
              <a:rPr lang="en-US" sz="1600" dirty="0" smtClean="0">
                <a:solidFill>
                  <a:srgbClr val="FF6600"/>
                </a:solidFill>
              </a:rPr>
              <a:t>, </a:t>
            </a:r>
            <a:r>
              <a:rPr lang="en-US" sz="1200" dirty="0" smtClean="0">
                <a:solidFill>
                  <a:srgbClr val="FF6600"/>
                </a:solidFill>
              </a:rPr>
              <a:t>Dept of Geology &amp; Geophysics, University of Wyoming, Laramie, WY</a:t>
            </a:r>
          </a:p>
          <a:p>
            <a:r>
              <a:rPr lang="en-US" sz="1600" dirty="0" err="1" smtClean="0"/>
              <a:t>Snehalata</a:t>
            </a:r>
            <a:r>
              <a:rPr lang="en-US" sz="1600" dirty="0" smtClean="0"/>
              <a:t> Huzurbazar</a:t>
            </a:r>
            <a:r>
              <a:rPr lang="en-US" sz="1600" dirty="0" smtClean="0">
                <a:solidFill>
                  <a:srgbClr val="FF6600"/>
                </a:solidFill>
              </a:rPr>
              <a:t>, </a:t>
            </a:r>
            <a:r>
              <a:rPr lang="en-US" sz="1200" dirty="0" smtClean="0">
                <a:solidFill>
                  <a:srgbClr val="FF6600"/>
                </a:solidFill>
              </a:rPr>
              <a:t>Dept of Statistics, University of Wyoming, Laramie, WY</a:t>
            </a:r>
          </a:p>
          <a:p>
            <a:r>
              <a:rPr lang="en-US" sz="1600" dirty="0" smtClean="0"/>
              <a:t>Chris Paola</a:t>
            </a:r>
            <a:r>
              <a:rPr lang="en-US" sz="1600" dirty="0" smtClean="0">
                <a:solidFill>
                  <a:srgbClr val="FF6600"/>
                </a:solidFill>
              </a:rPr>
              <a:t>, </a:t>
            </a:r>
            <a:r>
              <a:rPr lang="en-US" sz="1200" dirty="0" smtClean="0">
                <a:solidFill>
                  <a:srgbClr val="FF6600"/>
                </a:solidFill>
              </a:rPr>
              <a:t>Dept of Geology &amp; Geophysics, University of Minnesota, Minneapolis, MN</a:t>
            </a:r>
            <a:endParaRPr lang="en-US" sz="1200" dirty="0">
              <a:solidFill>
                <a:srgbClr val="FF6600"/>
              </a:solidFill>
            </a:endParaRPr>
          </a:p>
        </p:txBody>
      </p:sp>
      <p:pic>
        <p:nvPicPr>
          <p:cNvPr id="55" name="Picture 54" descr="Bighorn Sections.png"/>
          <p:cNvPicPr>
            <a:picLocks noChangeAspect="1"/>
          </p:cNvPicPr>
          <p:nvPr/>
        </p:nvPicPr>
        <p:blipFill>
          <a:blip r:embed="rId3"/>
          <a:srcRect l="22304" t="556"/>
          <a:stretch>
            <a:fillRect/>
          </a:stretch>
        </p:blipFill>
        <p:spPr>
          <a:xfrm>
            <a:off x="136117" y="2777067"/>
            <a:ext cx="2985244" cy="4043084"/>
          </a:xfrm>
          <a:prstGeom prst="rect">
            <a:avLst/>
          </a:prstGeom>
        </p:spPr>
      </p:pic>
      <p:pic>
        <p:nvPicPr>
          <p:cNvPr id="56" name="Picture 55" descr="Bighorn Sections.png"/>
          <p:cNvPicPr>
            <a:picLocks noChangeAspect="1"/>
          </p:cNvPicPr>
          <p:nvPr/>
        </p:nvPicPr>
        <p:blipFill>
          <a:blip r:embed="rId4"/>
          <a:srcRect l="67361"/>
          <a:stretch>
            <a:fillRect/>
          </a:stretch>
        </p:blipFill>
        <p:spPr>
          <a:xfrm>
            <a:off x="2958699" y="2997450"/>
            <a:ext cx="1374084" cy="3621097"/>
          </a:xfrm>
          <a:prstGeom prst="rect">
            <a:avLst/>
          </a:prstGeom>
        </p:spPr>
      </p:pic>
      <p:sp>
        <p:nvSpPr>
          <p:cNvPr id="60" name="Left Bracket 59"/>
          <p:cNvSpPr/>
          <p:nvPr/>
        </p:nvSpPr>
        <p:spPr>
          <a:xfrm>
            <a:off x="1018071" y="4582837"/>
            <a:ext cx="139700" cy="1162050"/>
          </a:xfrm>
          <a:prstGeom prst="leftBracket">
            <a:avLst/>
          </a:prstGeom>
          <a:noFill/>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Left Bracket 61"/>
          <p:cNvSpPr/>
          <p:nvPr/>
        </p:nvSpPr>
        <p:spPr>
          <a:xfrm flipH="1">
            <a:off x="2749512" y="5521200"/>
            <a:ext cx="163021" cy="1081870"/>
          </a:xfrm>
          <a:prstGeom prst="leftBracket">
            <a:avLst/>
          </a:prstGeom>
          <a:noFill/>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Left Bracket 62"/>
          <p:cNvSpPr/>
          <p:nvPr/>
        </p:nvSpPr>
        <p:spPr>
          <a:xfrm flipH="1">
            <a:off x="2655301" y="3617637"/>
            <a:ext cx="188421" cy="965200"/>
          </a:xfrm>
          <a:prstGeom prst="leftBracket">
            <a:avLst/>
          </a:prstGeom>
          <a:noFill/>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191619" y="1495709"/>
            <a:ext cx="8773225" cy="1015663"/>
          </a:xfrm>
          <a:prstGeom prst="rect">
            <a:avLst/>
          </a:prstGeom>
          <a:noFill/>
        </p:spPr>
        <p:txBody>
          <a:bodyPr wrap="square" rtlCol="0">
            <a:spAutoFit/>
          </a:bodyPr>
          <a:lstStyle/>
          <a:p>
            <a:r>
              <a:rPr lang="en-US" sz="1200" dirty="0" smtClean="0">
                <a:solidFill>
                  <a:srgbClr val="FFFF00"/>
                </a:solidFill>
                <a:latin typeface="Times"/>
                <a:cs typeface="Times"/>
              </a:rPr>
              <a:t>C</a:t>
            </a:r>
            <a:r>
              <a:rPr lang="en-US" sz="1200" dirty="0" smtClean="0">
                <a:solidFill>
                  <a:srgbClr val="FFFF00"/>
                </a:solidFill>
                <a:latin typeface="Times"/>
                <a:cs typeface="Times"/>
              </a:rPr>
              <a:t>hannel</a:t>
            </a:r>
            <a:r>
              <a:rPr lang="en-US" sz="1200" dirty="0" smtClean="0">
                <a:solidFill>
                  <a:srgbClr val="FFFF00"/>
                </a:solidFill>
                <a:latin typeface="Times"/>
                <a:cs typeface="Times"/>
              </a:rPr>
              <a:t>-belt clusters</a:t>
            </a:r>
            <a:r>
              <a:rPr lang="en-US" sz="1200" dirty="0" smtClean="0">
                <a:solidFill>
                  <a:srgbClr val="FFFF00"/>
                </a:solidFill>
                <a:latin typeface="Times"/>
                <a:cs typeface="Times"/>
              </a:rPr>
              <a:t> seen </a:t>
            </a:r>
            <a:r>
              <a:rPr lang="en-US" sz="1200" dirty="0" smtClean="0">
                <a:solidFill>
                  <a:srgbClr val="FFFF00"/>
                </a:solidFill>
                <a:latin typeface="Times"/>
                <a:cs typeface="Times"/>
              </a:rPr>
              <a:t>in</a:t>
            </a:r>
            <a:r>
              <a:rPr lang="en-US" sz="1200" dirty="0" smtClean="0">
                <a:solidFill>
                  <a:srgbClr val="FFFF00"/>
                </a:solidFill>
                <a:latin typeface="Times"/>
                <a:cs typeface="Times"/>
              </a:rPr>
              <a:t> stratigraphic section (left) and mapped out in cross section (in yellow and red on the right), are common features in alluvial deposits of the Lance and Ferris </a:t>
            </a:r>
            <a:r>
              <a:rPr lang="en-US" sz="1200" dirty="0" smtClean="0">
                <a:solidFill>
                  <a:srgbClr val="FFFF00"/>
                </a:solidFill>
                <a:latin typeface="Times"/>
                <a:cs typeface="Times"/>
              </a:rPr>
              <a:t>formations (latest Cretaceous) of Wyoming. These deposits are statistically clustered, as opposed to random or regularly spaced. </a:t>
            </a:r>
            <a:r>
              <a:rPr lang="en-US" sz="1200" dirty="0" smtClean="0">
                <a:solidFill>
                  <a:srgbClr val="FFFF00"/>
                </a:solidFill>
                <a:latin typeface="Times"/>
                <a:cs typeface="Times"/>
              </a:rPr>
              <a:t>Comparisons </a:t>
            </a:r>
            <a:r>
              <a:rPr lang="en-US" sz="1200" dirty="0" smtClean="0">
                <a:solidFill>
                  <a:srgbClr val="FFFF00"/>
                </a:solidFill>
                <a:latin typeface="Times"/>
                <a:cs typeface="Times"/>
              </a:rPr>
              <a:t>of cluster sizes from across Wyoming suggest that cluster </a:t>
            </a:r>
            <a:r>
              <a:rPr lang="en-US" sz="1200" dirty="0" smtClean="0">
                <a:solidFill>
                  <a:srgbClr val="FFFF00"/>
                </a:solidFill>
                <a:latin typeface="Times"/>
                <a:cs typeface="Times"/>
              </a:rPr>
              <a:t>size (width and thickness) </a:t>
            </a:r>
            <a:r>
              <a:rPr lang="en-US" sz="1200" dirty="0" smtClean="0">
                <a:solidFill>
                  <a:srgbClr val="FFFF00"/>
                </a:solidFill>
                <a:latin typeface="Times"/>
                <a:cs typeface="Times"/>
              </a:rPr>
              <a:t>is scaled to paleoflow depth of formative rivers. As such, scaling of size, connectivity and drainage </a:t>
            </a:r>
            <a:r>
              <a:rPr lang="en-US" sz="1200" dirty="0" smtClean="0">
                <a:solidFill>
                  <a:srgbClr val="FFFF00"/>
                </a:solidFill>
                <a:latin typeface="Times"/>
                <a:cs typeface="Times"/>
              </a:rPr>
              <a:t>(right) </a:t>
            </a:r>
            <a:r>
              <a:rPr lang="en-US" sz="1200" dirty="0" smtClean="0">
                <a:solidFill>
                  <a:srgbClr val="FFFF00"/>
                </a:solidFill>
                <a:latin typeface="Times"/>
                <a:cs typeface="Times"/>
              </a:rPr>
              <a:t>can be estimated before</a:t>
            </a:r>
            <a:r>
              <a:rPr lang="en-US" sz="1200" dirty="0" smtClean="0">
                <a:solidFill>
                  <a:srgbClr val="FFFF00"/>
                </a:solidFill>
                <a:latin typeface="Times"/>
                <a:cs typeface="Times"/>
              </a:rPr>
              <a:t> developing </a:t>
            </a:r>
            <a:r>
              <a:rPr lang="en-US" sz="1200" dirty="0" smtClean="0">
                <a:solidFill>
                  <a:srgbClr val="FFFF00"/>
                </a:solidFill>
                <a:latin typeface="Times"/>
                <a:cs typeface="Times"/>
              </a:rPr>
              <a:t>the reservoir.</a:t>
            </a:r>
            <a:r>
              <a:rPr lang="en-US" sz="1200" dirty="0" smtClean="0">
                <a:solidFill>
                  <a:srgbClr val="FFFF00"/>
                </a:solidFill>
                <a:latin typeface="Times"/>
                <a:cs typeface="Times"/>
              </a:rPr>
              <a:t> </a:t>
            </a:r>
            <a:endParaRPr lang="en-US" sz="1200" dirty="0">
              <a:solidFill>
                <a:srgbClr val="FFFF00"/>
              </a:solidFill>
              <a:latin typeface="Times"/>
              <a:cs typeface="Times"/>
            </a:endParaRPr>
          </a:p>
        </p:txBody>
      </p:sp>
      <p:sp>
        <p:nvSpPr>
          <p:cNvPr id="44" name="Left Bracket 43"/>
          <p:cNvSpPr/>
          <p:nvPr/>
        </p:nvSpPr>
        <p:spPr>
          <a:xfrm>
            <a:off x="136117" y="5008281"/>
            <a:ext cx="139700" cy="1053854"/>
          </a:xfrm>
          <a:prstGeom prst="leftBracket">
            <a:avLst/>
          </a:prstGeom>
          <a:noFill/>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8" name="Picture 47" descr="Hanna 40acre.psd"/>
          <p:cNvPicPr>
            <a:picLocks noChangeAspect="1"/>
          </p:cNvPicPr>
          <p:nvPr/>
        </p:nvPicPr>
        <p:blipFill>
          <a:blip r:embed="rId5"/>
          <a:stretch>
            <a:fillRect/>
          </a:stretch>
        </p:blipFill>
        <p:spPr>
          <a:xfrm>
            <a:off x="4563533" y="4053826"/>
            <a:ext cx="4580467" cy="2747159"/>
          </a:xfrm>
          <a:prstGeom prst="rect">
            <a:avLst/>
          </a:prstGeom>
        </p:spPr>
      </p:pic>
      <p:sp>
        <p:nvSpPr>
          <p:cNvPr id="49" name="TextBox 48"/>
          <p:cNvSpPr txBox="1"/>
          <p:nvPr/>
        </p:nvSpPr>
        <p:spPr>
          <a:xfrm>
            <a:off x="1003505" y="2494438"/>
            <a:ext cx="2018814" cy="369332"/>
          </a:xfrm>
          <a:prstGeom prst="rect">
            <a:avLst/>
          </a:prstGeom>
          <a:noFill/>
        </p:spPr>
        <p:txBody>
          <a:bodyPr wrap="none" rtlCol="0">
            <a:spAutoFit/>
          </a:bodyPr>
          <a:lstStyle/>
          <a:p>
            <a:r>
              <a:rPr lang="en-US" dirty="0" smtClean="0"/>
              <a:t>BIGHORN BASIN</a:t>
            </a:r>
            <a:endParaRPr lang="en-US" dirty="0"/>
          </a:p>
        </p:txBody>
      </p:sp>
      <p:sp>
        <p:nvSpPr>
          <p:cNvPr id="50" name="TextBox 49"/>
          <p:cNvSpPr txBox="1"/>
          <p:nvPr/>
        </p:nvSpPr>
        <p:spPr>
          <a:xfrm>
            <a:off x="5990526" y="3684494"/>
            <a:ext cx="1736811" cy="369332"/>
          </a:xfrm>
          <a:prstGeom prst="rect">
            <a:avLst/>
          </a:prstGeom>
          <a:noFill/>
        </p:spPr>
        <p:txBody>
          <a:bodyPr wrap="none" rtlCol="0">
            <a:spAutoFit/>
          </a:bodyPr>
          <a:lstStyle/>
          <a:p>
            <a:r>
              <a:rPr lang="en-US" dirty="0" smtClean="0"/>
              <a:t>HANNA BASIN</a:t>
            </a:r>
            <a:endParaRPr lang="en-US" dirty="0"/>
          </a:p>
        </p:txBody>
      </p:sp>
      <p:sp>
        <p:nvSpPr>
          <p:cNvPr id="54" name="TextBox 53"/>
          <p:cNvSpPr txBox="1"/>
          <p:nvPr/>
        </p:nvSpPr>
        <p:spPr>
          <a:xfrm>
            <a:off x="4310890" y="2357160"/>
            <a:ext cx="4824643" cy="1435908"/>
          </a:xfrm>
          <a:prstGeom prst="rect">
            <a:avLst/>
          </a:prstGeom>
          <a:noFill/>
        </p:spPr>
        <p:txBody>
          <a:bodyPr wrap="square" rtlCol="0">
            <a:spAutoFit/>
          </a:bodyPr>
          <a:lstStyle/>
          <a:p>
            <a:r>
              <a:rPr lang="en-US" sz="1200" dirty="0" smtClean="0">
                <a:latin typeface="Times"/>
                <a:cs typeface="Times"/>
              </a:rPr>
              <a:t>Left: measured sections of fluvial deposits in the Lance Formation, Bighorn      Basin, Wyoming. Zones of channel-belt clusters are highlighted with red bracket. </a:t>
            </a:r>
          </a:p>
          <a:p>
            <a:r>
              <a:rPr lang="en-US" sz="1200" dirty="0" smtClean="0">
                <a:latin typeface="Times"/>
                <a:cs typeface="Times"/>
              </a:rPr>
              <a:t>Below: Map of channel belt deposits (red and yellow) in cross section through Hanna Basin, Wyoming. Red denotes sand bodies that would be drained by wells at 40 acre spacing. In this example, 82% of all sand reservoirs could be drained by this spacing interval. </a:t>
            </a:r>
            <a:endParaRPr lang="en-US" sz="1200" dirty="0">
              <a:latin typeface="Times"/>
              <a:cs typeface="Times"/>
            </a:endParaRPr>
          </a:p>
        </p:txBody>
      </p:sp>
    </p:spTree>
  </p:cSld>
  <p:clrMapOvr>
    <a:masterClrMapping/>
  </p:clrMapOvr>
  <p:transition spd="slow">
    <p:fade/>
  </p:transition>
</p:sld>
</file>

<file path=ppt/theme/theme1.xml><?xml version="1.0" encoding="utf-8"?>
<a:theme xmlns:a="http://schemas.openxmlformats.org/drawingml/2006/main" name="Main Presentation">
  <a:themeElements>
    <a:clrScheme name="Custom 2">
      <a:dk1>
        <a:sysClr val="windowText" lastClr="000000"/>
      </a:dk1>
      <a:lt1>
        <a:srgbClr val="FFFFFF"/>
      </a:lt1>
      <a:dk2>
        <a:srgbClr val="00040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Main Presentation.thmx</Template>
  <TotalTime>6352</TotalTime>
  <Words>262</Words>
  <Application>Microsoft Macintosh PowerPoint</Application>
  <PresentationFormat>On-screen Show (4:3)</PresentationFormat>
  <Paragraphs>11</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Main Presentation</vt:lpstr>
      <vt:lpstr>Slide 1</vt:lpstr>
    </vt:vector>
  </TitlesOfParts>
  <Company>University of Wyoming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Heller</dc:creator>
  <cp:lastModifiedBy>Paul Heller</cp:lastModifiedBy>
  <cp:revision>111</cp:revision>
  <cp:lastPrinted>2010-03-30T17:18:58Z</cp:lastPrinted>
  <dcterms:created xsi:type="dcterms:W3CDTF">2010-08-31T16:54:15Z</dcterms:created>
  <dcterms:modified xsi:type="dcterms:W3CDTF">2010-08-31T18:43:36Z</dcterms:modified>
</cp:coreProperties>
</file>