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605C7-23E7-4FF7-A21A-8FF478E4B164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C0262-2E0B-4249-A567-56AA51CC14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C0262-2E0B-4249-A567-56AA51CC141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78D71-2C2D-4CBF-B7EE-86AE8FC03D2B}" type="datetimeFigureOut">
              <a:rPr lang="en-US" smtClean="0"/>
              <a:pPr/>
              <a:t>8/27/2010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F5AD9-CD43-43FD-AFA4-C465006E05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Cellulose </a:t>
            </a:r>
            <a:r>
              <a:rPr lang="en-US" sz="2400" b="1" dirty="0"/>
              <a:t>Dissolution and Hydrolysis in Acidic Ionic </a:t>
            </a:r>
            <a:r>
              <a:rPr lang="en-US" sz="2400" b="1" dirty="0" smtClean="0"/>
              <a:t>Liquids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800" dirty="0" smtClean="0"/>
              <a:t>Ananda Amarasekara  </a:t>
            </a:r>
            <a:r>
              <a:rPr lang="en-US" sz="1800" dirty="0" smtClean="0"/>
              <a:t> Prairie </a:t>
            </a:r>
            <a:r>
              <a:rPr lang="en-US" sz="1800" dirty="0" smtClean="0"/>
              <a:t>View A&amp;M University, Prairie View, </a:t>
            </a:r>
            <a:r>
              <a:rPr lang="en-US" sz="1800" dirty="0" smtClean="0"/>
              <a:t>Texas</a:t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678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Dissolution of cellulose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Hydrolysis of cellulose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5105400" y="4191000"/>
            <a:ext cx="3276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1600" dirty="0">
                <a:latin typeface="Arial" charset="0"/>
                <a:cs typeface="Arial" charset="0"/>
              </a:rPr>
              <a:t>Proposed mechanism for the hydrolysis of cellulose to reducing sugars and glucose in the acidic ionic liquid medium</a:t>
            </a:r>
          </a:p>
        </p:txBody>
      </p:sp>
      <p:graphicFrame>
        <p:nvGraphicFramePr>
          <p:cNvPr id="8" name="Object 14"/>
          <p:cNvGraphicFramePr>
            <a:graphicFrameLocks noChangeAspect="1"/>
          </p:cNvGraphicFramePr>
          <p:nvPr/>
        </p:nvGraphicFramePr>
        <p:xfrm>
          <a:off x="4648200" y="2438400"/>
          <a:ext cx="4049712" cy="1371599"/>
        </p:xfrm>
        <a:graphic>
          <a:graphicData uri="http://schemas.openxmlformats.org/presentationml/2006/ole">
            <p:oleObj spid="_x0000_s1026" name="CS ChemDraw Drawing" r:id="rId4" imgW="3291840" imgH="1216440" progId="ChemDraw.Document.6.0">
              <p:embed/>
            </p:oleObj>
          </a:graphicData>
        </a:graphic>
      </p:graphicFrame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5" cstate="print">
            <a:lum bright="20000" contrast="40000"/>
            <a:grayscl/>
          </a:blip>
          <a:srcRect/>
          <a:stretch>
            <a:fillRect/>
          </a:stretch>
        </p:blipFill>
        <p:spPr bwMode="auto">
          <a:xfrm>
            <a:off x="609600" y="2133600"/>
            <a:ext cx="933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6" cstate="print">
            <a:lum bright="20000" contrast="40000"/>
            <a:grayscl/>
          </a:blip>
          <a:srcRect/>
          <a:stretch>
            <a:fillRect/>
          </a:stretch>
        </p:blipFill>
        <p:spPr bwMode="auto">
          <a:xfrm>
            <a:off x="1828800" y="2133600"/>
            <a:ext cx="9334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4"/>
          <p:cNvPicPr>
            <a:picLocks noChangeAspect="1" noChangeArrowheads="1"/>
          </p:cNvPicPr>
          <p:nvPr/>
        </p:nvPicPr>
        <p:blipFill>
          <a:blip r:embed="rId7" cstate="print">
            <a:lum bright="46000" contrast="-60000"/>
            <a:grayscl/>
          </a:blip>
          <a:srcRect/>
          <a:stretch>
            <a:fillRect/>
          </a:stretch>
        </p:blipFill>
        <p:spPr bwMode="auto">
          <a:xfrm>
            <a:off x="3048000" y="2133600"/>
            <a:ext cx="933450" cy="1066800"/>
          </a:xfrm>
          <a:prstGeom prst="rect">
            <a:avLst/>
          </a:prstGeom>
          <a:solidFill>
            <a:srgbClr val="00B05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685800" y="3184525"/>
            <a:ext cx="3657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/>
              <a:t> </a:t>
            </a:r>
            <a:r>
              <a:rPr lang="en-US" sz="1600" dirty="0" smtClean="0">
                <a:latin typeface="Arial" charset="0"/>
              </a:rPr>
              <a:t>t </a:t>
            </a:r>
            <a:r>
              <a:rPr lang="en-US" sz="1600" dirty="0">
                <a:latin typeface="Arial" charset="0"/>
              </a:rPr>
              <a:t>= 0 s        </a:t>
            </a:r>
            <a:r>
              <a:rPr lang="en-US" sz="1600" dirty="0" smtClean="0">
                <a:latin typeface="Arial" charset="0"/>
              </a:rPr>
              <a:t> </a:t>
            </a:r>
            <a:r>
              <a:rPr lang="en-US" sz="1600" dirty="0" smtClean="0">
                <a:latin typeface="Arial" charset="0"/>
              </a:rPr>
              <a:t> </a:t>
            </a:r>
            <a:r>
              <a:rPr lang="en-US" sz="1600" dirty="0">
                <a:latin typeface="Arial" charset="0"/>
              </a:rPr>
              <a:t>t = 60 s     </a:t>
            </a:r>
            <a:r>
              <a:rPr lang="en-US" sz="1600" dirty="0" smtClean="0">
                <a:latin typeface="Arial" charset="0"/>
              </a:rPr>
              <a:t> </a:t>
            </a:r>
            <a:r>
              <a:rPr lang="en-US" sz="1600" dirty="0" smtClean="0">
                <a:latin typeface="Arial" charset="0"/>
              </a:rPr>
              <a:t>   </a:t>
            </a:r>
            <a:r>
              <a:rPr lang="en-US" sz="1600" dirty="0">
                <a:latin typeface="Arial" charset="0"/>
              </a:rPr>
              <a:t>t = 150 s</a:t>
            </a:r>
          </a:p>
        </p:txBody>
      </p:sp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1371600" y="3886200"/>
          <a:ext cx="1706563" cy="846138"/>
        </p:xfrm>
        <a:graphic>
          <a:graphicData uri="http://schemas.openxmlformats.org/presentationml/2006/ole">
            <p:oleObj spid="_x0000_s1027" name="CS ChemDraw Drawing" r:id="rId8" imgW="1706760" imgH="845640" progId="ChemDraw.Document.6.0">
              <p:embed/>
            </p:oleObj>
          </a:graphicData>
        </a:graphic>
      </p:graphicFrame>
      <p:sp>
        <p:nvSpPr>
          <p:cNvPr id="14" name="Rectangle 13"/>
          <p:cNvSpPr/>
          <p:nvPr/>
        </p:nvSpPr>
        <p:spPr>
          <a:xfrm>
            <a:off x="685800" y="4800600"/>
            <a:ext cx="3505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Arial" charset="0"/>
                <a:cs typeface="Arial" charset="0"/>
              </a:rPr>
              <a:t>Microscope images of rapid dissolution of cellulose in acidic</a:t>
            </a:r>
          </a:p>
          <a:p>
            <a:r>
              <a:rPr lang="en-US" sz="1600" dirty="0">
                <a:latin typeface="Arial" charset="0"/>
                <a:cs typeface="Arial" charset="0"/>
              </a:rPr>
              <a:t>Ionic liquid </a:t>
            </a:r>
            <a:r>
              <a:rPr lang="en-US" sz="1600" b="1" dirty="0">
                <a:latin typeface="Arial" charset="0"/>
                <a:cs typeface="Arial" charset="0"/>
              </a:rPr>
              <a:t>1</a:t>
            </a:r>
            <a:r>
              <a:rPr lang="en-US" sz="1600" dirty="0">
                <a:latin typeface="Arial" charset="0"/>
                <a:cs typeface="Arial" charset="0"/>
              </a:rPr>
              <a:t>, at room temperature and atmospheric pressure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533400" y="1219200"/>
            <a:ext cx="815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</TotalTime>
  <Words>57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CS ChemDraw Drawing</vt:lpstr>
      <vt:lpstr> Cellulose Dissolution and Hydrolysis in Acidic Ionic Liquids Ananda Amarasekara   Prairie View A&amp;M University, Prairie View, Texas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Cellulose Dissolution and Hydrolysis in Acidic Ionic Liquids Ananda Amarasekara  Prairie View A&amp;M University, Prairie View, Texas</dc:title>
  <dc:creator>Ananda</dc:creator>
  <cp:lastModifiedBy>Ananda</cp:lastModifiedBy>
  <cp:revision>3</cp:revision>
  <dcterms:created xsi:type="dcterms:W3CDTF">2010-08-27T05:41:32Z</dcterms:created>
  <dcterms:modified xsi:type="dcterms:W3CDTF">2010-08-27T14:10:00Z</dcterms:modified>
</cp:coreProperties>
</file>