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B"/>
    <a:srgbClr val="FFFF66"/>
    <a:srgbClr val="37455B"/>
    <a:srgbClr val="162032"/>
    <a:srgbClr val="1D2B43"/>
    <a:srgbClr val="101B40"/>
    <a:srgbClr val="67029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E2B56-6865-479E-947A-69BE4B152544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59563-5369-473A-A7D6-4AB8438C8B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BC35-9D0B-4495-869A-E6B2CE675F3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4000">
              <a:srgbClr val="6702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162032"/>
            </a:gs>
            <a:gs pos="92000">
              <a:srgbClr val="37455B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0364" y="12591"/>
            <a:ext cx="56946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Catalyst Engineering Using Support-</a:t>
            </a:r>
            <a:r>
              <a:rPr lang="en-US" b="1" dirty="0" err="1" smtClean="0">
                <a:solidFill>
                  <a:schemeClr val="bg1"/>
                </a:solidFill>
              </a:rPr>
              <a:t>Dopant</a:t>
            </a:r>
            <a:r>
              <a:rPr lang="en-US" b="1" dirty="0" smtClean="0">
                <a:solidFill>
                  <a:schemeClr val="bg1"/>
                </a:solidFill>
              </a:rPr>
              <a:t> Modification: 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Towards Intelligent Design of Catalyst Systems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0364" y="532527"/>
            <a:ext cx="542808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Ryan </a:t>
            </a:r>
            <a:r>
              <a:rPr lang="en-US" sz="1000" b="1" dirty="0" err="1" smtClean="0">
                <a:solidFill>
                  <a:schemeClr val="bg1"/>
                </a:solidFill>
              </a:rPr>
              <a:t>O’Hayre</a:t>
            </a:r>
            <a:r>
              <a:rPr lang="en-US" sz="1000" b="1" dirty="0" smtClean="0">
                <a:solidFill>
                  <a:schemeClr val="bg1"/>
                </a:solidFill>
              </a:rPr>
              <a:t>, </a:t>
            </a:r>
            <a:r>
              <a:rPr lang="en-US" sz="1000" b="1" dirty="0">
                <a:solidFill>
                  <a:schemeClr val="bg1"/>
                </a:solidFill>
              </a:rPr>
              <a:t>Department of </a:t>
            </a:r>
            <a:r>
              <a:rPr lang="en-US" sz="1000" b="1" dirty="0" smtClean="0">
                <a:solidFill>
                  <a:schemeClr val="bg1"/>
                </a:solidFill>
              </a:rPr>
              <a:t>Metallurgical and Materials Engineering, Colorado School of Mines</a:t>
            </a:r>
            <a:endParaRPr lang="en-US" sz="1000" b="1" dirty="0">
              <a:solidFill>
                <a:schemeClr val="bg1"/>
              </a:solidFill>
            </a:endParaRPr>
          </a:p>
        </p:txBody>
      </p:sp>
      <p:pic>
        <p:nvPicPr>
          <p:cNvPr id="8" name="Picture 7" descr="MINES&amp;triangle_full_RGB_T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14918" y="76200"/>
            <a:ext cx="552882" cy="609600"/>
          </a:xfrm>
          <a:prstGeom prst="rect">
            <a:avLst/>
          </a:prstGeom>
        </p:spPr>
      </p:pic>
      <p:cxnSp>
        <p:nvCxnSpPr>
          <p:cNvPr id="1282" name="Straight Connector 1281"/>
          <p:cNvCxnSpPr/>
          <p:nvPr/>
        </p:nvCxnSpPr>
        <p:spPr>
          <a:xfrm rot="10800000" flipH="1">
            <a:off x="20364" y="762001"/>
            <a:ext cx="9123636" cy="46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4" name="Text Box 5"/>
          <p:cNvSpPr txBox="1">
            <a:spLocks noChangeArrowheads="1"/>
          </p:cNvSpPr>
          <p:nvPr/>
        </p:nvSpPr>
        <p:spPr bwMode="auto">
          <a:xfrm>
            <a:off x="76200" y="762000"/>
            <a:ext cx="89916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Motivation:</a:t>
            </a:r>
            <a:r>
              <a:rPr lang="en-US" sz="1400" dirty="0">
                <a:solidFill>
                  <a:schemeClr val="bg1"/>
                </a:solidFill>
              </a:rPr>
              <a:t> Exploit a novel surface-modification technique to enhance the catalytic activity and durability of Pt/C systems relevant to fuel cell applications. Determine the fundamental mechanisms that underpin this effect.</a:t>
            </a:r>
          </a:p>
          <a:p>
            <a:pPr algn="dist">
              <a:spcBef>
                <a:spcPct val="50000"/>
              </a:spcBef>
            </a:pP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317" name="Picture 48"/>
          <p:cNvPicPr>
            <a:picLocks noChangeAspect="1" noChangeArrowheads="1"/>
          </p:cNvPicPr>
          <p:nvPr/>
        </p:nvPicPr>
        <p:blipFill>
          <a:blip r:embed="rId4" cstate="print"/>
          <a:srcRect t="455"/>
          <a:stretch>
            <a:fillRect/>
          </a:stretch>
        </p:blipFill>
        <p:spPr bwMode="auto">
          <a:xfrm>
            <a:off x="5638800" y="1295400"/>
            <a:ext cx="3352800" cy="2804404"/>
          </a:xfrm>
          <a:prstGeom prst="rect">
            <a:avLst/>
          </a:prstGeom>
          <a:noFill/>
        </p:spPr>
      </p:pic>
      <p:sp>
        <p:nvSpPr>
          <p:cNvPr id="1318" name="Text Box 49"/>
          <p:cNvSpPr txBox="1">
            <a:spLocks noChangeArrowheads="1"/>
          </p:cNvSpPr>
          <p:nvPr/>
        </p:nvSpPr>
        <p:spPr bwMode="auto">
          <a:xfrm>
            <a:off x="76200" y="1402884"/>
            <a:ext cx="5257800" cy="149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Approach:</a:t>
            </a:r>
            <a:r>
              <a:rPr lang="en-US" sz="1400" dirty="0">
                <a:solidFill>
                  <a:schemeClr val="bg1"/>
                </a:solidFill>
              </a:rPr>
              <a:t> Our experimental approach uses highly controlled, geometrically simple Pt/graphite test-systems. The fundamental mechanisms and effects of surface </a:t>
            </a:r>
            <a:r>
              <a:rPr lang="en-US" sz="1400" dirty="0" err="1">
                <a:solidFill>
                  <a:schemeClr val="bg1"/>
                </a:solidFill>
              </a:rPr>
              <a:t>dopant</a:t>
            </a:r>
            <a:r>
              <a:rPr lang="en-US" sz="1400" dirty="0">
                <a:solidFill>
                  <a:schemeClr val="bg1"/>
                </a:solidFill>
              </a:rPr>
              <a:t> modification are explored by comparing the structure, chemistry, and activity of doped versus </a:t>
            </a:r>
            <a:r>
              <a:rPr lang="en-US" sz="1400" dirty="0" err="1">
                <a:solidFill>
                  <a:schemeClr val="bg1"/>
                </a:solidFill>
              </a:rPr>
              <a:t>undoped</a:t>
            </a:r>
            <a:r>
              <a:rPr lang="en-US" sz="1400" dirty="0">
                <a:solidFill>
                  <a:schemeClr val="bg1"/>
                </a:solidFill>
              </a:rPr>
              <a:t> (control) catalyst systems </a:t>
            </a:r>
            <a:r>
              <a:rPr lang="en-US" sz="1400" b="1" dirty="0">
                <a:solidFill>
                  <a:schemeClr val="bg1"/>
                </a:solidFill>
              </a:rPr>
              <a:t>(fig 1</a:t>
            </a:r>
            <a:r>
              <a:rPr lang="en-US" sz="1400" b="1" dirty="0" smtClean="0">
                <a:solidFill>
                  <a:schemeClr val="bg1"/>
                </a:solidFill>
              </a:rPr>
              <a:t>)</a:t>
            </a:r>
            <a:r>
              <a:rPr lang="en-US" sz="1400" dirty="0" smtClean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  <a:p>
            <a:pPr algn="just">
              <a:spcBef>
                <a:spcPct val="5000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19" name="Text Box 50"/>
          <p:cNvSpPr txBox="1">
            <a:spLocks noChangeArrowheads="1"/>
          </p:cNvSpPr>
          <p:nvPr/>
        </p:nvSpPr>
        <p:spPr bwMode="auto">
          <a:xfrm>
            <a:off x="5715000" y="4038600"/>
            <a:ext cx="3429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Figure 1. Our experimental approach</a:t>
            </a:r>
          </a:p>
        </p:txBody>
      </p:sp>
      <p:sp>
        <p:nvSpPr>
          <p:cNvPr id="1320" name="Text Box 51"/>
          <p:cNvSpPr txBox="1">
            <a:spLocks noChangeArrowheads="1"/>
          </p:cNvSpPr>
          <p:nvPr/>
        </p:nvSpPr>
        <p:spPr bwMode="auto">
          <a:xfrm>
            <a:off x="76200" y="2667000"/>
            <a:ext cx="5410200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Results: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altLang="zh-CN" sz="1400" dirty="0">
                <a:solidFill>
                  <a:schemeClr val="bg1"/>
                </a:solidFill>
                <a:ea typeface="SimSun" pitchFamily="2" charset="-122"/>
              </a:rPr>
              <a:t>Using SEM imaging combined with statistical image analysis methods, we have shown that </a:t>
            </a:r>
            <a:r>
              <a:rPr lang="en-US" altLang="zh-CN" sz="1400" i="1" dirty="0">
                <a:solidFill>
                  <a:schemeClr val="bg1"/>
                </a:solidFill>
                <a:ea typeface="SimSun" pitchFamily="2" charset="-122"/>
              </a:rPr>
              <a:t>N-modified</a:t>
            </a:r>
            <a:r>
              <a:rPr lang="en-US" altLang="zh-CN" sz="1400" dirty="0">
                <a:solidFill>
                  <a:schemeClr val="bg1"/>
                </a:solidFill>
                <a:ea typeface="SimSun" pitchFamily="2" charset="-122"/>
              </a:rPr>
              <a:t> graphite surfaces lead to significantly smaller average </a:t>
            </a: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catalyst </a:t>
            </a:r>
            <a:r>
              <a:rPr lang="en-US" altLang="zh-CN" sz="1400" dirty="0">
                <a:solidFill>
                  <a:schemeClr val="bg1"/>
                </a:solidFill>
                <a:ea typeface="SimSun" pitchFamily="2" charset="-122"/>
              </a:rPr>
              <a:t>particle size </a:t>
            </a: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and </a:t>
            </a:r>
            <a:r>
              <a:rPr lang="en-US" altLang="zh-CN" sz="1400" dirty="0">
                <a:solidFill>
                  <a:schemeClr val="bg1"/>
                </a:solidFill>
                <a:ea typeface="SimSun" pitchFamily="2" charset="-122"/>
              </a:rPr>
              <a:t>a narrower </a:t>
            </a: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catalyst size </a:t>
            </a:r>
            <a:r>
              <a:rPr lang="en-US" altLang="zh-CN" sz="1400" dirty="0">
                <a:solidFill>
                  <a:schemeClr val="bg1"/>
                </a:solidFill>
                <a:ea typeface="SimSun" pitchFamily="2" charset="-122"/>
              </a:rPr>
              <a:t>distribution </a:t>
            </a: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compared to alternative </a:t>
            </a:r>
            <a:r>
              <a:rPr lang="en-US" altLang="zh-CN" sz="1400" dirty="0" err="1" smtClean="0">
                <a:solidFill>
                  <a:schemeClr val="bg1"/>
                </a:solidFill>
                <a:ea typeface="SimSun" pitchFamily="2" charset="-122"/>
              </a:rPr>
              <a:t>dopants</a:t>
            </a: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 </a:t>
            </a:r>
            <a:r>
              <a:rPr lang="en-US" altLang="zh-CN" sz="1400" b="1" dirty="0">
                <a:solidFill>
                  <a:schemeClr val="bg1"/>
                </a:solidFill>
                <a:ea typeface="SimSun" pitchFamily="2" charset="-122"/>
              </a:rPr>
              <a:t>(fig 2)</a:t>
            </a:r>
            <a:r>
              <a:rPr lang="en-US" altLang="zh-CN" sz="1400" dirty="0">
                <a:solidFill>
                  <a:schemeClr val="bg1"/>
                </a:solidFill>
                <a:ea typeface="SimSun" pitchFamily="2" charset="-122"/>
              </a:rPr>
              <a:t>. Using electrochemical techniques (IV, CV, EIS), we have shown that </a:t>
            </a: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10% surface N-modification appears to lead to optimal catalytic activity </a:t>
            </a:r>
            <a:r>
              <a:rPr lang="en-US" altLang="zh-CN" sz="1400" b="1" dirty="0">
                <a:solidFill>
                  <a:schemeClr val="bg1"/>
                </a:solidFill>
                <a:ea typeface="SimSun" pitchFamily="2" charset="-122"/>
              </a:rPr>
              <a:t>(fig 3</a:t>
            </a:r>
            <a:r>
              <a:rPr lang="en-US" altLang="zh-CN" sz="1400" b="1" dirty="0" smtClean="0">
                <a:solidFill>
                  <a:schemeClr val="bg1"/>
                </a:solidFill>
                <a:ea typeface="SimSun" pitchFamily="2" charset="-122"/>
              </a:rPr>
              <a:t>)</a:t>
            </a: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altLang="zh-CN" sz="1400" dirty="0" smtClean="0">
                <a:solidFill>
                  <a:schemeClr val="bg1"/>
                </a:solidFill>
                <a:ea typeface="SimSun" pitchFamily="2" charset="-122"/>
              </a:rPr>
              <a:t>  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4343400"/>
            <a:ext cx="6224587" cy="2183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Text Box 50"/>
          <p:cNvSpPr txBox="1">
            <a:spLocks noChangeArrowheads="1"/>
          </p:cNvSpPr>
          <p:nvPr/>
        </p:nvSpPr>
        <p:spPr bwMode="auto">
          <a:xfrm>
            <a:off x="2819400" y="6553200"/>
            <a:ext cx="63246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Figure </a:t>
            </a:r>
            <a:r>
              <a:rPr lang="en-US" sz="1400" b="1" dirty="0" smtClean="0">
                <a:solidFill>
                  <a:schemeClr val="bg1"/>
                </a:solidFill>
              </a:rPr>
              <a:t>3. N-doping provides the best results (small, homogenous catalyst particles)</a:t>
            </a:r>
            <a:endParaRPr lang="en-US" sz="1400" b="1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4343400"/>
            <a:ext cx="2514600" cy="17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Text Box 50"/>
          <p:cNvSpPr txBox="1">
            <a:spLocks noChangeArrowheads="1"/>
          </p:cNvSpPr>
          <p:nvPr/>
        </p:nvSpPr>
        <p:spPr bwMode="auto">
          <a:xfrm>
            <a:off x="76200" y="6119336"/>
            <a:ext cx="2590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chemeClr val="bg1"/>
                </a:solidFill>
              </a:rPr>
              <a:t>Figure </a:t>
            </a:r>
            <a:r>
              <a:rPr lang="en-US" sz="1400" b="1" dirty="0" smtClean="0">
                <a:solidFill>
                  <a:schemeClr val="bg1"/>
                </a:solidFill>
              </a:rPr>
              <a:t>2. 45 sec nitrogen-doping (10% N loading) leads to best catalytic performance.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210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rohayre</dc:creator>
  <cp:lastModifiedBy>rohayre</cp:lastModifiedBy>
  <cp:revision>4</cp:revision>
  <dcterms:created xsi:type="dcterms:W3CDTF">2006-08-16T00:00:00Z</dcterms:created>
  <dcterms:modified xsi:type="dcterms:W3CDTF">2010-08-21T02:42:26Z</dcterms:modified>
</cp:coreProperties>
</file>