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handoutMasters/handoutMaster1.xml" ContentType="application/vnd.openxmlformats-officedocument.presentationml.handoutMaster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46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A7CBAE"/>
    <a:srgbClr val="60A474"/>
    <a:srgbClr val="9CCED8"/>
    <a:srgbClr val="3221B5"/>
    <a:srgbClr val="BE582A"/>
    <a:srgbClr val="FF000A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2291" autoAdjust="0"/>
    <p:restoredTop sz="94660"/>
  </p:normalViewPr>
  <p:slideViewPr>
    <p:cSldViewPr>
      <p:cViewPr varScale="1">
        <p:scale>
          <a:sx n="90" d="100"/>
          <a:sy n="90" d="100"/>
        </p:scale>
        <p:origin x="-91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6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0ECECC-2C3D-470B-8099-BC88DFE79850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7DFE144-75F2-4E1A-B16E-0721B6BFCD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6F248A0-88D2-4B6B-BE07-1CFF6458C79C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1F9EE59-919D-4EF3-8E39-78A877D5F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655272-CFD9-45DC-8B6F-AE07A39F3F26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E353EBF-1075-45BB-ADF3-3B28ED833F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A655272-CFD9-45DC-8B6F-AE07A39F3F26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fld id="{0E353EBF-1075-45BB-ADF3-3B28ED833F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A655272-CFD9-45DC-8B6F-AE07A39F3F26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fld id="{0E353EBF-1075-45BB-ADF3-3B28ED833F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A655272-CFD9-45DC-8B6F-AE07A39F3F26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fld id="{0E353EBF-1075-45BB-ADF3-3B28ED833F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A655272-CFD9-45DC-8B6F-AE07A39F3F26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fld id="{0E353EBF-1075-45BB-ADF3-3B28ED833F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A655272-CFD9-45DC-8B6F-AE07A39F3F26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fld id="{0E353EBF-1075-45BB-ADF3-3B28ED833F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A655272-CFD9-45DC-8B6F-AE07A39F3F26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fld id="{0E353EBF-1075-45BB-ADF3-3B28ED833F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A655272-CFD9-45DC-8B6F-AE07A39F3F26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fld id="{0E353EBF-1075-45BB-ADF3-3B28ED833F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A655272-CFD9-45DC-8B6F-AE07A39F3F26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fld id="{0E353EBF-1075-45BB-ADF3-3B28ED833F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/>
          <a:p>
            <a:fld id="{6A655272-CFD9-45DC-8B6F-AE07A39F3F26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/>
          <a:p>
            <a:fld id="{0E353EBF-1075-45BB-ADF3-3B28ED833F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A655272-CFD9-45DC-8B6F-AE07A39F3F26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353EBF-1075-45BB-ADF3-3B28ED833F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 dirty="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 userDrawn="1"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chemeClr val="bg1">
              <a:lumMod val="50000"/>
            </a:schemeClr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 userDrawn="1"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767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13247" y="6553200"/>
            <a:ext cx="6730753" cy="30480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60375" indent="-460375" algn="l" rtl="0" eaLnBrk="1" latinLnBrk="0" hangingPunct="1">
        <a:spcBef>
          <a:spcPct val="0"/>
        </a:spcBef>
        <a:buNone/>
        <a:defRPr kumimoji="0" sz="36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Untitled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1752600"/>
            <a:ext cx="2529631" cy="1011852"/>
          </a:xfrm>
          <a:prstGeom prst="rect">
            <a:avLst/>
          </a:prstGeom>
        </p:spPr>
      </p:pic>
      <p:sp>
        <p:nvSpPr>
          <p:cNvPr id="978946" name="Rectangle 307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Adsorption of </a:t>
            </a:r>
            <a:r>
              <a:rPr lang="en-US" dirty="0" err="1" smtClean="0">
                <a:solidFill>
                  <a:schemeClr val="bg2"/>
                </a:solidFill>
              </a:rPr>
              <a:t>Thiophenes</a:t>
            </a:r>
            <a:r>
              <a:rPr lang="en-US" dirty="0" smtClean="0">
                <a:solidFill>
                  <a:schemeClr val="bg2"/>
                </a:solidFill>
              </a:rPr>
              <a:t> at Liquid/Solid Interfaces </a:t>
            </a:r>
            <a:endParaRPr lang="en-US" altLang="zh-CN" dirty="0">
              <a:solidFill>
                <a:schemeClr val="bg2"/>
              </a:solidFill>
              <a:ea typeface="SimSun" pitchFamily="2" charset="-128"/>
              <a:cs typeface="SimSun" pitchFamily="2" charset="-128"/>
            </a:endParaRPr>
          </a:p>
        </p:txBody>
      </p:sp>
      <p:sp>
        <p:nvSpPr>
          <p:cNvPr id="8" name="Text Box 6154"/>
          <p:cNvSpPr txBox="1">
            <a:spLocks noChangeArrowheads="1"/>
          </p:cNvSpPr>
          <p:nvPr/>
        </p:nvSpPr>
        <p:spPr bwMode="auto">
          <a:xfrm>
            <a:off x="6095210" y="2286000"/>
            <a:ext cx="13706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>
                <a:solidFill>
                  <a:schemeClr val="bg1"/>
                </a:solidFill>
                <a:latin typeface="Arial"/>
                <a:cs typeface="Arial"/>
              </a:rPr>
              <a:t>graphite</a:t>
            </a:r>
          </a:p>
        </p:txBody>
      </p:sp>
      <p:sp>
        <p:nvSpPr>
          <p:cNvPr id="10" name="Text Box 6156"/>
          <p:cNvSpPr txBox="1">
            <a:spLocks noChangeArrowheads="1"/>
          </p:cNvSpPr>
          <p:nvPr/>
        </p:nvSpPr>
        <p:spPr bwMode="auto">
          <a:xfrm>
            <a:off x="6019010" y="1219200"/>
            <a:ext cx="23946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-containing solution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Line 6157"/>
          <p:cNvSpPr>
            <a:spLocks noChangeShapeType="1"/>
          </p:cNvSpPr>
          <p:nvPr/>
        </p:nvSpPr>
        <p:spPr bwMode="auto">
          <a:xfrm>
            <a:off x="6400010" y="1600200"/>
            <a:ext cx="535677" cy="457199"/>
          </a:xfrm>
          <a:prstGeom prst="line">
            <a:avLst/>
          </a:prstGeom>
          <a:noFill/>
          <a:ln w="381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95300" y="1230868"/>
            <a:ext cx="4914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EAEBDE"/>
                </a:solidFill>
              </a:rPr>
              <a:t>Katherine E. Plass, Department of Chemistry, Franklin &amp; Marshall College</a:t>
            </a:r>
            <a:endParaRPr lang="en-US" i="1" dirty="0">
              <a:solidFill>
                <a:srgbClr val="EAEBD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4800" y="2198906"/>
            <a:ext cx="51054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smtClean="0">
                <a:solidFill>
                  <a:schemeClr val="bg1"/>
                </a:solidFill>
              </a:rPr>
              <a:t>The self-assembly of a series of structurally related alkyl-decorated </a:t>
            </a:r>
            <a:r>
              <a:rPr lang="en-US" sz="1600" dirty="0" err="1" smtClean="0">
                <a:solidFill>
                  <a:schemeClr val="bg1"/>
                </a:solidFill>
              </a:rPr>
              <a:t>thiophenes</a:t>
            </a:r>
            <a:r>
              <a:rPr lang="en-US" sz="1600" dirty="0" smtClean="0">
                <a:solidFill>
                  <a:schemeClr val="bg1"/>
                </a:solidFill>
              </a:rPr>
              <a:t> has been examined at the liquid–graphite </a:t>
            </a:r>
            <a:r>
              <a:rPr lang="en-US" sz="1600" dirty="0" smtClean="0">
                <a:solidFill>
                  <a:schemeClr val="bg1"/>
                </a:solidFill>
              </a:rPr>
              <a:t>interface to develop an improved understanding of this process, which can exert  </a:t>
            </a:r>
            <a:r>
              <a:rPr lang="en-US" sz="1600" dirty="0" smtClean="0">
                <a:solidFill>
                  <a:schemeClr val="bg1"/>
                </a:solidFill>
              </a:rPr>
              <a:t>the profound influence</a:t>
            </a:r>
            <a:r>
              <a:rPr lang="en-US" sz="1600" dirty="0" smtClean="0">
                <a:solidFill>
                  <a:schemeClr val="bg1"/>
                </a:solidFill>
              </a:rPr>
              <a:t> on </a:t>
            </a:r>
            <a:r>
              <a:rPr lang="en-US" sz="1600" dirty="0" smtClean="0">
                <a:solidFill>
                  <a:schemeClr val="bg1"/>
                </a:solidFill>
              </a:rPr>
              <a:t>interfacial properties. </a:t>
            </a:r>
            <a:r>
              <a:rPr lang="en-US" sz="1600" dirty="0" smtClean="0">
                <a:solidFill>
                  <a:srgbClr val="FFFFFF"/>
                </a:solidFill>
              </a:rPr>
              <a:t>We have focused on</a:t>
            </a:r>
            <a:r>
              <a:rPr lang="en-US" sz="1600" dirty="0" smtClean="0">
                <a:solidFill>
                  <a:srgbClr val="FFFFFF"/>
                </a:solidFill>
              </a:rPr>
              <a:t> the </a:t>
            </a:r>
            <a:r>
              <a:rPr lang="en-US" sz="1600" dirty="0" smtClean="0">
                <a:solidFill>
                  <a:srgbClr val="FFFFFF"/>
                </a:solidFill>
              </a:rPr>
              <a:t>self-assembly behavior of simple </a:t>
            </a:r>
            <a:r>
              <a:rPr lang="en-US" sz="1600" dirty="0" err="1" smtClean="0">
                <a:solidFill>
                  <a:srgbClr val="FFFFFF"/>
                </a:solidFill>
              </a:rPr>
              <a:t>thiophene</a:t>
            </a:r>
            <a:r>
              <a:rPr lang="en-US" sz="1600" dirty="0" smtClean="0">
                <a:solidFill>
                  <a:srgbClr val="FFFFFF"/>
                </a:solidFill>
              </a:rPr>
              <a:t>-containing species</a:t>
            </a:r>
            <a:r>
              <a:rPr lang="en-US" sz="1600" dirty="0" smtClean="0">
                <a:solidFill>
                  <a:srgbClr val="FFFFFF"/>
                </a:solidFill>
              </a:rPr>
              <a:t> observed using </a:t>
            </a:r>
            <a:r>
              <a:rPr lang="en-US" sz="1600" dirty="0" smtClean="0">
                <a:solidFill>
                  <a:srgbClr val="FFFFFF"/>
                </a:solidFill>
              </a:rPr>
              <a:t>scanning tunneling microscopy (STM). Comparison between the </a:t>
            </a:r>
            <a:r>
              <a:rPr lang="en-US" sz="1600" dirty="0" err="1" smtClean="0">
                <a:solidFill>
                  <a:srgbClr val="FFFFFF"/>
                </a:solidFill>
              </a:rPr>
              <a:t>monolayers</a:t>
            </a:r>
            <a:r>
              <a:rPr lang="en-US" sz="1600" dirty="0" smtClean="0">
                <a:solidFill>
                  <a:srgbClr val="FFFFFF"/>
                </a:solidFill>
              </a:rPr>
              <a:t> of </a:t>
            </a:r>
            <a:r>
              <a:rPr lang="en-US" sz="1600" dirty="0" err="1" smtClean="0">
                <a:solidFill>
                  <a:srgbClr val="FFFFFF"/>
                </a:solidFill>
              </a:rPr>
              <a:t>octadecyl</a:t>
            </a:r>
            <a:r>
              <a:rPr lang="en-US" sz="1600" dirty="0" smtClean="0">
                <a:solidFill>
                  <a:srgbClr val="FFFFFF"/>
                </a:solidFill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</a:rPr>
              <a:t>thiophene</a:t>
            </a:r>
            <a:r>
              <a:rPr lang="en-US" sz="1600" dirty="0" smtClean="0">
                <a:solidFill>
                  <a:srgbClr val="FFFFFF"/>
                </a:solidFill>
              </a:rPr>
              <a:t> and </a:t>
            </a:r>
            <a:r>
              <a:rPr lang="en-US" sz="1600" dirty="0" err="1" smtClean="0">
                <a:solidFill>
                  <a:srgbClr val="FFFFFF"/>
                </a:solidFill>
              </a:rPr>
              <a:t>octadecanoate</a:t>
            </a:r>
            <a:r>
              <a:rPr lang="en-US" sz="1600" dirty="0" smtClean="0">
                <a:solidFill>
                  <a:srgbClr val="FFFFFF"/>
                </a:solidFill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</a:rPr>
              <a:t>thiophene</a:t>
            </a:r>
            <a:r>
              <a:rPr lang="en-US" sz="1600" dirty="0" smtClean="0">
                <a:solidFill>
                  <a:srgbClr val="FFFFFF"/>
                </a:solidFill>
              </a:rPr>
              <a:t> suggests </a:t>
            </a:r>
            <a:r>
              <a:rPr lang="en-US" sz="1600" dirty="0" smtClean="0">
                <a:solidFill>
                  <a:srgbClr val="FFFFFF"/>
                </a:solidFill>
              </a:rPr>
              <a:t>that </a:t>
            </a:r>
            <a:r>
              <a:rPr lang="en-US" sz="1600" dirty="0" smtClean="0">
                <a:solidFill>
                  <a:srgbClr val="FFFFFF"/>
                </a:solidFill>
              </a:rPr>
              <a:t>the pattern of the </a:t>
            </a:r>
            <a:r>
              <a:rPr lang="en-US" sz="1600" dirty="0" smtClean="0">
                <a:solidFill>
                  <a:srgbClr val="FFFFFF"/>
                </a:solidFill>
              </a:rPr>
              <a:t>resultant self-assembled monolayer is responsive to small chemical alterations within the alkyl chain.</a:t>
            </a:r>
            <a:r>
              <a:rPr lang="en-US" sz="1600" dirty="0" smtClean="0">
                <a:solidFill>
                  <a:srgbClr val="FFFFFF"/>
                </a:solidFill>
              </a:rPr>
              <a:t> Future </a:t>
            </a:r>
            <a:r>
              <a:rPr lang="en-US" sz="1600" dirty="0" smtClean="0">
                <a:solidFill>
                  <a:srgbClr val="FFFFFF"/>
                </a:solidFill>
              </a:rPr>
              <a:t>work will focus on explaining this behavior using computational modeling and on exploration of the self-assembly of related species.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Text Box 6155"/>
          <p:cNvSpPr txBox="1">
            <a:spLocks noChangeArrowheads="1"/>
          </p:cNvSpPr>
          <p:nvPr/>
        </p:nvSpPr>
        <p:spPr bwMode="auto">
          <a:xfrm>
            <a:off x="5790410" y="2819400"/>
            <a:ext cx="281331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 smtClean="0">
                <a:latin typeface="Arial"/>
                <a:cs typeface="Arial"/>
              </a:rPr>
              <a:t>monolayer observed</a:t>
            </a:r>
          </a:p>
          <a:p>
            <a:pPr algn="ctr"/>
            <a:r>
              <a:rPr lang="en-US" sz="2000" dirty="0" smtClean="0">
                <a:latin typeface="Arial"/>
                <a:cs typeface="Arial"/>
              </a:rPr>
              <a:t>by STM imaging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2" name="Line 6158"/>
          <p:cNvSpPr>
            <a:spLocks noChangeShapeType="1"/>
          </p:cNvSpPr>
          <p:nvPr/>
        </p:nvSpPr>
        <p:spPr bwMode="auto">
          <a:xfrm flipV="1">
            <a:off x="7162800" y="2362200"/>
            <a:ext cx="151610" cy="5334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" name="Picture 16" descr="Untitled-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682834"/>
            <a:ext cx="3504910" cy="993566"/>
          </a:xfrm>
          <a:prstGeom prst="rect">
            <a:avLst/>
          </a:prstGeom>
        </p:spPr>
      </p:pic>
      <p:pic>
        <p:nvPicPr>
          <p:cNvPr id="20" name="Picture 19" descr="Untitled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9928" y="3581400"/>
            <a:ext cx="3285472" cy="32549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24770</TotalTime>
  <Words>151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Concourse</vt:lpstr>
      <vt:lpstr>Adsorption of Thiophenes at Liquid/Solid Interfaces </vt:lpstr>
    </vt:vector>
  </TitlesOfParts>
  <Company>Franklin &amp; Marshall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Synthesis of Copper(I) Sulfide </dc:title>
  <dc:creator>NanoScope User</dc:creator>
  <cp:lastModifiedBy>Katherine Plass</cp:lastModifiedBy>
  <cp:revision>355</cp:revision>
  <cp:lastPrinted>2009-10-08T20:54:42Z</cp:lastPrinted>
  <dcterms:created xsi:type="dcterms:W3CDTF">2010-10-01T03:39:10Z</dcterms:created>
  <dcterms:modified xsi:type="dcterms:W3CDTF">2010-10-01T21:11:44Z</dcterms:modified>
</cp:coreProperties>
</file>