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9D"/>
    <a:srgbClr val="0123B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50000"/>
                <a:satMod val="180000"/>
              </a:schemeClr>
            </a:gs>
            <a:gs pos="51000">
              <a:schemeClr val="bg2">
                <a:tint val="50000"/>
                <a:satMod val="180000"/>
                <a:alpha val="0"/>
              </a:schemeClr>
            </a:gs>
            <a:gs pos="100000">
              <a:schemeClr val="bg2">
                <a:shade val="45000"/>
                <a:satMod val="120000"/>
              </a:schemeClr>
            </a:gs>
          </a:gsLst>
          <a:path path="circle">
            <a:fillToRect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BD6C729-354B-4056-A47A-66E24E0137EA}" type="datetimeFigureOut">
              <a:rPr lang="en-US" smtClean="0"/>
              <a:pPr/>
              <a:t>8/18/2010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50000"/>
                <a:satMod val="180000"/>
              </a:schemeClr>
            </a:gs>
            <a:gs pos="51000">
              <a:schemeClr val="bg2">
                <a:tint val="50000"/>
                <a:satMod val="180000"/>
                <a:alpha val="0"/>
              </a:schemeClr>
            </a:gs>
            <a:gs pos="100000">
              <a:schemeClr val="bg2">
                <a:shade val="45000"/>
                <a:satMod val="12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10729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2133600" y="1752600"/>
          <a:ext cx="5200650" cy="685800"/>
        </p:xfrm>
        <a:graphic>
          <a:graphicData uri="http://schemas.openxmlformats.org/presentationml/2006/ole">
            <p:oleObj spid="_x0000_s24578" name="CS ChemDraw Drawing" r:id="rId3" imgW="4574713" imgH="595331" progId="ChemDraw.Document.6.0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470025" y="3308350"/>
          <a:ext cx="6383338" cy="1074738"/>
        </p:xfrm>
        <a:graphic>
          <a:graphicData uri="http://schemas.openxmlformats.org/presentationml/2006/ole">
            <p:oleObj spid="_x0000_s24579" name="CS ChemDraw Drawing" r:id="rId4" imgW="5601808" imgH="935262" progId="ChemDraw.Document.6.0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590800" y="5029200"/>
          <a:ext cx="4378325" cy="1481138"/>
        </p:xfrm>
        <a:graphic>
          <a:graphicData uri="http://schemas.openxmlformats.org/presentationml/2006/ole">
            <p:oleObj spid="_x0000_s24580" name="CS ChemDraw Drawing" r:id="rId5" imgW="3834149" imgH="1291810" progId="ChemDraw.Document.6.0">
              <p:embed/>
            </p:oleObj>
          </a:graphicData>
        </a:graphic>
      </p:graphicFrame>
      <p:pic>
        <p:nvPicPr>
          <p:cNvPr id="10" name="Picture 9" descr="PRF_logo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772400" y="5746090"/>
            <a:ext cx="1123949" cy="824229"/>
          </a:xfrm>
          <a:prstGeom prst="rect">
            <a:avLst/>
          </a:prstGeom>
        </p:spPr>
      </p:pic>
      <p:pic>
        <p:nvPicPr>
          <p:cNvPr id="11" name="Picture 10" descr="College_Logo_Blue_on_Whit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28600" y="5257800"/>
            <a:ext cx="1066800" cy="141671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4800" y="259690"/>
            <a:ext cx="853440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Enantioselective Nucleophilic Catalysis for the Synthesis of </a:t>
            </a:r>
            <a:r>
              <a:rPr lang="el-GR" sz="20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en-US" sz="20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-Lactams and other Nitrogen Containing Heterocycles from </a:t>
            </a:r>
            <a:r>
              <a:rPr lang="en-US" sz="2000" dirty="0" err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Isocyanates</a:t>
            </a:r>
            <a:endParaRPr lang="en-US" sz="2000" dirty="0" smtClean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i="1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James A. MacKay, Department of Chemistry and Biochemistry, Elizabethtown College, Elizabethtown, PA</a:t>
            </a:r>
            <a:endParaRPr lang="en-US" sz="1400" i="1" dirty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380998" y="1250290"/>
            <a:ext cx="8305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A method for the synthesis of </a:t>
            </a:r>
            <a:r>
              <a:rPr lang="el-GR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-lactams from </a:t>
            </a:r>
            <a:r>
              <a:rPr lang="en-US" sz="1400" dirty="0" err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isocyanates</a:t>
            </a:r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 and alkenes was proposed where the reaction is promoted by nucleophilic catalysis.</a:t>
            </a:r>
            <a:endParaRPr lang="en-US" sz="1400" dirty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380999" y="2537936"/>
            <a:ext cx="830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Substrates with an electron poor alkene tethered to an isocyanate have been prepared.  The desired cyclization using nucleophilic catalysis has not yet been achieved, however, </a:t>
            </a:r>
            <a:r>
              <a:rPr lang="en-US" sz="1400" i="1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we have </a:t>
            </a:r>
            <a:r>
              <a:rPr lang="en-US" sz="1400" i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demonstrated the key </a:t>
            </a:r>
            <a:r>
              <a:rPr lang="en-US" sz="1400" i="1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C-N bond formation using stoichiometric </a:t>
            </a:r>
            <a:r>
              <a:rPr lang="en-US" sz="1400" i="1" dirty="0" err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alkoxides</a:t>
            </a:r>
            <a:r>
              <a:rPr lang="en-US" sz="1400" i="1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i="1" dirty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0998" y="4399315"/>
            <a:ext cx="8382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It has been discovered that nucleophiles to catalyze a new variant of the intramolecular Morita-Baylis-Hillman reaction using alkyne acceptors.  Several substrates have been prepared and </a:t>
            </a:r>
            <a:r>
              <a:rPr lang="en-US" sz="1400" dirty="0" err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cyclized</a:t>
            </a:r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124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Apex</vt:lpstr>
      <vt:lpstr>CS ChemDraw Drawing</vt:lpstr>
      <vt:lpstr>Slide 1</vt:lpstr>
    </vt:vector>
  </TitlesOfParts>
  <Company>Elizabethtown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username</dc:creator>
  <cp:lastModifiedBy>your username</cp:lastModifiedBy>
  <cp:revision>8</cp:revision>
  <dcterms:created xsi:type="dcterms:W3CDTF">2007-12-04T22:33:14Z</dcterms:created>
  <dcterms:modified xsi:type="dcterms:W3CDTF">2010-08-18T19:33:29Z</dcterms:modified>
</cp:coreProperties>
</file>