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9900CC"/>
    <a:srgbClr val="FFCC00"/>
    <a:srgbClr val="800000"/>
    <a:srgbClr val="660066"/>
    <a:srgbClr val="500050"/>
    <a:srgbClr val="B200B2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8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0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AF09CF-0792-481B-96FC-C54C335F55E0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D6AAB-3A84-437B-AD48-745D1F47000E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A84D22-F4AC-45E6-99D1-42A3C0B6494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A4B32-D675-4FE5-9B6D-D44BA0237D33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79F7F-DAE0-4B2A-B703-5F03579B9F1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0A845-4BFE-4641-B3C8-69E4D9F06F20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A1813-338B-42AD-A1CF-25E7F82023C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E5D9A-561F-4C13-8F90-85FAC6F0DC73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977741-EDC5-42A3-BC39-6A05E1CC66D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FE8E4-4807-4C10-A7DA-EF043336A28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A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F980C6-DED4-4201-AFAD-B9E71BBBEC9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F002F"/>
            </a:gs>
            <a:gs pos="100000">
              <a:srgbClr val="6600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553F2488-46A8-45B0-9407-216EE91D5903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Text Box 4"/>
          <p:cNvSpPr txBox="1">
            <a:spLocks noChangeArrowheads="1"/>
          </p:cNvSpPr>
          <p:nvPr/>
        </p:nvSpPr>
        <p:spPr bwMode="auto">
          <a:xfrm>
            <a:off x="228600" y="228600"/>
            <a:ext cx="86868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>
                <a:solidFill>
                  <a:srgbClr val="FFCC00"/>
                </a:solidFill>
              </a:rPr>
              <a:t>Development of Synthetic Tools Using Ynol Ether Ionic Chemistry</a:t>
            </a:r>
          </a:p>
        </p:txBody>
      </p:sp>
      <p:sp>
        <p:nvSpPr>
          <p:cNvPr id="1031" name="Text Box 5"/>
          <p:cNvSpPr txBox="1">
            <a:spLocks noChangeArrowheads="1"/>
          </p:cNvSpPr>
          <p:nvPr/>
        </p:nvSpPr>
        <p:spPr bwMode="auto">
          <a:xfrm>
            <a:off x="304800" y="685800"/>
            <a:ext cx="81534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FFFFFF"/>
                </a:solidFill>
              </a:rPr>
              <a:t>Benoit Daoust, Département de Chimie-Biologie, Université du Québec à Trois-Rivières, Trois-Rivières, Québec   G9A 5H7</a:t>
            </a:r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1219200" y="2819400"/>
            <a:ext cx="7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CA"/>
          </a:p>
        </p:txBody>
      </p:sp>
      <p:sp>
        <p:nvSpPr>
          <p:cNvPr id="1033" name="Text Box 18"/>
          <p:cNvSpPr txBox="1">
            <a:spLocks noChangeArrowheads="1"/>
          </p:cNvSpPr>
          <p:nvPr/>
        </p:nvSpPr>
        <p:spPr bwMode="auto">
          <a:xfrm>
            <a:off x="4267200" y="44958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fr-CA"/>
          </a:p>
        </p:txBody>
      </p:sp>
      <p:sp>
        <p:nvSpPr>
          <p:cNvPr id="1034" name="Text Box 20"/>
          <p:cNvSpPr txBox="1">
            <a:spLocks noChangeArrowheads="1"/>
          </p:cNvSpPr>
          <p:nvPr/>
        </p:nvSpPr>
        <p:spPr bwMode="auto">
          <a:xfrm>
            <a:off x="4038600" y="43434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035" name="Text Box 21"/>
          <p:cNvSpPr txBox="1">
            <a:spLocks noChangeArrowheads="1"/>
          </p:cNvSpPr>
          <p:nvPr/>
        </p:nvSpPr>
        <p:spPr bwMode="auto">
          <a:xfrm>
            <a:off x="4191000" y="449580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FFFF"/>
                </a:solidFill>
              </a:rPr>
              <a:t> </a:t>
            </a:r>
            <a:r>
              <a:rPr lang="en-US" sz="2400"/>
              <a:t> </a:t>
            </a:r>
          </a:p>
        </p:txBody>
      </p:sp>
      <p:sp>
        <p:nvSpPr>
          <p:cNvPr id="1036" name="Text Box 22"/>
          <p:cNvSpPr txBox="1">
            <a:spLocks noChangeArrowheads="1"/>
          </p:cNvSpPr>
          <p:nvPr/>
        </p:nvSpPr>
        <p:spPr bwMode="auto">
          <a:xfrm>
            <a:off x="4114800" y="47244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037" name="Rectangle 45"/>
          <p:cNvSpPr>
            <a:spLocks noChangeArrowheads="1"/>
          </p:cNvSpPr>
          <p:nvPr/>
        </p:nvSpPr>
        <p:spPr bwMode="auto">
          <a:xfrm>
            <a:off x="0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CA"/>
          </a:p>
        </p:txBody>
      </p:sp>
      <p:sp>
        <p:nvSpPr>
          <p:cNvPr id="1038" name="Text Box 47"/>
          <p:cNvSpPr txBox="1">
            <a:spLocks noChangeArrowheads="1"/>
          </p:cNvSpPr>
          <p:nvPr/>
        </p:nvSpPr>
        <p:spPr bwMode="auto">
          <a:xfrm>
            <a:off x="304800" y="1371600"/>
            <a:ext cx="853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400" b="1" i="1" dirty="0" err="1" smtClean="0">
                <a:solidFill>
                  <a:srgbClr val="FFCC00"/>
                </a:solidFill>
              </a:rPr>
              <a:t>Enol</a:t>
            </a:r>
            <a:r>
              <a:rPr lang="en-US" sz="1400" b="1" i="1" dirty="0" smtClean="0">
                <a:solidFill>
                  <a:srgbClr val="FFCC00"/>
                </a:solidFill>
              </a:rPr>
              <a:t> ether </a:t>
            </a:r>
            <a:r>
              <a:rPr lang="en-US" sz="1400" b="1" i="1" dirty="0">
                <a:solidFill>
                  <a:srgbClr val="FFCC00"/>
                </a:solidFill>
              </a:rPr>
              <a:t>attack on cationic </a:t>
            </a:r>
            <a:r>
              <a:rPr lang="en-US" sz="1400" b="1" i="1" dirty="0" smtClean="0">
                <a:solidFill>
                  <a:srgbClr val="FFCC00"/>
                </a:solidFill>
              </a:rPr>
              <a:t>ketenes </a:t>
            </a:r>
            <a:r>
              <a:rPr lang="en-US" sz="1400" b="1" i="1" dirty="0">
                <a:solidFill>
                  <a:srgbClr val="FFCC00"/>
                </a:solidFill>
              </a:rPr>
              <a:t>; formation of </a:t>
            </a:r>
            <a:r>
              <a:rPr lang="en-CA" sz="1400" b="1" i="1" dirty="0" smtClean="0">
                <a:solidFill>
                  <a:srgbClr val="FFCC00"/>
                </a:solidFill>
                <a:sym typeface="Symbol" pitchFamily="18" charset="2"/>
              </a:rPr>
              <a:t>functionalized </a:t>
            </a:r>
            <a:r>
              <a:rPr lang="en-US" sz="1400" b="1" i="1" dirty="0" err="1" smtClean="0">
                <a:solidFill>
                  <a:srgbClr val="FFCC00"/>
                </a:solidFill>
              </a:rPr>
              <a:t>aldehydes</a:t>
            </a:r>
            <a:r>
              <a:rPr lang="en-US" sz="1400" b="1" i="1" dirty="0" smtClean="0">
                <a:solidFill>
                  <a:srgbClr val="FFCC00"/>
                </a:solidFill>
              </a:rPr>
              <a:t> </a:t>
            </a:r>
            <a:r>
              <a:rPr lang="en-US" sz="1400" b="1" i="1" dirty="0">
                <a:solidFill>
                  <a:srgbClr val="FFCC00"/>
                </a:solidFill>
              </a:rPr>
              <a:t>and </a:t>
            </a:r>
            <a:r>
              <a:rPr lang="en-US" sz="1400" b="1" i="1" dirty="0" err="1" smtClean="0">
                <a:solidFill>
                  <a:srgbClr val="FFCC00"/>
                </a:solidFill>
              </a:rPr>
              <a:t>hemiketals</a:t>
            </a:r>
            <a:r>
              <a:rPr lang="en-US" sz="1400" i="1" dirty="0">
                <a:solidFill>
                  <a:srgbClr val="FFCC00"/>
                </a:solidFill>
              </a:rPr>
              <a:t>:</a:t>
            </a:r>
            <a:r>
              <a:rPr lang="en-US" sz="1400" dirty="0">
                <a:solidFill>
                  <a:srgbClr val="FFCC00"/>
                </a:solidFill>
              </a:rPr>
              <a:t>  We </a:t>
            </a:r>
            <a:r>
              <a:rPr lang="en-US" sz="1400" dirty="0" smtClean="0">
                <a:solidFill>
                  <a:srgbClr val="FFCC00"/>
                </a:solidFill>
              </a:rPr>
              <a:t>investigated </a:t>
            </a:r>
            <a:r>
              <a:rPr lang="en-US" sz="1400" dirty="0">
                <a:solidFill>
                  <a:srgbClr val="FFCC00"/>
                </a:solidFill>
              </a:rPr>
              <a:t>the possibility of producing </a:t>
            </a:r>
            <a:r>
              <a:rPr lang="en-US" sz="1400" dirty="0" err="1">
                <a:solidFill>
                  <a:srgbClr val="FFCC00"/>
                </a:solidFill>
              </a:rPr>
              <a:t>hemiketals</a:t>
            </a:r>
            <a:r>
              <a:rPr lang="en-US" sz="1400" dirty="0">
                <a:solidFill>
                  <a:srgbClr val="FFCC00"/>
                </a:solidFill>
              </a:rPr>
              <a:t> </a:t>
            </a:r>
            <a:r>
              <a:rPr lang="en-US" sz="1400" b="1" u="sng" dirty="0">
                <a:solidFill>
                  <a:srgbClr val="FFCC00"/>
                </a:solidFill>
              </a:rPr>
              <a:t>5</a:t>
            </a:r>
            <a:r>
              <a:rPr lang="en-US" sz="1400" dirty="0">
                <a:solidFill>
                  <a:srgbClr val="FFCC00"/>
                </a:solidFill>
              </a:rPr>
              <a:t> from </a:t>
            </a:r>
            <a:r>
              <a:rPr lang="en-US" sz="1400" dirty="0" err="1" smtClean="0">
                <a:solidFill>
                  <a:srgbClr val="FFCC00"/>
                </a:solidFill>
              </a:rPr>
              <a:t>alkoxy</a:t>
            </a:r>
            <a:r>
              <a:rPr lang="en-US" sz="1400" dirty="0" smtClean="0">
                <a:solidFill>
                  <a:srgbClr val="FFCC00"/>
                </a:solidFill>
              </a:rPr>
              <a:t> </a:t>
            </a:r>
            <a:r>
              <a:rPr lang="en-US" sz="1400" dirty="0" err="1" smtClean="0">
                <a:solidFill>
                  <a:srgbClr val="FFCC00"/>
                </a:solidFill>
              </a:rPr>
              <a:t>homoallylic</a:t>
            </a:r>
            <a:r>
              <a:rPr lang="en-US" sz="1400" dirty="0" smtClean="0">
                <a:solidFill>
                  <a:srgbClr val="FFCC00"/>
                </a:solidFill>
              </a:rPr>
              <a:t> </a:t>
            </a:r>
            <a:r>
              <a:rPr lang="en-US" sz="1400" dirty="0" err="1">
                <a:solidFill>
                  <a:srgbClr val="FFCC00"/>
                </a:solidFill>
              </a:rPr>
              <a:t>ynol</a:t>
            </a:r>
            <a:r>
              <a:rPr lang="en-US" sz="1400" dirty="0">
                <a:solidFill>
                  <a:srgbClr val="FFCC00"/>
                </a:solidFill>
              </a:rPr>
              <a:t> ethers </a:t>
            </a:r>
            <a:r>
              <a:rPr lang="en-US" sz="1400" b="1" u="sng" dirty="0">
                <a:solidFill>
                  <a:srgbClr val="FFCC00"/>
                </a:solidFill>
              </a:rPr>
              <a:t>2</a:t>
            </a:r>
            <a:r>
              <a:rPr lang="en-US" sz="1400" dirty="0">
                <a:solidFill>
                  <a:srgbClr val="FFCC00"/>
                </a:solidFill>
              </a:rPr>
              <a:t>. </a:t>
            </a:r>
          </a:p>
        </p:txBody>
      </p:sp>
      <p:sp>
        <p:nvSpPr>
          <p:cNvPr id="1039" name="Text Box 48"/>
          <p:cNvSpPr txBox="1">
            <a:spLocks noChangeArrowheads="1"/>
          </p:cNvSpPr>
          <p:nvPr/>
        </p:nvSpPr>
        <p:spPr bwMode="auto">
          <a:xfrm>
            <a:off x="304800" y="3505200"/>
            <a:ext cx="85344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srgbClr val="FFCC00"/>
                </a:solidFill>
              </a:rPr>
              <a:t>Alcohols </a:t>
            </a:r>
            <a:r>
              <a:rPr lang="en-US" sz="1400" b="1" u="sng" dirty="0" smtClean="0">
                <a:solidFill>
                  <a:srgbClr val="FFCC00"/>
                </a:solidFill>
              </a:rPr>
              <a:t>1a</a:t>
            </a:r>
            <a:r>
              <a:rPr lang="en-US" sz="1400" dirty="0" smtClean="0">
                <a:solidFill>
                  <a:srgbClr val="FFCC00"/>
                </a:solidFill>
              </a:rPr>
              <a:t> and </a:t>
            </a:r>
            <a:r>
              <a:rPr lang="en-US" sz="1400" b="1" u="sng" dirty="0" smtClean="0">
                <a:solidFill>
                  <a:srgbClr val="FFCC00"/>
                </a:solidFill>
              </a:rPr>
              <a:t>1b</a:t>
            </a:r>
            <a:r>
              <a:rPr lang="en-US" sz="1400" dirty="0" smtClean="0">
                <a:solidFill>
                  <a:srgbClr val="FFCC00"/>
                </a:solidFill>
              </a:rPr>
              <a:t> were first prepared. </a:t>
            </a:r>
            <a:r>
              <a:rPr lang="en-US" sz="1400" dirty="0" err="1" smtClean="0">
                <a:solidFill>
                  <a:srgbClr val="FFCC00"/>
                </a:solidFill>
              </a:rPr>
              <a:t>Ynol</a:t>
            </a:r>
            <a:r>
              <a:rPr lang="en-US" sz="1400" dirty="0" smtClean="0">
                <a:solidFill>
                  <a:srgbClr val="FFCC00"/>
                </a:solidFill>
              </a:rPr>
              <a:t> </a:t>
            </a:r>
            <a:r>
              <a:rPr lang="en-US" sz="1400" dirty="0">
                <a:solidFill>
                  <a:srgbClr val="FFCC00"/>
                </a:solidFill>
              </a:rPr>
              <a:t>ethers </a:t>
            </a:r>
            <a:r>
              <a:rPr lang="en-US" sz="1400" b="1" u="sng" dirty="0">
                <a:solidFill>
                  <a:srgbClr val="FFCC00"/>
                </a:solidFill>
              </a:rPr>
              <a:t>2</a:t>
            </a:r>
            <a:r>
              <a:rPr lang="en-US" sz="1400" dirty="0">
                <a:solidFill>
                  <a:srgbClr val="FFCC00"/>
                </a:solidFill>
              </a:rPr>
              <a:t> </a:t>
            </a:r>
            <a:r>
              <a:rPr lang="en-US" sz="1400" dirty="0" smtClean="0">
                <a:solidFill>
                  <a:srgbClr val="FFCC00"/>
                </a:solidFill>
              </a:rPr>
              <a:t>were prepared </a:t>
            </a:r>
            <a:r>
              <a:rPr lang="en-US" sz="1400" dirty="0">
                <a:solidFill>
                  <a:srgbClr val="FFCC00"/>
                </a:solidFill>
              </a:rPr>
              <a:t>from </a:t>
            </a:r>
            <a:r>
              <a:rPr lang="en-US" sz="1400" dirty="0" smtClean="0">
                <a:solidFill>
                  <a:srgbClr val="FFCC00"/>
                </a:solidFill>
              </a:rPr>
              <a:t>alcohols </a:t>
            </a:r>
            <a:r>
              <a:rPr lang="en-US" sz="1400" b="1" u="sng" dirty="0" smtClean="0">
                <a:solidFill>
                  <a:srgbClr val="FFCC00"/>
                </a:solidFill>
              </a:rPr>
              <a:t>1a</a:t>
            </a:r>
            <a:r>
              <a:rPr lang="en-US" sz="1400" dirty="0" smtClean="0">
                <a:solidFill>
                  <a:srgbClr val="FFCC00"/>
                </a:solidFill>
              </a:rPr>
              <a:t> and </a:t>
            </a:r>
            <a:r>
              <a:rPr lang="en-US" sz="1400" b="1" u="sng" dirty="0" smtClean="0">
                <a:solidFill>
                  <a:srgbClr val="FFCC00"/>
                </a:solidFill>
              </a:rPr>
              <a:t>1b</a:t>
            </a:r>
            <a:r>
              <a:rPr lang="en-US" sz="1400" dirty="0" smtClean="0">
                <a:solidFill>
                  <a:srgbClr val="FFCC00"/>
                </a:solidFill>
              </a:rPr>
              <a:t>. </a:t>
            </a:r>
            <a:r>
              <a:rPr lang="en-US" sz="1400" dirty="0" err="1">
                <a:solidFill>
                  <a:srgbClr val="FFCC00"/>
                </a:solidFill>
              </a:rPr>
              <a:t>Ynol</a:t>
            </a:r>
            <a:r>
              <a:rPr lang="en-US" sz="1400" dirty="0">
                <a:solidFill>
                  <a:srgbClr val="FFCC00"/>
                </a:solidFill>
              </a:rPr>
              <a:t> ethers </a:t>
            </a:r>
            <a:r>
              <a:rPr lang="en-US" sz="1400" b="1" u="sng" dirty="0">
                <a:solidFill>
                  <a:srgbClr val="FFCC00"/>
                </a:solidFill>
              </a:rPr>
              <a:t>2</a:t>
            </a:r>
            <a:r>
              <a:rPr lang="en-US" sz="1400" dirty="0">
                <a:solidFill>
                  <a:srgbClr val="FFCC00"/>
                </a:solidFill>
              </a:rPr>
              <a:t> were then reacted with a source of non-</a:t>
            </a:r>
            <a:r>
              <a:rPr lang="en-US" sz="1400" dirty="0" err="1">
                <a:solidFill>
                  <a:srgbClr val="FFCC00"/>
                </a:solidFill>
              </a:rPr>
              <a:t>nucleophilic</a:t>
            </a:r>
            <a:r>
              <a:rPr lang="en-US" sz="1400" dirty="0">
                <a:solidFill>
                  <a:srgbClr val="FFCC00"/>
                </a:solidFill>
              </a:rPr>
              <a:t> H</a:t>
            </a:r>
            <a:r>
              <a:rPr lang="en-US" sz="1400" baseline="30000" dirty="0">
                <a:solidFill>
                  <a:srgbClr val="FFCC00"/>
                </a:solidFill>
              </a:rPr>
              <a:t>+</a:t>
            </a:r>
            <a:r>
              <a:rPr lang="en-US" sz="1400" dirty="0">
                <a:solidFill>
                  <a:srgbClr val="FFCC00"/>
                </a:solidFill>
              </a:rPr>
              <a:t> (“solid acid” resin ) in the hope of producing a </a:t>
            </a:r>
            <a:r>
              <a:rPr lang="en-US" sz="1400" dirty="0" err="1">
                <a:solidFill>
                  <a:srgbClr val="FFCC00"/>
                </a:solidFill>
              </a:rPr>
              <a:t>hemiketal</a:t>
            </a:r>
            <a:r>
              <a:rPr lang="en-US" sz="1400" dirty="0">
                <a:solidFill>
                  <a:srgbClr val="FFCC00"/>
                </a:solidFill>
              </a:rPr>
              <a:t> (such as </a:t>
            </a:r>
            <a:r>
              <a:rPr lang="en-US" sz="1400" b="1" u="sng" dirty="0" smtClean="0">
                <a:solidFill>
                  <a:srgbClr val="FFCC00"/>
                </a:solidFill>
              </a:rPr>
              <a:t>5</a:t>
            </a:r>
            <a:r>
              <a:rPr lang="en-US" sz="1400" dirty="0" smtClean="0">
                <a:solidFill>
                  <a:srgbClr val="FFCC00"/>
                </a:solidFill>
              </a:rPr>
              <a:t>). Only hydrolysis products </a:t>
            </a:r>
            <a:r>
              <a:rPr lang="en-US" sz="1400" b="1" u="sng" dirty="0">
                <a:solidFill>
                  <a:srgbClr val="FFCC00"/>
                </a:solidFill>
              </a:rPr>
              <a:t>6</a:t>
            </a:r>
            <a:r>
              <a:rPr lang="en-US" sz="1400" dirty="0">
                <a:solidFill>
                  <a:srgbClr val="FFCC00"/>
                </a:solidFill>
              </a:rPr>
              <a:t> </a:t>
            </a:r>
            <a:r>
              <a:rPr lang="en-US" sz="1400" dirty="0" smtClean="0">
                <a:solidFill>
                  <a:srgbClr val="FFCC00"/>
                </a:solidFill>
              </a:rPr>
              <a:t>and </a:t>
            </a:r>
            <a:r>
              <a:rPr lang="en-US" sz="1400" b="1" u="sng" dirty="0" smtClean="0">
                <a:solidFill>
                  <a:srgbClr val="FFCC00"/>
                </a:solidFill>
              </a:rPr>
              <a:t>7</a:t>
            </a:r>
            <a:r>
              <a:rPr lang="en-US" sz="1400" dirty="0" smtClean="0">
                <a:solidFill>
                  <a:srgbClr val="FFCC00"/>
                </a:solidFill>
              </a:rPr>
              <a:t> were </a:t>
            </a:r>
            <a:r>
              <a:rPr lang="en-US" sz="1400" dirty="0">
                <a:solidFill>
                  <a:srgbClr val="FFCC00"/>
                </a:solidFill>
              </a:rPr>
              <a:t>isolated, no </a:t>
            </a:r>
            <a:r>
              <a:rPr lang="en-US" sz="1400" dirty="0" err="1">
                <a:solidFill>
                  <a:srgbClr val="FFCC00"/>
                </a:solidFill>
              </a:rPr>
              <a:t>cyclization</a:t>
            </a:r>
            <a:r>
              <a:rPr lang="en-US" sz="1400" dirty="0">
                <a:solidFill>
                  <a:srgbClr val="FFCC00"/>
                </a:solidFill>
              </a:rPr>
              <a:t> product could be observed. Using </a:t>
            </a:r>
            <a:r>
              <a:rPr lang="en-US" sz="1400" dirty="0" smtClean="0">
                <a:solidFill>
                  <a:srgbClr val="FFCC00"/>
                </a:solidFill>
              </a:rPr>
              <a:t>other “non-aqueous” acids (</a:t>
            </a:r>
            <a:r>
              <a:rPr lang="en-US" sz="1400" dirty="0" err="1" smtClean="0">
                <a:solidFill>
                  <a:srgbClr val="FFCC00"/>
                </a:solidFill>
              </a:rPr>
              <a:t>PhCOOH</a:t>
            </a:r>
            <a:r>
              <a:rPr lang="en-US" sz="1400" dirty="0" smtClean="0">
                <a:solidFill>
                  <a:srgbClr val="FFCC00"/>
                </a:solidFill>
              </a:rPr>
              <a:t>, </a:t>
            </a:r>
            <a:r>
              <a:rPr lang="en-US" sz="1400" dirty="0" err="1" smtClean="0">
                <a:solidFill>
                  <a:srgbClr val="FFCC00"/>
                </a:solidFill>
              </a:rPr>
              <a:t>TsOH</a:t>
            </a:r>
            <a:r>
              <a:rPr lang="en-US" sz="1400" dirty="0" smtClean="0">
                <a:solidFill>
                  <a:srgbClr val="FFCC00"/>
                </a:solidFill>
              </a:rPr>
              <a:t>, …) and </a:t>
            </a:r>
            <a:r>
              <a:rPr lang="en-US" sz="1400" dirty="0" err="1" smtClean="0">
                <a:solidFill>
                  <a:srgbClr val="FFCC00"/>
                </a:solidFill>
              </a:rPr>
              <a:t>HgO</a:t>
            </a:r>
            <a:r>
              <a:rPr lang="en-US" sz="1400" dirty="0">
                <a:solidFill>
                  <a:srgbClr val="FFCC00"/>
                </a:solidFill>
              </a:rPr>
              <a:t>, Hg(</a:t>
            </a:r>
            <a:r>
              <a:rPr lang="en-US" sz="1400" dirty="0" err="1">
                <a:solidFill>
                  <a:srgbClr val="FFCC00"/>
                </a:solidFill>
              </a:rPr>
              <a:t>OAc</a:t>
            </a:r>
            <a:r>
              <a:rPr lang="en-US" sz="1400" dirty="0">
                <a:solidFill>
                  <a:srgbClr val="FFCC00"/>
                </a:solidFill>
              </a:rPr>
              <a:t>)</a:t>
            </a:r>
            <a:r>
              <a:rPr lang="en-US" sz="1400" baseline="-25000" dirty="0">
                <a:solidFill>
                  <a:srgbClr val="FFCC00"/>
                </a:solidFill>
              </a:rPr>
              <a:t>2</a:t>
            </a:r>
            <a:r>
              <a:rPr lang="en-US" sz="1400" dirty="0">
                <a:solidFill>
                  <a:srgbClr val="FFCC00"/>
                </a:solidFill>
              </a:rPr>
              <a:t> or </a:t>
            </a:r>
            <a:r>
              <a:rPr lang="en-US" sz="1400" dirty="0" err="1">
                <a:solidFill>
                  <a:srgbClr val="FFCC00"/>
                </a:solidFill>
              </a:rPr>
              <a:t>Ru</a:t>
            </a:r>
            <a:r>
              <a:rPr lang="en-US" sz="1400" dirty="0">
                <a:solidFill>
                  <a:srgbClr val="FFCC00"/>
                </a:solidFill>
              </a:rPr>
              <a:t>(p-cymene)Cl</a:t>
            </a:r>
            <a:r>
              <a:rPr lang="en-US" sz="1400" baseline="-25000" dirty="0">
                <a:solidFill>
                  <a:srgbClr val="FFCC00"/>
                </a:solidFill>
              </a:rPr>
              <a:t>2</a:t>
            </a:r>
            <a:r>
              <a:rPr lang="en-US" sz="1400" dirty="0">
                <a:solidFill>
                  <a:srgbClr val="FFCC00"/>
                </a:solidFill>
              </a:rPr>
              <a:t> </a:t>
            </a:r>
            <a:r>
              <a:rPr lang="en-US" sz="1400" dirty="0" smtClean="0">
                <a:solidFill>
                  <a:srgbClr val="FFCC00"/>
                </a:solidFill>
              </a:rPr>
              <a:t>as </a:t>
            </a:r>
            <a:r>
              <a:rPr lang="en-US" sz="1400" dirty="0">
                <a:solidFill>
                  <a:srgbClr val="FFCC00"/>
                </a:solidFill>
              </a:rPr>
              <a:t>catalysts </a:t>
            </a:r>
            <a:r>
              <a:rPr lang="en-US" sz="1400" dirty="0" smtClean="0">
                <a:solidFill>
                  <a:srgbClr val="FFCC00"/>
                </a:solidFill>
              </a:rPr>
              <a:t>led </a:t>
            </a:r>
            <a:r>
              <a:rPr lang="en-US" sz="1400" dirty="0">
                <a:solidFill>
                  <a:srgbClr val="FFCC00"/>
                </a:solidFill>
              </a:rPr>
              <a:t>to the same undesired </a:t>
            </a:r>
            <a:r>
              <a:rPr lang="en-US" sz="1400" dirty="0" smtClean="0">
                <a:solidFill>
                  <a:srgbClr val="FFCC00"/>
                </a:solidFill>
              </a:rPr>
              <a:t>hydrolysis products. </a:t>
            </a:r>
            <a:endParaRPr lang="en-US" sz="1400" dirty="0">
              <a:solidFill>
                <a:srgbClr val="FFCC00"/>
              </a:solidFill>
            </a:endParaRPr>
          </a:p>
        </p:txBody>
      </p:sp>
      <p:sp>
        <p:nvSpPr>
          <p:cNvPr id="1040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CA"/>
          </a:p>
        </p:txBody>
      </p:sp>
      <p:sp>
        <p:nvSpPr>
          <p:cNvPr id="1041" name="Rectangle 58"/>
          <p:cNvSpPr>
            <a:spLocks noChangeArrowheads="1"/>
          </p:cNvSpPr>
          <p:nvPr/>
        </p:nvSpPr>
        <p:spPr bwMode="auto">
          <a:xfrm>
            <a:off x="7515225" y="6583363"/>
            <a:ext cx="16287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ACS PRF# 46293-B1</a:t>
            </a:r>
          </a:p>
        </p:txBody>
      </p:sp>
      <p:sp>
        <p:nvSpPr>
          <p:cNvPr id="1042" name="Text Box 63"/>
          <p:cNvSpPr txBox="1">
            <a:spLocks noChangeArrowheads="1"/>
          </p:cNvSpPr>
          <p:nvPr/>
        </p:nvSpPr>
        <p:spPr bwMode="auto">
          <a:xfrm>
            <a:off x="-76200" y="6583363"/>
            <a:ext cx="111440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CA" sz="1200" dirty="0" err="1">
                <a:solidFill>
                  <a:schemeClr val="bg1"/>
                </a:solidFill>
              </a:rPr>
              <a:t>October</a:t>
            </a:r>
            <a:r>
              <a:rPr lang="fr-CA" sz="1200" dirty="0">
                <a:solidFill>
                  <a:schemeClr val="bg1"/>
                </a:solidFill>
              </a:rPr>
              <a:t> </a:t>
            </a:r>
            <a:r>
              <a:rPr lang="fr-CA" sz="1200" dirty="0" smtClean="0">
                <a:solidFill>
                  <a:schemeClr val="bg1"/>
                </a:solidFill>
              </a:rPr>
              <a:t>2010</a:t>
            </a:r>
            <a:endParaRPr lang="fr-CA" sz="1200" dirty="0">
              <a:solidFill>
                <a:schemeClr val="bg1"/>
              </a:solidFill>
            </a:endParaRPr>
          </a:p>
        </p:txBody>
      </p:sp>
      <p:graphicFrame>
        <p:nvGraphicFramePr>
          <p:cNvPr id="1043" name="Object 19"/>
          <p:cNvGraphicFramePr>
            <a:graphicFrameLocks noChangeAspect="1"/>
          </p:cNvGraphicFramePr>
          <p:nvPr/>
        </p:nvGraphicFramePr>
        <p:xfrm>
          <a:off x="304800" y="2057400"/>
          <a:ext cx="8653846" cy="1219200"/>
        </p:xfrm>
        <a:graphic>
          <a:graphicData uri="http://schemas.openxmlformats.org/presentationml/2006/ole">
            <p:oleObj spid="_x0000_s1043" name="CS ChemDraw Drawing" r:id="rId3" imgW="19760400" imgH="2784960" progId="ChemDraw.Document.6.0">
              <p:embed/>
            </p:oleObj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/>
        </p:nvGraphicFramePr>
        <p:xfrm>
          <a:off x="2895600" y="4953000"/>
          <a:ext cx="3038475" cy="1152500"/>
        </p:xfrm>
        <a:graphic>
          <a:graphicData uri="http://schemas.openxmlformats.org/presentationml/2006/ole">
            <p:oleObj spid="_x0000_s1044" name="CS ChemDraw Drawing" r:id="rId4" imgW="6688440" imgH="2536200" progId="ChemDraw.Document.6.0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1802</TotalTime>
  <Words>159</Words>
  <Application>Microsoft Office PowerPoint</Application>
  <PresentationFormat>Affichage à l'écran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Default Design</vt:lpstr>
      <vt:lpstr>CS ChemDraw Drawing</vt:lpstr>
      <vt:lpstr>Diapositive 1</vt:lpstr>
    </vt:vector>
  </TitlesOfParts>
  <Company>UST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Structural Preferences of N-Substituted Monosaccharide Derivatives</dc:title>
  <dc:creator>IRT-CS</dc:creator>
  <cp:lastModifiedBy>usager</cp:lastModifiedBy>
  <cp:revision>90</cp:revision>
  <dcterms:created xsi:type="dcterms:W3CDTF">2004-06-11T20:41:43Z</dcterms:created>
  <dcterms:modified xsi:type="dcterms:W3CDTF">2010-08-19T07:56:59Z</dcterms:modified>
</cp:coreProperties>
</file>