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3"/>
  </p:notesMasterIdLst>
  <p:sldIdLst>
    <p:sldId id="256" r:id="rId2"/>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5DA01"/>
    <a:srgbClr val="D000D0"/>
    <a:srgbClr val="008000"/>
    <a:srgbClr val="66FF33"/>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178" autoAdjust="0"/>
    <p:restoredTop sz="99880" autoAdjust="0"/>
  </p:normalViewPr>
  <p:slideViewPr>
    <p:cSldViewPr>
      <p:cViewPr>
        <p:scale>
          <a:sx n="100" d="100"/>
          <a:sy n="100" d="100"/>
        </p:scale>
        <p:origin x="-882" y="3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146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146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46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6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146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D0084BC-9D0E-493E-909B-E5E8B915043F}" type="slidenum">
              <a:rPr lang="en-US"/>
              <a:pPr/>
              <a:t>‹#›</a:t>
            </a:fld>
            <a:endParaRPr lang="en-US"/>
          </a:p>
        </p:txBody>
      </p:sp>
    </p:spTree>
    <p:extLst>
      <p:ext uri="{BB962C8B-B14F-4D97-AF65-F5344CB8AC3E}">
        <p14:creationId xmlns="" xmlns:p14="http://schemas.microsoft.com/office/powerpoint/2010/main" val="26009000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D2B96B-A611-40E6-81AD-9D75AD7365C8}" type="slidenum">
              <a:rPr lang="en-US"/>
              <a:pPr/>
              <a:t>1</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110594" name="Group 2"/>
          <p:cNvGrpSpPr>
            <a:grpSpLocks/>
          </p:cNvGrpSpPr>
          <p:nvPr/>
        </p:nvGrpSpPr>
        <p:grpSpPr bwMode="auto">
          <a:xfrm>
            <a:off x="-498475" y="1311275"/>
            <a:ext cx="10429875" cy="5908675"/>
            <a:chOff x="-313" y="824"/>
            <a:chExt cx="6570" cy="3722"/>
          </a:xfrm>
        </p:grpSpPr>
        <p:sp>
          <p:nvSpPr>
            <p:cNvPr id="11059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p>
          </p:txBody>
        </p:sp>
        <p:sp>
          <p:nvSpPr>
            <p:cNvPr id="11059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p>
          </p:txBody>
        </p:sp>
        <p:sp>
          <p:nvSpPr>
            <p:cNvPr id="11059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p>
          </p:txBody>
        </p:sp>
        <p:sp>
          <p:nvSpPr>
            <p:cNvPr id="11059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p>
          </p:txBody>
        </p:sp>
        <p:sp>
          <p:nvSpPr>
            <p:cNvPr id="11059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p>
          </p:txBody>
        </p:sp>
        <p:sp>
          <p:nvSpPr>
            <p:cNvPr id="11060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p>
          </p:txBody>
        </p:sp>
        <p:sp>
          <p:nvSpPr>
            <p:cNvPr id="11060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p>
          </p:txBody>
        </p:sp>
        <p:sp>
          <p:nvSpPr>
            <p:cNvPr id="11060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0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0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0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0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0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0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0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sz="1800"/>
            </a:p>
          </p:txBody>
        </p:sp>
        <p:sp>
          <p:nvSpPr>
            <p:cNvPr id="11061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sz="1800"/>
            </a:p>
          </p:txBody>
        </p:sp>
        <p:sp>
          <p:nvSpPr>
            <p:cNvPr id="11061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sz="1800"/>
            </a:p>
          </p:txBody>
        </p:sp>
        <p:sp>
          <p:nvSpPr>
            <p:cNvPr id="11061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sz="1800"/>
            </a:p>
          </p:txBody>
        </p:sp>
        <p:sp>
          <p:nvSpPr>
            <p:cNvPr id="11061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sz="1800"/>
            </a:p>
          </p:txBody>
        </p:sp>
        <p:sp>
          <p:nvSpPr>
            <p:cNvPr id="11061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sz="1800"/>
            </a:p>
          </p:txBody>
        </p:sp>
        <p:sp>
          <p:nvSpPr>
            <p:cNvPr id="11061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sz="1800"/>
            </a:p>
          </p:txBody>
        </p:sp>
        <p:sp>
          <p:nvSpPr>
            <p:cNvPr id="11061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sz="1800"/>
            </a:p>
          </p:txBody>
        </p:sp>
        <p:sp>
          <p:nvSpPr>
            <p:cNvPr id="11061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1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sz="1800"/>
            </a:p>
          </p:txBody>
        </p:sp>
        <p:sp>
          <p:nvSpPr>
            <p:cNvPr id="11061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sz="1800"/>
            </a:p>
          </p:txBody>
        </p:sp>
        <p:sp>
          <p:nvSpPr>
            <p:cNvPr id="11062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sz="1800"/>
            </a:p>
          </p:txBody>
        </p:sp>
        <p:sp>
          <p:nvSpPr>
            <p:cNvPr id="11062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sz="1800"/>
            </a:p>
          </p:txBody>
        </p:sp>
        <p:sp>
          <p:nvSpPr>
            <p:cNvPr id="11062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2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2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2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2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sz="1800"/>
            </a:p>
          </p:txBody>
        </p:sp>
        <p:sp>
          <p:nvSpPr>
            <p:cNvPr id="11062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2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2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3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3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3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3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3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63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3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3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3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3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4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4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4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4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4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1064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1064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4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64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64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65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5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5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5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5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5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5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5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5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5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66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66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6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66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66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66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6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6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6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6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67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7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7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7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7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67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67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67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67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67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68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8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8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8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68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8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68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8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8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8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9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9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9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9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9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9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69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69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69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069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070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70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1070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70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70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70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70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70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70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70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71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71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71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1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1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1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71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71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1071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71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72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72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72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2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2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2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2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2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2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2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73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73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73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73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73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73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1073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73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73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73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74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74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4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74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1074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4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4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4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4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4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5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6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1076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1076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76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76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6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6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6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6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6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7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7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7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77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7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7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7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7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7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7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8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8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1078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8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8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1078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078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078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1078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78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79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079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079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79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79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079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79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79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1079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79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80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80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80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80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1080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1080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1080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1080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1080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1080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110810"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110811"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0812" name="Rectangle 220"/>
          <p:cNvSpPr>
            <a:spLocks noGrp="1" noChangeArrowheads="1"/>
          </p:cNvSpPr>
          <p:nvPr>
            <p:ph type="dt" sz="quarter" idx="2"/>
          </p:nvPr>
        </p:nvSpPr>
        <p:spPr/>
        <p:txBody>
          <a:bodyPr/>
          <a:lstStyle>
            <a:lvl1pPr>
              <a:defRPr/>
            </a:lvl1pPr>
          </a:lstStyle>
          <a:p>
            <a:endParaRPr lang="en-US"/>
          </a:p>
        </p:txBody>
      </p:sp>
      <p:sp>
        <p:nvSpPr>
          <p:cNvPr id="110813"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10814" name="Rectangle 222"/>
          <p:cNvSpPr>
            <a:spLocks noGrp="1" noChangeArrowheads="1"/>
          </p:cNvSpPr>
          <p:nvPr>
            <p:ph type="sldNum" sz="quarter" idx="4"/>
          </p:nvPr>
        </p:nvSpPr>
        <p:spPr/>
        <p:txBody>
          <a:bodyPr/>
          <a:lstStyle>
            <a:lvl1pPr>
              <a:defRPr/>
            </a:lvl1pPr>
          </a:lstStyle>
          <a:p>
            <a:fld id="{5828A1F3-1CB0-42DC-ACA0-73D1CD3E714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3301869-22C9-4715-BCBC-0D2CABF25459}"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CC9808A-CE92-47C6-AE6E-FCDF6CB703BE}"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3350"/>
            <a:ext cx="8229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3638"/>
            <a:ext cx="2133600" cy="457200"/>
          </a:xfrm>
        </p:spPr>
        <p:txBody>
          <a:bodyPr/>
          <a:lstStyle>
            <a:lvl1pPr>
              <a:defRPr/>
            </a:lvl1pPr>
          </a:lstStyle>
          <a:p>
            <a:fld id="{F12659FB-61F7-4409-BF74-26068263EEFD}" type="slidenum">
              <a:rPr lang="en-US"/>
              <a:pPr/>
              <a:t>‹#›</a:t>
            </a:fld>
            <a:endParaRPr lang="en-US"/>
          </a:p>
        </p:txBody>
      </p:sp>
      <p:sp>
        <p:nvSpPr>
          <p:cNvPr id="6" name="Date Placeholder 5"/>
          <p:cNvSpPr>
            <a:spLocks noGrp="1"/>
          </p:cNvSpPr>
          <p:nvPr>
            <p:ph type="dt" sz="half" idx="11"/>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3638"/>
            <a:ext cx="2133600" cy="457200"/>
          </a:xfrm>
        </p:spPr>
        <p:txBody>
          <a:bodyPr/>
          <a:lstStyle>
            <a:lvl1pPr>
              <a:defRPr/>
            </a:lvl1pPr>
          </a:lstStyle>
          <a:p>
            <a:fld id="{2765AE40-C9AC-4A50-9FF1-283433C91595}" type="slidenum">
              <a:rPr lang="en-US"/>
              <a:pPr/>
              <a:t>‹#›</a:t>
            </a:fld>
            <a:endParaRPr lang="en-US"/>
          </a:p>
        </p:txBody>
      </p:sp>
      <p:sp>
        <p:nvSpPr>
          <p:cNvPr id="7" name="Date Placeholder 6"/>
          <p:cNvSpPr>
            <a:spLocks noGrp="1"/>
          </p:cNvSpPr>
          <p:nvPr>
            <p:ph type="dt" sz="half" idx="11"/>
          </p:nvPr>
        </p:nvSpPr>
        <p:spPr>
          <a:xfrm>
            <a:off x="457200" y="6243638"/>
            <a:ext cx="2133600" cy="457200"/>
          </a:xfrm>
        </p:spPr>
        <p:txBody>
          <a:bodyPr/>
          <a:lstStyle>
            <a:lvl1pPr>
              <a:defRPr/>
            </a:lvl1pPr>
          </a:lstStyle>
          <a:p>
            <a:endParaRPr lang="en-US"/>
          </a:p>
        </p:txBody>
      </p:sp>
      <p:sp>
        <p:nvSpPr>
          <p:cNvPr id="8" name="Footer Placeholder 7"/>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3350"/>
            <a:ext cx="8229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3638"/>
            <a:ext cx="2133600" cy="457200"/>
          </a:xfrm>
        </p:spPr>
        <p:txBody>
          <a:bodyPr/>
          <a:lstStyle>
            <a:lvl1pPr>
              <a:defRPr/>
            </a:lvl1pPr>
          </a:lstStyle>
          <a:p>
            <a:fld id="{AE9C7D45-81A1-4D15-8B27-E9E8E7AE53CE}" type="slidenum">
              <a:rPr lang="en-US"/>
              <a:pPr/>
              <a:t>‹#›</a:t>
            </a:fld>
            <a:endParaRPr lang="en-US"/>
          </a:p>
        </p:txBody>
      </p:sp>
      <p:sp>
        <p:nvSpPr>
          <p:cNvPr id="6" name="Date Placeholder 5"/>
          <p:cNvSpPr>
            <a:spLocks noGrp="1"/>
          </p:cNvSpPr>
          <p:nvPr>
            <p:ph type="dt" sz="half" idx="11"/>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5DB49F2-DC0F-469E-9A1B-CDDE4268E560}"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1F56F46-CD9E-41EE-BABC-D399A43F51D3}"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5C95349-64DC-4918-9E15-813B1BD76199}"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C3B2397-EA4F-4888-90E3-1BC9F61C0182}"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E646C7D-48E4-46EF-A55B-E9292808C740}"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17D981E-3C50-4A4F-89FD-55DA5F2CFFD9}"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D8E580D-0215-484B-B018-AA251257B901}"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FEDA5CA-067F-40F0-AACE-9BCD6FCED782}"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9570" name="Group 2"/>
          <p:cNvGrpSpPr>
            <a:grpSpLocks/>
          </p:cNvGrpSpPr>
          <p:nvPr/>
        </p:nvGrpSpPr>
        <p:grpSpPr bwMode="auto">
          <a:xfrm>
            <a:off x="-496888" y="1308100"/>
            <a:ext cx="10429876" cy="5908675"/>
            <a:chOff x="-313" y="824"/>
            <a:chExt cx="6570" cy="3722"/>
          </a:xfrm>
        </p:grpSpPr>
        <p:sp>
          <p:nvSpPr>
            <p:cNvPr id="10957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7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8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8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8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8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8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8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sz="1800">
                <a:effectLst>
                  <a:outerShdw blurRad="38100" dist="38100" dir="2700000" algn="tl">
                    <a:srgbClr val="000000"/>
                  </a:outerShdw>
                </a:effectLst>
              </a:endParaRPr>
            </a:p>
          </p:txBody>
        </p:sp>
        <p:sp>
          <p:nvSpPr>
            <p:cNvPr id="10958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sz="1800">
                <a:effectLst>
                  <a:outerShdw blurRad="38100" dist="38100" dir="2700000" algn="tl">
                    <a:srgbClr val="000000"/>
                  </a:outerShdw>
                </a:effectLst>
              </a:endParaRPr>
            </a:p>
          </p:txBody>
        </p:sp>
        <p:sp>
          <p:nvSpPr>
            <p:cNvPr id="10958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8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8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9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sz="1800">
                <a:effectLst>
                  <a:outerShdw blurRad="38100" dist="38100" dir="2700000" algn="tl">
                    <a:srgbClr val="000000"/>
                  </a:outerShdw>
                </a:effectLst>
              </a:endParaRPr>
            </a:p>
          </p:txBody>
        </p:sp>
        <p:sp>
          <p:nvSpPr>
            <p:cNvPr id="10959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59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60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60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60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sz="1800">
                <a:effectLst>
                  <a:outerShdw blurRad="38100" dist="38100" dir="2700000" algn="tl">
                    <a:srgbClr val="000000"/>
                  </a:outerShdw>
                </a:effectLst>
              </a:endParaRPr>
            </a:p>
          </p:txBody>
        </p:sp>
        <p:sp>
          <p:nvSpPr>
            <p:cNvPr id="10960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0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0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0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0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0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0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1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1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1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1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1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1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1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1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1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1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2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0962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0962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2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2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2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2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2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2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2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3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3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3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3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3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3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63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63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3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3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4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4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4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4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4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4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64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4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4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4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5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65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65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65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65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5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5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5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5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5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6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6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6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6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6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6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6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6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6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6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7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7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7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67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67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967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967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7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0967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67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8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8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68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8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8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68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68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8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68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68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69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69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9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9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0969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69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69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69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69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69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0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0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0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0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0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0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70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70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70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70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71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71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0971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71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71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71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71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71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1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71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0972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2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3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3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3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3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3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3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3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0973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0973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73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74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4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0975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5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6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0976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976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976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09764"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65"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66"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9767"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9768"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69"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0"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9771"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2"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3"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09774"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5"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6"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7"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8"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79"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09780"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09781"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0978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0978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0978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09785"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109786"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1F05ED23-6DFC-4063-A9E0-B8E67CA0B615}" type="slidenum">
              <a:rPr lang="en-US"/>
              <a:pPr/>
              <a:t>‹#›</a:t>
            </a:fld>
            <a:endParaRPr lang="en-US"/>
          </a:p>
        </p:txBody>
      </p:sp>
      <p:sp>
        <p:nvSpPr>
          <p:cNvPr id="109787"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09788"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09789"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790"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6"/>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8600" y="0"/>
            <a:ext cx="7772400" cy="1077218"/>
          </a:xfrm>
          <a:prstGeom prst="rect">
            <a:avLst/>
          </a:prstGeom>
          <a:noFill/>
        </p:spPr>
        <p:txBody>
          <a:bodyPr wrap="square" rtlCol="0">
            <a:spAutoFit/>
          </a:bodyPr>
          <a:lstStyle/>
          <a:p>
            <a:r>
              <a:rPr lang="en-US" b="1" dirty="0" smtClean="0"/>
              <a:t>Development and investigation of </a:t>
            </a:r>
            <a:r>
              <a:rPr lang="en-US" b="1" dirty="0" err="1" smtClean="0"/>
              <a:t>multijunction</a:t>
            </a:r>
            <a:r>
              <a:rPr lang="en-US" b="1" dirty="0" smtClean="0"/>
              <a:t> hybrids of </a:t>
            </a:r>
            <a:r>
              <a:rPr lang="en-US" b="1" dirty="0" err="1" smtClean="0"/>
              <a:t>nanocrystalline</a:t>
            </a:r>
            <a:r>
              <a:rPr lang="en-US" b="1" dirty="0" smtClean="0"/>
              <a:t> TiO</a:t>
            </a:r>
            <a:r>
              <a:rPr lang="en-US" b="1" baseline="-25000" dirty="0" smtClean="0"/>
              <a:t>2</a:t>
            </a:r>
            <a:r>
              <a:rPr lang="en-US" b="1" dirty="0" smtClean="0"/>
              <a:t>/quantum dots/conducting polymer </a:t>
            </a:r>
            <a:r>
              <a:rPr lang="en-US" b="1" dirty="0" err="1" smtClean="0"/>
              <a:t>nanowires</a:t>
            </a:r>
            <a:r>
              <a:rPr lang="en-US" b="1" dirty="0" smtClean="0"/>
              <a:t> for solar cells applications.</a:t>
            </a:r>
          </a:p>
          <a:p>
            <a:endParaRPr lang="en-US" b="1" dirty="0" smtClean="0"/>
          </a:p>
          <a:p>
            <a:endParaRPr lang="en-US" dirty="0"/>
          </a:p>
        </p:txBody>
      </p:sp>
      <p:sp>
        <p:nvSpPr>
          <p:cNvPr id="11" name="TextBox 10"/>
          <p:cNvSpPr txBox="1"/>
          <p:nvPr/>
        </p:nvSpPr>
        <p:spPr>
          <a:xfrm>
            <a:off x="914400" y="609600"/>
            <a:ext cx="6205930" cy="276999"/>
          </a:xfrm>
          <a:prstGeom prst="rect">
            <a:avLst/>
          </a:prstGeom>
          <a:noFill/>
        </p:spPr>
        <p:txBody>
          <a:bodyPr wrap="none" rtlCol="0">
            <a:spAutoFit/>
          </a:bodyPr>
          <a:lstStyle/>
          <a:p>
            <a:r>
              <a:rPr lang="en-US" sz="1200" dirty="0" smtClean="0"/>
              <a:t>Dr. Justyna Widera, Adelphi University, Department of Chemistry, Garden City, NY 11530</a:t>
            </a:r>
            <a:endParaRPr lang="en-US" sz="1200" dirty="0"/>
          </a:p>
        </p:txBody>
      </p:sp>
      <p:sp>
        <p:nvSpPr>
          <p:cNvPr id="12" name="TextBox 11"/>
          <p:cNvSpPr txBox="1"/>
          <p:nvPr/>
        </p:nvSpPr>
        <p:spPr>
          <a:xfrm>
            <a:off x="152400" y="1143000"/>
            <a:ext cx="6019800" cy="2369880"/>
          </a:xfrm>
          <a:prstGeom prst="rect">
            <a:avLst/>
          </a:prstGeom>
          <a:noFill/>
        </p:spPr>
        <p:txBody>
          <a:bodyPr wrap="square" rtlCol="0">
            <a:spAutoFit/>
          </a:bodyPr>
          <a:lstStyle/>
          <a:p>
            <a:r>
              <a:rPr lang="en-US" sz="1200" dirty="0" smtClean="0"/>
              <a:t>In </a:t>
            </a:r>
            <a:r>
              <a:rPr lang="en-US" sz="1200" dirty="0" smtClean="0"/>
              <a:t>a dye sensitized solar cell, sunlight is absorbed by an organic dye sensitizer, and the photogenerated charge transports out of the device through a nanostructured percolating titanium dioxide (TiO</a:t>
            </a:r>
            <a:r>
              <a:rPr lang="en-US" sz="1200" baseline="-25000" dirty="0" smtClean="0"/>
              <a:t>2</a:t>
            </a:r>
            <a:r>
              <a:rPr lang="en-US" sz="1200" dirty="0" smtClean="0"/>
              <a:t>) network. Because organic dyes have a limited spectral absorption range, they are not readily suited to capture all incident solar energy. Inorganic semiconductor quantum dots are an alternative solar cell sensitizer with potential advantages because their spectral light absorption can be controlled by their size and composition.</a:t>
            </a:r>
          </a:p>
          <a:p>
            <a:endParaRPr lang="en-US" sz="1200" dirty="0" smtClean="0"/>
          </a:p>
          <a:p>
            <a:r>
              <a:rPr lang="en-US" sz="1200" b="1" i="1" dirty="0" smtClean="0"/>
              <a:t>We proposed to develop a series of devices having spectral absorbance ranges well matched to the incident solar spectrum by using an array of differently-sized quantum dots – thereby providing a pathway to higher efficiencies.</a:t>
            </a:r>
          </a:p>
          <a:p>
            <a:endParaRPr lang="en-US" dirty="0"/>
          </a:p>
        </p:txBody>
      </p:sp>
      <p:grpSp>
        <p:nvGrpSpPr>
          <p:cNvPr id="13" name="Group 12"/>
          <p:cNvGrpSpPr/>
          <p:nvPr/>
        </p:nvGrpSpPr>
        <p:grpSpPr>
          <a:xfrm>
            <a:off x="0" y="3352800"/>
            <a:ext cx="3200400" cy="1295400"/>
            <a:chOff x="3136499" y="4086225"/>
            <a:chExt cx="6151034" cy="2695573"/>
          </a:xfrm>
        </p:grpSpPr>
        <p:sp>
          <p:nvSpPr>
            <p:cNvPr id="14" name="Double Wave 13"/>
            <p:cNvSpPr/>
            <p:nvPr/>
          </p:nvSpPr>
          <p:spPr>
            <a:xfrm>
              <a:off x="5435600" y="4495800"/>
              <a:ext cx="2859088" cy="904875"/>
            </a:xfrm>
            <a:prstGeom prst="doubleWave">
              <a:avLst/>
            </a:prstGeom>
            <a:solidFill>
              <a:schemeClr val="accent2">
                <a:lumMod val="75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a:lstStyle/>
            <a:p>
              <a:pPr defTabSz="457200" eaLnBrk="1" fontAlgn="auto" hangingPunct="1">
                <a:spcBef>
                  <a:spcPts val="0"/>
                </a:spcBef>
                <a:spcAft>
                  <a:spcPts val="0"/>
                </a:spcAft>
                <a:defRPr/>
              </a:pPr>
              <a:endParaRPr lang="en-US" sz="1800" dirty="0"/>
            </a:p>
          </p:txBody>
        </p:sp>
        <p:sp>
          <p:nvSpPr>
            <p:cNvPr id="15" name="Rectangle 14"/>
            <p:cNvSpPr/>
            <p:nvPr/>
          </p:nvSpPr>
          <p:spPr>
            <a:xfrm>
              <a:off x="5434317" y="5356956"/>
              <a:ext cx="2858679" cy="462104"/>
            </a:xfrm>
            <a:prstGeom prst="rect">
              <a:avLst/>
            </a:prstGeom>
            <a:gradFill flip="none" rotWithShape="1">
              <a:gsLst>
                <a:gs pos="0">
                  <a:schemeClr val="accent1">
                    <a:alpha val="84000"/>
                  </a:schemeClr>
                </a:gs>
                <a:gs pos="100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sz="2000" dirty="0">
                  <a:solidFill>
                    <a:srgbClr val="000000">
                      <a:alpha val="84000"/>
                    </a:srgbClr>
                  </a:solidFill>
                  <a:latin typeface="Times New Roman"/>
                  <a:cs typeface="Times New Roman"/>
                </a:rPr>
                <a:t>ITO</a:t>
              </a:r>
            </a:p>
          </p:txBody>
        </p:sp>
        <p:sp>
          <p:nvSpPr>
            <p:cNvPr id="16" name="Oval 15"/>
            <p:cNvSpPr>
              <a:spLocks noChangeArrowheads="1"/>
            </p:cNvSpPr>
            <p:nvPr/>
          </p:nvSpPr>
          <p:spPr bwMode="auto">
            <a:xfrm>
              <a:off x="6249988" y="4752975"/>
              <a:ext cx="301625" cy="312738"/>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17" name="Oval 16"/>
            <p:cNvSpPr>
              <a:spLocks noChangeArrowheads="1"/>
            </p:cNvSpPr>
            <p:nvPr/>
          </p:nvSpPr>
          <p:spPr bwMode="auto">
            <a:xfrm>
              <a:off x="6481763" y="5008563"/>
              <a:ext cx="304800" cy="312737"/>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18" name="Oval 17"/>
            <p:cNvSpPr>
              <a:spLocks noChangeArrowheads="1"/>
            </p:cNvSpPr>
            <p:nvPr/>
          </p:nvSpPr>
          <p:spPr bwMode="auto">
            <a:xfrm>
              <a:off x="5862638" y="4768850"/>
              <a:ext cx="301625" cy="296863"/>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19" name="Oval 18"/>
            <p:cNvSpPr>
              <a:spLocks noChangeArrowheads="1"/>
            </p:cNvSpPr>
            <p:nvPr/>
          </p:nvSpPr>
          <p:spPr bwMode="auto">
            <a:xfrm>
              <a:off x="5435600" y="4732338"/>
              <a:ext cx="301625" cy="314325"/>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20" name="Oval 19"/>
            <p:cNvSpPr>
              <a:spLocks noChangeArrowheads="1"/>
            </p:cNvSpPr>
            <p:nvPr/>
          </p:nvSpPr>
          <p:spPr bwMode="auto">
            <a:xfrm>
              <a:off x="6056313" y="5008563"/>
              <a:ext cx="301625" cy="312737"/>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21" name="Oval 20"/>
            <p:cNvSpPr>
              <a:spLocks noChangeArrowheads="1"/>
            </p:cNvSpPr>
            <p:nvPr/>
          </p:nvSpPr>
          <p:spPr bwMode="auto">
            <a:xfrm>
              <a:off x="5629275" y="5008563"/>
              <a:ext cx="301625" cy="312737"/>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22" name="Oval 21"/>
            <p:cNvSpPr>
              <a:spLocks noChangeArrowheads="1"/>
            </p:cNvSpPr>
            <p:nvPr/>
          </p:nvSpPr>
          <p:spPr bwMode="auto">
            <a:xfrm>
              <a:off x="6948488" y="5008563"/>
              <a:ext cx="303212" cy="312737"/>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23" name="Oval 22"/>
            <p:cNvSpPr>
              <a:spLocks noChangeArrowheads="1"/>
            </p:cNvSpPr>
            <p:nvPr/>
          </p:nvSpPr>
          <p:spPr bwMode="auto">
            <a:xfrm>
              <a:off x="7181850" y="4752975"/>
              <a:ext cx="303213" cy="312738"/>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24" name="Oval 23"/>
            <p:cNvSpPr>
              <a:spLocks noChangeArrowheads="1"/>
            </p:cNvSpPr>
            <p:nvPr/>
          </p:nvSpPr>
          <p:spPr bwMode="auto">
            <a:xfrm>
              <a:off x="7453313" y="5008563"/>
              <a:ext cx="301625" cy="312737"/>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pPr defTabSz="457200" eaLnBrk="1" hangingPunct="1"/>
              <a:endParaRPr lang="en-US" sz="1800">
                <a:solidFill>
                  <a:srgbClr val="FFFFFF"/>
                </a:solidFill>
                <a:latin typeface="Calibri" pitchFamily="34" charset="0"/>
              </a:endParaRPr>
            </a:p>
          </p:txBody>
        </p:sp>
        <p:sp>
          <p:nvSpPr>
            <p:cNvPr id="25" name="Oval 24"/>
            <p:cNvSpPr>
              <a:spLocks noChangeArrowheads="1"/>
            </p:cNvSpPr>
            <p:nvPr/>
          </p:nvSpPr>
          <p:spPr bwMode="auto">
            <a:xfrm>
              <a:off x="7678738" y="4752975"/>
              <a:ext cx="304800" cy="312738"/>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26" name="Oval 25"/>
            <p:cNvSpPr>
              <a:spLocks noChangeArrowheads="1"/>
            </p:cNvSpPr>
            <p:nvPr/>
          </p:nvSpPr>
          <p:spPr bwMode="auto">
            <a:xfrm>
              <a:off x="7918450" y="5027613"/>
              <a:ext cx="303213" cy="312737"/>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sp>
          <p:nvSpPr>
            <p:cNvPr id="27" name="Oval 26"/>
            <p:cNvSpPr>
              <a:spLocks noChangeArrowheads="1"/>
            </p:cNvSpPr>
            <p:nvPr/>
          </p:nvSpPr>
          <p:spPr bwMode="auto">
            <a:xfrm>
              <a:off x="6716713" y="4752975"/>
              <a:ext cx="301625" cy="312738"/>
            </a:xfrm>
            <a:prstGeom prst="ellipse">
              <a:avLst/>
            </a:prstGeom>
            <a:solidFill>
              <a:schemeClr val="tx1"/>
            </a:solidFill>
            <a:ln w="9525" algn="ctr">
              <a:noFill/>
              <a:round/>
              <a:headEnd/>
              <a:tailEnd/>
            </a:ln>
            <a:effectLst>
              <a:outerShdw dist="23000" dir="5400000" rotWithShape="0">
                <a:srgbClr val="000000">
                  <a:alpha val="34999"/>
                </a:srgbClr>
              </a:outerShdw>
            </a:effectLst>
          </p:spPr>
          <p:txBody>
            <a:bodyPr/>
            <a:lstStyle/>
            <a:p>
              <a:endParaRPr lang="en-US"/>
            </a:p>
          </p:txBody>
        </p:sp>
        <p:cxnSp>
          <p:nvCxnSpPr>
            <p:cNvPr id="28" name="Straight Connector 65"/>
            <p:cNvCxnSpPr/>
            <p:nvPr/>
          </p:nvCxnSpPr>
          <p:spPr>
            <a:xfrm>
              <a:off x="8293287" y="5641106"/>
              <a:ext cx="550121" cy="766"/>
            </a:xfrm>
            <a:prstGeom prst="straightConnector1">
              <a:avLst/>
            </a:prstGeom>
            <a:ln/>
            <a:scene3d>
              <a:camera prst="obliqueBottomLeft"/>
              <a:lightRig rig="threePt" dir="t"/>
            </a:scene3d>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8587582" y="5380831"/>
              <a:ext cx="512762" cy="3175"/>
            </a:xfrm>
            <a:prstGeom prst="line">
              <a:avLst/>
            </a:prstGeom>
          </p:spPr>
          <p:style>
            <a:lnRef idx="2">
              <a:schemeClr val="accent1"/>
            </a:lnRef>
            <a:fillRef idx="0">
              <a:schemeClr val="accent1"/>
            </a:fillRef>
            <a:effectRef idx="1">
              <a:schemeClr val="accent1"/>
            </a:effectRef>
            <a:fontRef idx="minor">
              <a:schemeClr val="tx1"/>
            </a:fontRef>
          </p:style>
        </p:cxnSp>
        <p:sp>
          <p:nvSpPr>
            <p:cNvPr id="30" name="Action Button: Custom 29"/>
            <p:cNvSpPr/>
            <p:nvPr/>
          </p:nvSpPr>
          <p:spPr>
            <a:xfrm>
              <a:off x="8623300" y="4752975"/>
              <a:ext cx="444500" cy="393700"/>
            </a:xfrm>
            <a:prstGeom prst="actionButtonBlank">
              <a:avLst/>
            </a:prstGeom>
            <a:solidFill>
              <a:schemeClr val="tx1">
                <a:lumMod val="75000"/>
                <a:lumOff val="25000"/>
              </a:schemeClr>
            </a:solidFill>
            <a:ln/>
          </p:spPr>
          <p:style>
            <a:lnRef idx="1">
              <a:schemeClr val="accent1"/>
            </a:lnRef>
            <a:fillRef idx="3">
              <a:schemeClr val="accent1"/>
            </a:fillRef>
            <a:effectRef idx="2">
              <a:schemeClr val="accent1"/>
            </a:effectRef>
            <a:fontRef idx="minor">
              <a:schemeClr val="lt1"/>
            </a:fontRef>
          </p:style>
          <p:txBody>
            <a:bodyPr>
              <a:normAutofit fontScale="25000" lnSpcReduction="20000"/>
            </a:bodyPr>
            <a:lstStyle/>
            <a:p>
              <a:pPr defTabSz="457200" eaLnBrk="1" hangingPunct="1"/>
              <a:r>
                <a:rPr lang="en-US" sz="2000">
                  <a:solidFill>
                    <a:srgbClr val="FFFFFF"/>
                  </a:solidFill>
                  <a:latin typeface="Times New Roman" pitchFamily="18" charset="0"/>
                  <a:cs typeface="Times New Roman" pitchFamily="18" charset="0"/>
                </a:rPr>
                <a:t> I</a:t>
              </a:r>
            </a:p>
          </p:txBody>
        </p:sp>
        <p:cxnSp>
          <p:nvCxnSpPr>
            <p:cNvPr id="31" name="Straight Connector 30"/>
            <p:cNvCxnSpPr/>
            <p:nvPr/>
          </p:nvCxnSpPr>
          <p:spPr>
            <a:xfrm>
              <a:off x="8272463" y="5629275"/>
              <a:ext cx="574675" cy="4763"/>
            </a:xfrm>
            <a:prstGeom prst="line">
              <a:avLst/>
            </a:prstGeom>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6800850" y="5227638"/>
              <a:ext cx="139700" cy="131762"/>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33" name="Oval 32"/>
            <p:cNvSpPr/>
            <p:nvPr/>
          </p:nvSpPr>
          <p:spPr>
            <a:xfrm>
              <a:off x="6800850" y="5100638"/>
              <a:ext cx="139700" cy="127000"/>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34" name="Oval 33"/>
            <p:cNvSpPr/>
            <p:nvPr/>
          </p:nvSpPr>
          <p:spPr>
            <a:xfrm>
              <a:off x="7032625" y="4878388"/>
              <a:ext cx="141288" cy="130175"/>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35" name="Oval 34"/>
            <p:cNvSpPr/>
            <p:nvPr/>
          </p:nvSpPr>
          <p:spPr>
            <a:xfrm>
              <a:off x="7032625" y="4752975"/>
              <a:ext cx="141288" cy="125413"/>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36" name="Oval 35"/>
            <p:cNvSpPr/>
            <p:nvPr/>
          </p:nvSpPr>
          <p:spPr>
            <a:xfrm>
              <a:off x="7213600" y="5211763"/>
              <a:ext cx="141288" cy="127000"/>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37" name="Oval 36"/>
            <p:cNvSpPr/>
            <p:nvPr/>
          </p:nvSpPr>
          <p:spPr>
            <a:xfrm>
              <a:off x="7329488" y="5065713"/>
              <a:ext cx="141287" cy="125412"/>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7537450" y="4878388"/>
              <a:ext cx="141288" cy="130175"/>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7524750" y="4732338"/>
              <a:ext cx="139700" cy="127000"/>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0" name="Oval 39"/>
            <p:cNvSpPr/>
            <p:nvPr/>
          </p:nvSpPr>
          <p:spPr>
            <a:xfrm>
              <a:off x="7918450" y="4732338"/>
              <a:ext cx="141288" cy="127000"/>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1" name="Oval 40"/>
            <p:cNvSpPr/>
            <p:nvPr/>
          </p:nvSpPr>
          <p:spPr>
            <a:xfrm>
              <a:off x="8104188" y="4918075"/>
              <a:ext cx="141287" cy="128588"/>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2" name="Oval 41"/>
            <p:cNvSpPr/>
            <p:nvPr/>
          </p:nvSpPr>
          <p:spPr>
            <a:xfrm>
              <a:off x="7962900" y="4918075"/>
              <a:ext cx="141288" cy="128588"/>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3" name="Oval 42"/>
            <p:cNvSpPr/>
            <p:nvPr/>
          </p:nvSpPr>
          <p:spPr>
            <a:xfrm>
              <a:off x="7777163" y="5065713"/>
              <a:ext cx="141287" cy="125412"/>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4" name="Oval 43"/>
            <p:cNvSpPr/>
            <p:nvPr/>
          </p:nvSpPr>
          <p:spPr>
            <a:xfrm>
              <a:off x="7777163" y="5211763"/>
              <a:ext cx="141287" cy="127000"/>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5" name="Oval 44"/>
            <p:cNvSpPr/>
            <p:nvPr/>
          </p:nvSpPr>
          <p:spPr>
            <a:xfrm>
              <a:off x="6142038" y="4768850"/>
              <a:ext cx="139700" cy="130175"/>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6" name="Oval 45"/>
            <p:cNvSpPr/>
            <p:nvPr/>
          </p:nvSpPr>
          <p:spPr>
            <a:xfrm>
              <a:off x="5737225" y="4752975"/>
              <a:ext cx="142875" cy="125413"/>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7" name="Oval 46"/>
            <p:cNvSpPr/>
            <p:nvPr/>
          </p:nvSpPr>
          <p:spPr>
            <a:xfrm>
              <a:off x="5737225" y="4878388"/>
              <a:ext cx="142875" cy="130175"/>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8" name="Oval 47"/>
            <p:cNvSpPr/>
            <p:nvPr/>
          </p:nvSpPr>
          <p:spPr>
            <a:xfrm>
              <a:off x="5930900" y="5211763"/>
              <a:ext cx="142875" cy="127000"/>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5930900" y="5065713"/>
              <a:ext cx="142875" cy="125412"/>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50" name="Oval 49"/>
            <p:cNvSpPr/>
            <p:nvPr/>
          </p:nvSpPr>
          <p:spPr>
            <a:xfrm>
              <a:off x="6567488" y="4899025"/>
              <a:ext cx="139700" cy="128588"/>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51" name="Oval 50"/>
            <p:cNvSpPr/>
            <p:nvPr/>
          </p:nvSpPr>
          <p:spPr>
            <a:xfrm>
              <a:off x="6340475" y="5221288"/>
              <a:ext cx="141288" cy="128587"/>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52" name="Oval 51"/>
            <p:cNvSpPr/>
            <p:nvPr/>
          </p:nvSpPr>
          <p:spPr>
            <a:xfrm>
              <a:off x="6340475" y="5073650"/>
              <a:ext cx="141288" cy="128588"/>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53" name="Oval 52"/>
            <p:cNvSpPr/>
            <p:nvPr/>
          </p:nvSpPr>
          <p:spPr>
            <a:xfrm>
              <a:off x="6567488" y="4768850"/>
              <a:ext cx="139700" cy="130175"/>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54" name="Oval 53"/>
            <p:cNvSpPr/>
            <p:nvPr/>
          </p:nvSpPr>
          <p:spPr>
            <a:xfrm>
              <a:off x="5521325" y="5192713"/>
              <a:ext cx="139700" cy="128587"/>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55" name="Oval 54"/>
            <p:cNvSpPr/>
            <p:nvPr/>
          </p:nvSpPr>
          <p:spPr>
            <a:xfrm>
              <a:off x="5521325" y="5032375"/>
              <a:ext cx="139700" cy="130175"/>
            </a:xfrm>
            <a:prstGeom prst="ellipse">
              <a:avLst/>
            </a:prstGeom>
            <a:solidFill>
              <a:srgbClr val="D5D500"/>
            </a:solidFill>
            <a:ln>
              <a:noFill/>
            </a:ln>
          </p:spPr>
          <p:style>
            <a:lnRef idx="1">
              <a:schemeClr val="accent1"/>
            </a:lnRef>
            <a:fillRef idx="3">
              <a:schemeClr val="accent1"/>
            </a:fillRef>
            <a:effectRef idx="2">
              <a:schemeClr val="accent1"/>
            </a:effectRef>
            <a:fontRef idx="minor">
              <a:schemeClr val="lt1"/>
            </a:fontRef>
          </p:style>
        </p:sp>
        <p:sp>
          <p:nvSpPr>
            <p:cNvPr id="56" name="Rectangle 55"/>
            <p:cNvSpPr/>
            <p:nvPr/>
          </p:nvSpPr>
          <p:spPr>
            <a:xfrm flipH="1">
              <a:off x="5435600" y="4425950"/>
              <a:ext cx="2859088" cy="157163"/>
            </a:xfrm>
            <a:prstGeom prst="rect">
              <a:avLst/>
            </a:prstGeom>
            <a:solidFill>
              <a:schemeClr val="tx2">
                <a:lumMod val="75000"/>
                <a:alpha val="68000"/>
              </a:schemeClr>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sp>
        <p:cxnSp>
          <p:nvCxnSpPr>
            <p:cNvPr id="57" name="Straight Connector 56"/>
            <p:cNvCxnSpPr/>
            <p:nvPr/>
          </p:nvCxnSpPr>
          <p:spPr>
            <a:xfrm flipV="1">
              <a:off x="4953000" y="4678363"/>
              <a:ext cx="530967" cy="46037"/>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flipV="1">
              <a:off x="8323263" y="5629275"/>
              <a:ext cx="3000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9" name="TextBox 162"/>
            <p:cNvSpPr txBox="1">
              <a:spLocks noChangeArrowheads="1"/>
            </p:cNvSpPr>
            <p:nvPr/>
          </p:nvSpPr>
          <p:spPr bwMode="auto">
            <a:xfrm>
              <a:off x="8410206" y="5344159"/>
              <a:ext cx="877327" cy="943592"/>
            </a:xfrm>
            <a:prstGeom prst="rect">
              <a:avLst/>
            </a:prstGeom>
            <a:noFill/>
            <a:ln w="9525">
              <a:noFill/>
              <a:miter lim="800000"/>
              <a:headEnd/>
              <a:tailEnd/>
            </a:ln>
          </p:spPr>
          <p:txBody>
            <a:bodyPr wrap="square">
              <a:spAutoFit/>
            </a:bodyPr>
            <a:lstStyle/>
            <a:p>
              <a:pPr defTabSz="457200" eaLnBrk="1" hangingPunct="1"/>
              <a:r>
                <a:rPr lang="en-US" sz="2000" dirty="0" smtClean="0">
                  <a:latin typeface="Calibri" pitchFamily="34" charset="0"/>
                </a:rPr>
                <a:t>e</a:t>
              </a:r>
              <a:r>
                <a:rPr lang="en-US" sz="2000" baseline="30000" dirty="0" smtClean="0">
                  <a:latin typeface="Calibri" pitchFamily="34" charset="0"/>
                </a:rPr>
                <a:t>-</a:t>
              </a:r>
              <a:endParaRPr lang="en-US" sz="2000" dirty="0">
                <a:latin typeface="Calibri" pitchFamily="34" charset="0"/>
              </a:endParaRPr>
            </a:p>
          </p:txBody>
        </p:sp>
        <p:sp>
          <p:nvSpPr>
            <p:cNvPr id="60" name="TextBox 179"/>
            <p:cNvSpPr txBox="1">
              <a:spLocks noChangeArrowheads="1"/>
            </p:cNvSpPr>
            <p:nvPr/>
          </p:nvSpPr>
          <p:spPr bwMode="auto">
            <a:xfrm>
              <a:off x="7652111" y="5924115"/>
              <a:ext cx="1087702" cy="725840"/>
            </a:xfrm>
            <a:prstGeom prst="rect">
              <a:avLst/>
            </a:prstGeom>
            <a:noFill/>
            <a:ln w="9525">
              <a:noFill/>
              <a:miter lim="800000"/>
              <a:headEnd/>
              <a:tailEnd/>
            </a:ln>
          </p:spPr>
          <p:txBody>
            <a:bodyPr wrap="square">
              <a:spAutoFit/>
            </a:bodyPr>
            <a:lstStyle/>
            <a:p>
              <a:pPr defTabSz="457200" eaLnBrk="1" hangingPunct="1"/>
              <a:r>
                <a:rPr lang="en-US" sz="1400" dirty="0" err="1">
                  <a:latin typeface="Calibri" pitchFamily="34" charset="0"/>
                </a:rPr>
                <a:t>hv</a:t>
              </a:r>
              <a:endParaRPr lang="en-US" sz="1400" dirty="0">
                <a:latin typeface="Calibri" pitchFamily="34" charset="0"/>
              </a:endParaRPr>
            </a:p>
          </p:txBody>
        </p:sp>
        <p:grpSp>
          <p:nvGrpSpPr>
            <p:cNvPr id="61" name="Group 55"/>
            <p:cNvGrpSpPr>
              <a:grpSpLocks/>
            </p:cNvGrpSpPr>
            <p:nvPr/>
          </p:nvGrpSpPr>
          <p:grpSpPr bwMode="auto">
            <a:xfrm rot="10800000">
              <a:off x="5661039" y="5867398"/>
              <a:ext cx="2068511" cy="914400"/>
              <a:chOff x="10830" y="18397"/>
              <a:chExt cx="1718" cy="923"/>
            </a:xfrm>
          </p:grpSpPr>
          <p:sp>
            <p:nvSpPr>
              <p:cNvPr id="71" name="Freeform 197"/>
              <p:cNvSpPr>
                <a:spLocks noChangeArrowheads="1"/>
              </p:cNvSpPr>
              <p:nvPr/>
            </p:nvSpPr>
            <p:spPr bwMode="auto">
              <a:xfrm>
                <a:off x="10830" y="18439"/>
                <a:ext cx="137"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72" name="Straight Connector 198"/>
              <p:cNvCxnSpPr/>
              <p:nvPr/>
            </p:nvCxnSpPr>
            <p:spPr>
              <a:xfrm rot="5400000">
                <a:off x="10817" y="19254"/>
                <a:ext cx="80" cy="5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73" name="Freeform 199"/>
              <p:cNvSpPr>
                <a:spLocks noChangeArrowheads="1"/>
              </p:cNvSpPr>
              <p:nvPr/>
            </p:nvSpPr>
            <p:spPr bwMode="auto">
              <a:xfrm>
                <a:off x="11055" y="18418"/>
                <a:ext cx="138"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74" name="Straight Connector 200"/>
              <p:cNvCxnSpPr/>
              <p:nvPr/>
            </p:nvCxnSpPr>
            <p:spPr>
              <a:xfrm rot="5400000">
                <a:off x="11042" y="19233"/>
                <a:ext cx="80" cy="5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75" name="Freeform 205"/>
              <p:cNvSpPr>
                <a:spLocks noChangeArrowheads="1"/>
              </p:cNvSpPr>
              <p:nvPr/>
            </p:nvSpPr>
            <p:spPr bwMode="auto">
              <a:xfrm>
                <a:off x="11261" y="18418"/>
                <a:ext cx="137"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76" name="Straight Connector 206"/>
              <p:cNvCxnSpPr/>
              <p:nvPr/>
            </p:nvCxnSpPr>
            <p:spPr>
              <a:xfrm rot="5400000">
                <a:off x="11248" y="19233"/>
                <a:ext cx="80" cy="5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77" name="Freeform 207"/>
              <p:cNvSpPr>
                <a:spLocks noChangeArrowheads="1"/>
              </p:cNvSpPr>
              <p:nvPr/>
            </p:nvSpPr>
            <p:spPr bwMode="auto">
              <a:xfrm>
                <a:off x="11486" y="18397"/>
                <a:ext cx="138"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78" name="Straight Connector 208"/>
              <p:cNvCxnSpPr/>
              <p:nvPr/>
            </p:nvCxnSpPr>
            <p:spPr>
              <a:xfrm rot="5400000">
                <a:off x="11473" y="19212"/>
                <a:ext cx="80" cy="5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79" name="Freeform 209"/>
              <p:cNvSpPr>
                <a:spLocks noChangeArrowheads="1"/>
              </p:cNvSpPr>
              <p:nvPr/>
            </p:nvSpPr>
            <p:spPr bwMode="auto">
              <a:xfrm>
                <a:off x="11754" y="18439"/>
                <a:ext cx="138"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80" name="Straight Connector 210"/>
              <p:cNvCxnSpPr/>
              <p:nvPr/>
            </p:nvCxnSpPr>
            <p:spPr>
              <a:xfrm rot="5400000">
                <a:off x="11741" y="19254"/>
                <a:ext cx="79" cy="5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81" name="Freeform 211"/>
              <p:cNvSpPr>
                <a:spLocks noChangeArrowheads="1"/>
              </p:cNvSpPr>
              <p:nvPr/>
            </p:nvSpPr>
            <p:spPr bwMode="auto">
              <a:xfrm>
                <a:off x="11980" y="18418"/>
                <a:ext cx="137"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82" name="Straight Connector 212"/>
              <p:cNvCxnSpPr/>
              <p:nvPr/>
            </p:nvCxnSpPr>
            <p:spPr>
              <a:xfrm rot="5400000">
                <a:off x="11965" y="19234"/>
                <a:ext cx="82" cy="5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83" name="Freeform 213"/>
              <p:cNvSpPr>
                <a:spLocks noChangeArrowheads="1"/>
              </p:cNvSpPr>
              <p:nvPr/>
            </p:nvSpPr>
            <p:spPr bwMode="auto">
              <a:xfrm>
                <a:off x="12185" y="18418"/>
                <a:ext cx="138"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84" name="Straight Connector 214"/>
              <p:cNvCxnSpPr/>
              <p:nvPr/>
            </p:nvCxnSpPr>
            <p:spPr>
              <a:xfrm rot="5400000">
                <a:off x="12171" y="19234"/>
                <a:ext cx="82" cy="53"/>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85" name="Freeform 215"/>
              <p:cNvSpPr>
                <a:spLocks noChangeArrowheads="1"/>
              </p:cNvSpPr>
              <p:nvPr/>
            </p:nvSpPr>
            <p:spPr bwMode="auto">
              <a:xfrm>
                <a:off x="12410" y="18397"/>
                <a:ext cx="138" cy="801"/>
              </a:xfrm>
              <a:custGeom>
                <a:avLst/>
                <a:gdLst>
                  <a:gd name="T0" fmla="*/ 168464 w 326129"/>
                  <a:gd name="T1" fmla="*/ 0 h 2073274"/>
                  <a:gd name="T2" fmla="*/ 12959 w 326129"/>
                  <a:gd name="T3" fmla="*/ 336907 h 2073274"/>
                  <a:gd name="T4" fmla="*/ 246216 w 326129"/>
                  <a:gd name="T5" fmla="*/ 725646 h 2073274"/>
                  <a:gd name="T6" fmla="*/ 116629 w 326129"/>
                  <a:gd name="T7" fmla="*/ 1231006 h 2073274"/>
                  <a:gd name="T8" fmla="*/ 116629 w 326129"/>
                  <a:gd name="T9" fmla="*/ 2073274 h 2073274"/>
                  <a:gd name="T10" fmla="*/ 0 60000 65536"/>
                  <a:gd name="T11" fmla="*/ 0 60000 65536"/>
                  <a:gd name="T12" fmla="*/ 0 60000 65536"/>
                  <a:gd name="T13" fmla="*/ 0 60000 65536"/>
                  <a:gd name="T14" fmla="*/ 0 60000 65536"/>
                  <a:gd name="T15" fmla="*/ 0 w 326129"/>
                  <a:gd name="T16" fmla="*/ 0 h 2073274"/>
                  <a:gd name="T17" fmla="*/ 326129 w 326129"/>
                  <a:gd name="T18" fmla="*/ 2073274 h 2073274"/>
                </a:gdLst>
                <a:ahLst/>
                <a:cxnLst>
                  <a:cxn ang="T10">
                    <a:pos x="T0" y="T1"/>
                  </a:cxn>
                  <a:cxn ang="T11">
                    <a:pos x="T2" y="T3"/>
                  </a:cxn>
                  <a:cxn ang="T12">
                    <a:pos x="T4" y="T5"/>
                  </a:cxn>
                  <a:cxn ang="T13">
                    <a:pos x="T6" y="T7"/>
                  </a:cxn>
                  <a:cxn ang="T14">
                    <a:pos x="T8" y="T9"/>
                  </a:cxn>
                </a:cxnLst>
                <a:rect l="T15" t="T16" r="T17" b="T18"/>
                <a:pathLst>
                  <a:path w="326129" h="2073274">
                    <a:moveTo>
                      <a:pt x="168464" y="0"/>
                    </a:moveTo>
                    <a:cubicBezTo>
                      <a:pt x="84232" y="107983"/>
                      <a:pt x="0" y="215966"/>
                      <a:pt x="12959" y="336907"/>
                    </a:cubicBezTo>
                    <a:cubicBezTo>
                      <a:pt x="25918" y="457848"/>
                      <a:pt x="228938" y="576630"/>
                      <a:pt x="246216" y="725646"/>
                    </a:cubicBezTo>
                    <a:cubicBezTo>
                      <a:pt x="263494" y="874663"/>
                      <a:pt x="138227" y="1006401"/>
                      <a:pt x="116629" y="1231006"/>
                    </a:cubicBezTo>
                    <a:cubicBezTo>
                      <a:pt x="95031" y="1455611"/>
                      <a:pt x="326129" y="1818434"/>
                      <a:pt x="116629" y="2073274"/>
                    </a:cubicBezTo>
                  </a:path>
                </a:pathLst>
              </a:custGeom>
              <a:noFill/>
              <a:ln w="25400" algn="ctr">
                <a:solidFill>
                  <a:schemeClr val="accent1"/>
                </a:solidFill>
                <a:miter lim="800000"/>
                <a:headEnd/>
                <a:tailEnd/>
              </a:ln>
              <a:effectLst>
                <a:outerShdw dist="20000" dir="5400000" rotWithShape="0">
                  <a:srgbClr val="000000">
                    <a:alpha val="37999"/>
                  </a:srgbClr>
                </a:outerShdw>
              </a:effectLst>
            </p:spPr>
            <p:txBody>
              <a:bodyPr rot="10800000" anchor="ctr"/>
              <a:lstStyle/>
              <a:p>
                <a:pPr algn="ctr" defTabSz="457200" eaLnBrk="1" fontAlgn="auto" hangingPunct="1">
                  <a:spcBef>
                    <a:spcPts val="0"/>
                  </a:spcBef>
                  <a:spcAft>
                    <a:spcPts val="0"/>
                  </a:spcAft>
                  <a:defRPr/>
                </a:pPr>
                <a:endParaRPr lang="en-US" sz="1800">
                  <a:latin typeface="+mn-lt"/>
                </a:endParaRPr>
              </a:p>
            </p:txBody>
          </p:sp>
          <p:cxnSp>
            <p:nvCxnSpPr>
              <p:cNvPr id="86" name="Straight Connector 216"/>
              <p:cNvCxnSpPr/>
              <p:nvPr/>
            </p:nvCxnSpPr>
            <p:spPr>
              <a:xfrm rot="5400000">
                <a:off x="12397" y="19212"/>
                <a:ext cx="82" cy="54"/>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grpSp>
        <p:cxnSp>
          <p:nvCxnSpPr>
            <p:cNvPr id="62" name="Straight Connector 160"/>
            <p:cNvCxnSpPr/>
            <p:nvPr/>
          </p:nvCxnSpPr>
          <p:spPr>
            <a:xfrm>
              <a:off x="4938713" y="4495800"/>
              <a:ext cx="525462" cy="0"/>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63" name="Rectangle 4"/>
            <p:cNvSpPr/>
            <p:nvPr/>
          </p:nvSpPr>
          <p:spPr>
            <a:xfrm>
              <a:off x="5432425" y="4086225"/>
              <a:ext cx="2859088" cy="328613"/>
            </a:xfrm>
            <a:prstGeom prst="rect">
              <a:avLst/>
            </a:prstGeom>
            <a:gradFill flip="none" rotWithShape="1">
              <a:gsLst>
                <a:gs pos="0">
                  <a:schemeClr val="accent1">
                    <a:alpha val="84000"/>
                  </a:schemeClr>
                </a:gs>
                <a:gs pos="100000">
                  <a:srgbClr val="FFFFFF"/>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noAutofit/>
            </a:bodyPr>
            <a:lstStyle/>
            <a:p>
              <a:pPr algn="ctr" defTabSz="457200" eaLnBrk="1" hangingPunct="1"/>
              <a:r>
                <a:rPr lang="en-US" sz="1100" dirty="0" smtClean="0">
                  <a:solidFill>
                    <a:srgbClr val="000000"/>
                  </a:solidFill>
                  <a:latin typeface="Times New Roman" pitchFamily="18" charset="0"/>
                  <a:cs typeface="Times New Roman" pitchFamily="18" charset="0"/>
                </a:rPr>
                <a:t>Glass</a:t>
              </a:r>
              <a:endParaRPr lang="en-US" sz="1100" dirty="0">
                <a:solidFill>
                  <a:srgbClr val="000000"/>
                </a:solidFill>
                <a:latin typeface="Times New Roman" pitchFamily="18" charset="0"/>
                <a:cs typeface="Times New Roman" pitchFamily="18" charset="0"/>
              </a:endParaRPr>
            </a:p>
          </p:txBody>
        </p:sp>
        <p:cxnSp>
          <p:nvCxnSpPr>
            <p:cNvPr id="64" name="Straight Connector 89"/>
            <p:cNvCxnSpPr/>
            <p:nvPr/>
          </p:nvCxnSpPr>
          <p:spPr>
            <a:xfrm>
              <a:off x="8302625" y="4468813"/>
              <a:ext cx="573088"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rot="10800000">
              <a:off x="8655050" y="4468813"/>
              <a:ext cx="220663" cy="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66" name="Text Box 76"/>
            <p:cNvSpPr txBox="1">
              <a:spLocks noChangeArrowheads="1"/>
            </p:cNvSpPr>
            <p:nvPr/>
          </p:nvSpPr>
          <p:spPr bwMode="auto">
            <a:xfrm>
              <a:off x="3449342" y="4086225"/>
              <a:ext cx="1795016" cy="653255"/>
            </a:xfrm>
            <a:prstGeom prst="rect">
              <a:avLst/>
            </a:prstGeom>
            <a:noFill/>
            <a:ln w="9525">
              <a:noFill/>
              <a:miter lim="800000"/>
              <a:headEnd/>
              <a:tailEnd/>
            </a:ln>
            <a:effectLst/>
          </p:spPr>
          <p:txBody>
            <a:bodyPr wrap="square">
              <a:spAutoFit/>
            </a:bodyPr>
            <a:lstStyle/>
            <a:p>
              <a:pPr>
                <a:spcBef>
                  <a:spcPct val="50000"/>
                </a:spcBef>
              </a:pPr>
              <a:r>
                <a:rPr lang="en-US" sz="1200" dirty="0"/>
                <a:t>Platinum</a:t>
              </a:r>
            </a:p>
          </p:txBody>
        </p:sp>
        <p:sp>
          <p:nvSpPr>
            <p:cNvPr id="67" name="Text Box 77"/>
            <p:cNvSpPr txBox="1">
              <a:spLocks noChangeArrowheads="1"/>
            </p:cNvSpPr>
            <p:nvPr/>
          </p:nvSpPr>
          <p:spPr bwMode="auto">
            <a:xfrm>
              <a:off x="3136499" y="4984749"/>
              <a:ext cx="2225281" cy="1016174"/>
            </a:xfrm>
            <a:prstGeom prst="rect">
              <a:avLst/>
            </a:prstGeom>
            <a:solidFill>
              <a:srgbClr val="E5DA01"/>
            </a:solidFill>
            <a:ln w="9525">
              <a:noFill/>
              <a:miter lim="800000"/>
              <a:headEnd/>
              <a:tailEnd/>
            </a:ln>
            <a:effectLst/>
          </p:spPr>
          <p:txBody>
            <a:bodyPr wrap="square">
              <a:spAutoFit/>
            </a:bodyPr>
            <a:lstStyle/>
            <a:p>
              <a:pPr algn="ctr">
                <a:spcBef>
                  <a:spcPct val="50000"/>
                </a:spcBef>
              </a:pPr>
              <a:r>
                <a:rPr lang="en-US" sz="1100" dirty="0" smtClean="0">
                  <a:solidFill>
                    <a:srgbClr val="000000"/>
                  </a:solidFill>
                </a:rPr>
                <a:t>TiO</a:t>
              </a:r>
              <a:r>
                <a:rPr lang="en-US" sz="1100" baseline="-25000" dirty="0" smtClean="0">
                  <a:solidFill>
                    <a:srgbClr val="000000"/>
                  </a:solidFill>
                </a:rPr>
                <a:t>2</a:t>
              </a:r>
              <a:r>
                <a:rPr lang="en-US" sz="1100" dirty="0" smtClean="0">
                  <a:solidFill>
                    <a:srgbClr val="000000"/>
                  </a:solidFill>
                </a:rPr>
                <a:t>/Quantum Dots</a:t>
              </a:r>
              <a:endParaRPr lang="en-US" sz="1100" dirty="0">
                <a:solidFill>
                  <a:srgbClr val="000000"/>
                </a:solidFill>
              </a:endParaRPr>
            </a:p>
          </p:txBody>
        </p:sp>
        <p:sp>
          <p:nvSpPr>
            <p:cNvPr id="68" name="Text Box 78"/>
            <p:cNvSpPr txBox="1">
              <a:spLocks noChangeArrowheads="1"/>
            </p:cNvSpPr>
            <p:nvPr/>
          </p:nvSpPr>
          <p:spPr bwMode="auto">
            <a:xfrm>
              <a:off x="3136499" y="4445635"/>
              <a:ext cx="1860953" cy="653255"/>
            </a:xfrm>
            <a:prstGeom prst="rect">
              <a:avLst/>
            </a:prstGeom>
            <a:noFill/>
            <a:ln w="9525">
              <a:noFill/>
              <a:miter lim="800000"/>
              <a:headEnd/>
              <a:tailEnd/>
            </a:ln>
            <a:effectLst/>
          </p:spPr>
          <p:txBody>
            <a:bodyPr wrap="square">
              <a:spAutoFit/>
            </a:bodyPr>
            <a:lstStyle/>
            <a:p>
              <a:pPr>
                <a:spcBef>
                  <a:spcPct val="50000"/>
                </a:spcBef>
              </a:pPr>
              <a:r>
                <a:rPr lang="en-US" sz="1200" dirty="0"/>
                <a:t>Electrolyte</a:t>
              </a:r>
            </a:p>
          </p:txBody>
        </p:sp>
        <p:cxnSp>
          <p:nvCxnSpPr>
            <p:cNvPr id="69" name="Straight Connector 89"/>
            <p:cNvCxnSpPr/>
            <p:nvPr/>
          </p:nvCxnSpPr>
          <p:spPr>
            <a:xfrm>
              <a:off x="8875713" y="4468813"/>
              <a:ext cx="0" cy="314325"/>
            </a:xfrm>
            <a:prstGeom prst="line">
              <a:avLst/>
            </a:prstGeom>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8575010" y="4625340"/>
              <a:ext cx="384096" cy="725840"/>
            </a:xfrm>
            <a:prstGeom prst="rect">
              <a:avLst/>
            </a:prstGeom>
            <a:noFill/>
          </p:spPr>
          <p:txBody>
            <a:bodyPr wrap="square" rtlCol="0">
              <a:spAutoFit/>
            </a:bodyPr>
            <a:lstStyle/>
            <a:p>
              <a:r>
                <a:rPr lang="en-US" sz="1400" dirty="0">
                  <a:solidFill>
                    <a:srgbClr val="000000"/>
                  </a:solidFill>
                  <a:latin typeface="Times New Roman" pitchFamily="18" charset="0"/>
                  <a:cs typeface="Times New Roman" pitchFamily="18" charset="0"/>
                </a:rPr>
                <a:t>I</a:t>
              </a:r>
            </a:p>
          </p:txBody>
        </p:sp>
      </p:grpSp>
      <p:pic>
        <p:nvPicPr>
          <p:cNvPr id="87" name="Picture 1821" descr="F:\BNL 2010\Poster\DSSC.t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0" y="914400"/>
            <a:ext cx="2895600" cy="2722383"/>
          </a:xfrm>
          <a:prstGeom prst="rect">
            <a:avLst/>
          </a:prstGeom>
          <a:noFill/>
          <a:extLst>
            <a:ext uri="{909E8E84-426E-40DD-AFC4-6F175D3DCCD1}">
              <a14:hiddenFill xmlns:a14="http://schemas.microsoft.com/office/drawing/2010/main" xmlns="">
                <a:solidFill>
                  <a:srgbClr val="FFFFFF"/>
                </a:solidFill>
              </a14:hiddenFill>
            </a:ext>
          </a:extLst>
        </p:spPr>
      </p:pic>
      <p:sp>
        <p:nvSpPr>
          <p:cNvPr id="88" name="TextBox 87"/>
          <p:cNvSpPr txBox="1"/>
          <p:nvPr/>
        </p:nvSpPr>
        <p:spPr>
          <a:xfrm>
            <a:off x="4876800" y="3733800"/>
            <a:ext cx="4267200" cy="3046988"/>
          </a:xfrm>
          <a:prstGeom prst="rect">
            <a:avLst/>
          </a:prstGeom>
          <a:noFill/>
        </p:spPr>
        <p:txBody>
          <a:bodyPr wrap="square" rtlCol="0">
            <a:spAutoFit/>
          </a:bodyPr>
          <a:lstStyle/>
          <a:p>
            <a:r>
              <a:rPr lang="en-US" sz="1200" b="1" i="1" dirty="0" smtClean="0"/>
              <a:t>Notable outcomes from these studies include:</a:t>
            </a:r>
          </a:p>
          <a:p>
            <a:endParaRPr lang="en-US" sz="1200" dirty="0" smtClean="0"/>
          </a:p>
          <a:p>
            <a:pPr indent="91440">
              <a:buFont typeface="Arial" pitchFamily="34" charset="0"/>
              <a:buChar char="•"/>
              <a:tabLst>
                <a:tab pos="91440" algn="l"/>
              </a:tabLst>
            </a:pPr>
            <a:r>
              <a:rPr lang="en-US" sz="1200" dirty="0" smtClean="0"/>
              <a:t> synthesis of </a:t>
            </a:r>
            <a:r>
              <a:rPr lang="en-US" sz="1200" dirty="0" err="1" smtClean="0"/>
              <a:t>CdS</a:t>
            </a:r>
            <a:r>
              <a:rPr lang="en-US" sz="1200" dirty="0" smtClean="0"/>
              <a:t> nanoparticles with precise diameter </a:t>
            </a:r>
            <a:r>
              <a:rPr lang="en-US" sz="1200" dirty="0" smtClean="0"/>
              <a:t>	control</a:t>
            </a:r>
            <a:endParaRPr lang="en-US" sz="1200" dirty="0" smtClean="0"/>
          </a:p>
          <a:p>
            <a:pPr indent="91440">
              <a:buFont typeface="Arial" pitchFamily="34" charset="0"/>
              <a:buChar char="•"/>
              <a:tabLst>
                <a:tab pos="91440" algn="l"/>
              </a:tabLst>
            </a:pPr>
            <a:r>
              <a:rPr lang="en-US" sz="1200" dirty="0" smtClean="0"/>
              <a:t> fabrication of </a:t>
            </a:r>
            <a:r>
              <a:rPr lang="en-US" sz="1200" dirty="0" err="1" smtClean="0"/>
              <a:t>nanocrystal</a:t>
            </a:r>
            <a:r>
              <a:rPr lang="en-US" sz="1200" dirty="0" smtClean="0"/>
              <a:t> </a:t>
            </a:r>
            <a:r>
              <a:rPr lang="en-US" sz="1200" dirty="0" err="1" smtClean="0"/>
              <a:t>CdS</a:t>
            </a:r>
            <a:r>
              <a:rPr lang="en-US" sz="1200" dirty="0" smtClean="0"/>
              <a:t> and TiO</a:t>
            </a:r>
            <a:r>
              <a:rPr lang="en-US" sz="1200" baseline="-25000" dirty="0" smtClean="0"/>
              <a:t>2 </a:t>
            </a:r>
            <a:r>
              <a:rPr lang="en-US" sz="1200" dirty="0" smtClean="0"/>
              <a:t>thin </a:t>
            </a:r>
            <a:r>
              <a:rPr lang="en-US" sz="1200" dirty="0" smtClean="0"/>
              <a:t>film </a:t>
            </a:r>
            <a:r>
              <a:rPr lang="en-US" sz="1200" dirty="0" smtClean="0"/>
              <a:t>devices</a:t>
            </a:r>
            <a:endParaRPr lang="en-US" sz="1200" dirty="0" smtClean="0"/>
          </a:p>
          <a:p>
            <a:pPr indent="91440">
              <a:buFont typeface="Arial" pitchFamily="34" charset="0"/>
              <a:buChar char="•"/>
              <a:tabLst>
                <a:tab pos="91440" algn="l"/>
              </a:tabLst>
            </a:pPr>
            <a:r>
              <a:rPr lang="en-US" sz="1200" dirty="0" smtClean="0"/>
              <a:t> </a:t>
            </a:r>
            <a:r>
              <a:rPr lang="en-US" sz="1200" dirty="0" smtClean="0"/>
              <a:t>evidence </a:t>
            </a:r>
            <a:r>
              <a:rPr lang="en-US" sz="1200" dirty="0" smtClean="0"/>
              <a:t>that under simulated solar </a:t>
            </a:r>
            <a:r>
              <a:rPr lang="en-US" sz="1200" dirty="0" smtClean="0"/>
              <a:t>illumination </a:t>
            </a:r>
            <a:r>
              <a:rPr lang="en-US" sz="1200" dirty="0" smtClean="0"/>
              <a:t>the </a:t>
            </a:r>
            <a:r>
              <a:rPr lang="en-US" sz="1200" dirty="0" smtClean="0"/>
              <a:t>	conductance </a:t>
            </a:r>
            <a:r>
              <a:rPr lang="en-US" sz="1200" dirty="0" smtClean="0"/>
              <a:t>of both </a:t>
            </a:r>
            <a:r>
              <a:rPr lang="en-US" sz="1200" dirty="0" err="1" smtClean="0"/>
              <a:t>CdS</a:t>
            </a:r>
            <a:r>
              <a:rPr lang="en-US" sz="1200" dirty="0" smtClean="0"/>
              <a:t> and TiO</a:t>
            </a:r>
            <a:r>
              <a:rPr lang="en-US" sz="1200" baseline="-25000" dirty="0" smtClean="0"/>
              <a:t>2</a:t>
            </a:r>
            <a:r>
              <a:rPr lang="en-US" sz="1200" dirty="0" smtClean="0"/>
              <a:t> devices increases, </a:t>
            </a:r>
            <a:r>
              <a:rPr lang="en-US" sz="1200" dirty="0" smtClean="0"/>
              <a:t>	consistent </a:t>
            </a:r>
            <a:r>
              <a:rPr lang="en-US" sz="1200" dirty="0" smtClean="0"/>
              <a:t>with excitation of photogenerated carriers in the </a:t>
            </a:r>
            <a:r>
              <a:rPr lang="en-US" sz="1200" dirty="0" smtClean="0"/>
              <a:t>	semiconductor </a:t>
            </a:r>
            <a:r>
              <a:rPr lang="en-US" sz="1200" dirty="0" err="1" smtClean="0"/>
              <a:t>nanocrystal</a:t>
            </a:r>
            <a:r>
              <a:rPr lang="en-US" sz="1200" dirty="0" smtClean="0"/>
              <a:t> film network</a:t>
            </a:r>
          </a:p>
          <a:p>
            <a:pPr indent="91440">
              <a:buFont typeface="Arial" pitchFamily="34" charset="0"/>
              <a:buChar char="•"/>
              <a:tabLst>
                <a:tab pos="91440" algn="l"/>
              </a:tabLst>
            </a:pPr>
            <a:r>
              <a:rPr lang="en-US" sz="1200" dirty="0" smtClean="0"/>
              <a:t> improvement of TiO</a:t>
            </a:r>
            <a:r>
              <a:rPr lang="en-US" sz="1200" baseline="-25000" dirty="0" smtClean="0"/>
              <a:t>2</a:t>
            </a:r>
            <a:r>
              <a:rPr lang="en-US" sz="1200" dirty="0" smtClean="0"/>
              <a:t> structure porosity and brittleness by </a:t>
            </a:r>
            <a:r>
              <a:rPr lang="en-US" sz="1200" dirty="0" smtClean="0"/>
              <a:t>	adding </a:t>
            </a:r>
            <a:r>
              <a:rPr lang="en-US" sz="1200" dirty="0" smtClean="0"/>
              <a:t>titanium </a:t>
            </a:r>
            <a:r>
              <a:rPr lang="en-US" sz="1200" dirty="0" smtClean="0"/>
              <a:t>monomers</a:t>
            </a:r>
            <a:endParaRPr lang="en-US" sz="1200" dirty="0" smtClean="0"/>
          </a:p>
          <a:p>
            <a:pPr indent="91440">
              <a:buFont typeface="Arial" pitchFamily="34" charset="0"/>
              <a:buChar char="•"/>
              <a:tabLst>
                <a:tab pos="91440" algn="l"/>
              </a:tabLst>
            </a:pPr>
            <a:r>
              <a:rPr lang="en-US" sz="1200" dirty="0" smtClean="0"/>
              <a:t> spectroscopic evidence that direct soaking </a:t>
            </a:r>
            <a:r>
              <a:rPr lang="en-US" sz="1200" dirty="0" smtClean="0"/>
              <a:t>showed </a:t>
            </a:r>
            <a:r>
              <a:rPr lang="en-US" sz="1200" dirty="0" smtClean="0"/>
              <a:t>a </a:t>
            </a:r>
            <a:r>
              <a:rPr lang="en-US" sz="1200" dirty="0" smtClean="0"/>
              <a:t>	higher </a:t>
            </a:r>
            <a:r>
              <a:rPr lang="en-US" sz="1200" dirty="0" smtClean="0"/>
              <a:t>degree of quantum dots uptake comparing to the </a:t>
            </a:r>
            <a:r>
              <a:rPr lang="en-US" sz="1200" dirty="0" smtClean="0"/>
              <a:t>	linker </a:t>
            </a:r>
            <a:r>
              <a:rPr lang="en-US" sz="1200" dirty="0" smtClean="0"/>
              <a:t>molecule </a:t>
            </a:r>
            <a:r>
              <a:rPr lang="en-US" sz="1200" dirty="0" smtClean="0"/>
              <a:t>modified </a:t>
            </a:r>
            <a:r>
              <a:rPr lang="en-US" sz="1200" dirty="0" smtClean="0"/>
              <a:t>TiO</a:t>
            </a:r>
            <a:r>
              <a:rPr lang="en-US" sz="1200" baseline="-25000" dirty="0" smtClean="0"/>
              <a:t>2 </a:t>
            </a:r>
            <a:r>
              <a:rPr lang="en-US" sz="1200" dirty="0" smtClean="0"/>
              <a:t>matrix</a:t>
            </a:r>
          </a:p>
          <a:p>
            <a:pPr indent="91440">
              <a:buFont typeface="Arial" pitchFamily="34" charset="0"/>
              <a:buChar char="•"/>
              <a:tabLst>
                <a:tab pos="91440" algn="l"/>
              </a:tabLst>
            </a:pPr>
            <a:r>
              <a:rPr lang="en-US" sz="1200" dirty="0" smtClean="0"/>
              <a:t> </a:t>
            </a:r>
            <a:r>
              <a:rPr lang="en-US" sz="1200" dirty="0" smtClean="0"/>
              <a:t>construction </a:t>
            </a:r>
            <a:r>
              <a:rPr lang="en-US" sz="1200" dirty="0" smtClean="0"/>
              <a:t>and characterization </a:t>
            </a:r>
            <a:r>
              <a:rPr lang="en-US" sz="1200" dirty="0" smtClean="0"/>
              <a:t>of solar </a:t>
            </a:r>
            <a:r>
              <a:rPr lang="en-US" sz="1200" dirty="0" smtClean="0"/>
              <a:t>cells from the </a:t>
            </a:r>
            <a:r>
              <a:rPr lang="en-US" sz="1200" dirty="0" smtClean="0"/>
              <a:t>	quantum </a:t>
            </a:r>
            <a:r>
              <a:rPr lang="en-US" sz="1200" dirty="0" smtClean="0"/>
              <a:t>dot sensitized TiO</a:t>
            </a:r>
            <a:r>
              <a:rPr lang="en-US" sz="1200" baseline="-25000" dirty="0" smtClean="0"/>
              <a:t>2</a:t>
            </a:r>
            <a:r>
              <a:rPr lang="en-US" sz="1200" dirty="0" smtClean="0"/>
              <a:t> films </a:t>
            </a:r>
          </a:p>
        </p:txBody>
      </p:sp>
      <p:sp>
        <p:nvSpPr>
          <p:cNvPr id="89" name="TextBox 88"/>
          <p:cNvSpPr txBox="1"/>
          <p:nvPr/>
        </p:nvSpPr>
        <p:spPr>
          <a:xfrm>
            <a:off x="152400" y="5562600"/>
            <a:ext cx="4648200" cy="1200329"/>
          </a:xfrm>
          <a:prstGeom prst="rect">
            <a:avLst/>
          </a:prstGeom>
          <a:noFill/>
        </p:spPr>
        <p:txBody>
          <a:bodyPr wrap="square" rtlCol="0">
            <a:spAutoFit/>
          </a:bodyPr>
          <a:lstStyle/>
          <a:p>
            <a:r>
              <a:rPr lang="en-US" sz="1200" b="1" i="1" u="sng" dirty="0" smtClean="0"/>
              <a:t>Future studies</a:t>
            </a:r>
            <a:r>
              <a:rPr lang="en-US" sz="1200" b="1" i="1" dirty="0" smtClean="0"/>
              <a:t> </a:t>
            </a:r>
            <a:r>
              <a:rPr lang="en-US" sz="1200" dirty="0" smtClean="0"/>
              <a:t>will focus on charge separation and charge transport measurements of the forward and reverse charge transfer rates from </a:t>
            </a:r>
            <a:r>
              <a:rPr lang="en-US" sz="1200" dirty="0" err="1" smtClean="0"/>
              <a:t>nanocrystal</a:t>
            </a:r>
            <a:r>
              <a:rPr lang="en-US" sz="1200" dirty="0" smtClean="0"/>
              <a:t> sensitizers to the nanostructured TiO</a:t>
            </a:r>
            <a:r>
              <a:rPr lang="en-US" sz="1200" baseline="-25000" dirty="0" smtClean="0"/>
              <a:t>2</a:t>
            </a:r>
            <a:r>
              <a:rPr lang="en-US" sz="1200" dirty="0" smtClean="0"/>
              <a:t> in order to understand the relative merits of nanocrystals versus organic dyes for this device architecture and to better refine the components for better performance</a:t>
            </a:r>
            <a:endParaRPr lang="en-US" sz="1200" dirty="0"/>
          </a:p>
        </p:txBody>
      </p:sp>
      <p:pic>
        <p:nvPicPr>
          <p:cNvPr id="124931" name="Picture 3" descr="Color_logo"/>
          <p:cNvPicPr>
            <a:picLocks noChangeAspect="1" noChangeArrowheads="1"/>
          </p:cNvPicPr>
          <p:nvPr/>
        </p:nvPicPr>
        <p:blipFill>
          <a:blip r:embed="rId4" cstate="print"/>
          <a:srcRect/>
          <a:stretch>
            <a:fillRect/>
          </a:stretch>
        </p:blipFill>
        <p:spPr bwMode="auto">
          <a:xfrm>
            <a:off x="7924800" y="1"/>
            <a:ext cx="1219200" cy="662746"/>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2819400" y="4323140"/>
            <a:ext cx="1981200" cy="125398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1530</TotalTime>
  <Words>233</Words>
  <Application>Microsoft Office PowerPoint</Application>
  <PresentationFormat>On-screen Show (4:3)</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Digital Dots</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Adelphi University</dc:creator>
  <cp:lastModifiedBy>Adelphi User</cp:lastModifiedBy>
  <cp:revision>136</cp:revision>
  <dcterms:created xsi:type="dcterms:W3CDTF">2009-08-03T13:06:09Z</dcterms:created>
  <dcterms:modified xsi:type="dcterms:W3CDTF">2010-09-29T21:05:49Z</dcterms:modified>
</cp:coreProperties>
</file>