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5" r:id="rId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43" autoAdjust="0"/>
    <p:restoredTop sz="90476" autoAdjust="0"/>
  </p:normalViewPr>
  <p:slideViewPr>
    <p:cSldViewPr>
      <p:cViewPr varScale="1">
        <p:scale>
          <a:sx n="63" d="100"/>
          <a:sy n="63" d="100"/>
        </p:scale>
        <p:origin x="-5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/>
          <a:lstStyle>
            <a:lvl1pPr algn="r">
              <a:defRPr sz="1200"/>
            </a:lvl1pPr>
          </a:lstStyle>
          <a:p>
            <a:fld id="{DE064BB5-2C9E-43EC-A6CD-F6EB23407C38}" type="datetimeFigureOut">
              <a:rPr lang="en-US" smtClean="0"/>
              <a:pPr/>
              <a:t>8/5/2010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 anchor="b"/>
          <a:lstStyle>
            <a:lvl1pPr algn="r">
              <a:defRPr sz="1200"/>
            </a:lvl1pPr>
          </a:lstStyle>
          <a:p>
            <a:fld id="{21D91B90-3005-4AB2-9F27-B7C58180F8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/>
          <a:lstStyle>
            <a:lvl1pPr algn="r">
              <a:defRPr sz="1200"/>
            </a:lvl1pPr>
          </a:lstStyle>
          <a:p>
            <a:fld id="{83E38FF9-6F6F-4DBB-84F5-22106428BF76}" type="datetimeFigureOut">
              <a:rPr lang="en-US" smtClean="0"/>
              <a:pPr/>
              <a:t>8/5/2010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4" tIns="48322" rIns="96644" bIns="4832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44" tIns="48322" rIns="96644" bIns="4832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44" tIns="48322" rIns="96644" bIns="48322" rtlCol="0" anchor="b"/>
          <a:lstStyle>
            <a:lvl1pPr algn="r">
              <a:defRPr sz="1200"/>
            </a:lvl1pPr>
          </a:lstStyle>
          <a:p>
            <a:fld id="{9BB2D47F-31F2-4495-9A2D-6AFE0EAF16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133600" cy="365125"/>
          </a:xfrm>
        </p:spPr>
        <p:txBody>
          <a:bodyPr/>
          <a:lstStyle/>
          <a:p>
            <a:fld id="{C7BB6B4E-FECD-453C-834B-4ADFB54D0BC5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0400" y="64928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wordmark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916708" cy="762000"/>
          </a:xfrm>
          <a:prstGeom prst="rect">
            <a:avLst/>
          </a:prstGeom>
          <a:solidFill>
            <a:schemeClr val="tx1"/>
          </a:solidFill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E1A77-334A-47E5-A892-38327B052597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F68DC-2018-4F66-BDBB-79EEECC7D7EF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105400"/>
            <a:ext cx="8610600" cy="1752600"/>
          </a:xfrm>
        </p:spPr>
        <p:txBody>
          <a:bodyPr/>
          <a:lstStyle>
            <a:lvl1pPr>
              <a:defRPr sz="2400" b="1"/>
            </a:lvl1pPr>
            <a:lvl2pPr>
              <a:defRPr sz="20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7924800" cy="762000"/>
          </a:xfrm>
        </p:spPr>
        <p:txBody>
          <a:bodyPr wrap="none">
            <a:normAutofit/>
          </a:bodyPr>
          <a:lstStyle>
            <a:lvl1pPr algn="l"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305800" y="6553200"/>
            <a:ext cx="838200" cy="304800"/>
          </a:xfrm>
        </p:spPr>
        <p:txBody>
          <a:bodyPr/>
          <a:lstStyle>
            <a:lvl1pPr>
              <a:defRPr sz="1100"/>
            </a:lvl1pPr>
          </a:lstStyle>
          <a:p>
            <a:pPr>
              <a:defRPr/>
            </a:pPr>
            <a:fld id="{84C8C69F-AD5D-4F97-9DD5-10C81D9C06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tackedBlockMwrapped.gif"/>
          <p:cNvPicPr>
            <a:picLocks noChangeAspect="1"/>
          </p:cNvPicPr>
          <p:nvPr userDrawn="1"/>
        </p:nvPicPr>
        <p:blipFill>
          <a:blip r:embed="rId2" cstate="print"/>
          <a:srcRect l="-7742" t="-7559" b="-7559"/>
          <a:stretch>
            <a:fillRect/>
          </a:stretch>
        </p:blipFill>
        <p:spPr>
          <a:xfrm>
            <a:off x="0" y="0"/>
            <a:ext cx="696329" cy="761999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17B07-94D4-4070-89EB-3BFF8E88F85A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db3b76f1-0d35-442d-b0c2-41c2596defba" descr="2275EAC3-4109-41B8-942A-C4B987E492C3@hsd1"/>
          <p:cNvPicPr>
            <a:picLocks noChangeAspect="1" noChangeArrowheads="1"/>
          </p:cNvPicPr>
          <p:nvPr userDrawn="1"/>
        </p:nvPicPr>
        <p:blipFill>
          <a:blip r:embed="rId3" cstate="print"/>
          <a:srcRect r="79619"/>
          <a:stretch>
            <a:fillRect/>
          </a:stretch>
        </p:blipFill>
        <p:spPr bwMode="auto">
          <a:xfrm>
            <a:off x="0" y="0"/>
            <a:ext cx="81453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660F-6838-4DB1-AAAE-7C29F979D126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16C4-AF8D-418C-AC44-F891959341E1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CF841-65B4-4F4F-B709-997247EF15CB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80C1-421D-4418-BCF0-D329DE757A8A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B6F65-570E-45C4-808F-AEB7E7C6995E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FEF78-D60B-4E9C-9DFD-FC516375D823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57AB0-0F95-4C6F-AA27-7966E5FEF464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83210-3C53-487D-95F1-6EEA8BAF1571}" type="datetime1">
              <a:rPr lang="en-US" smtClean="0"/>
              <a:pPr/>
              <a:t>8/5/2010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mich-engin-sig symbol.jpg"/>
          <p:cNvPicPr>
            <a:picLocks noChangeAspect="1"/>
          </p:cNvPicPr>
          <p:nvPr userDrawn="1"/>
        </p:nvPicPr>
        <p:blipFill>
          <a:blip r:embed="rId14" cstate="print"/>
          <a:srcRect t="-4091" r="-3564" b="-15603"/>
          <a:stretch>
            <a:fillRect/>
          </a:stretch>
        </p:blipFill>
        <p:spPr>
          <a:xfrm>
            <a:off x="0" y="0"/>
            <a:ext cx="696116" cy="700976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9" name="Picture 8" descr="StackedBlockMwrapped.gif"/>
          <p:cNvPicPr>
            <a:picLocks noChangeAspect="1"/>
          </p:cNvPicPr>
          <p:nvPr userDrawn="1"/>
        </p:nvPicPr>
        <p:blipFill>
          <a:blip r:embed="rId15" cstate="print"/>
          <a:srcRect l="-7742" t="-7559" b="-7559"/>
          <a:stretch>
            <a:fillRect/>
          </a:stretch>
        </p:blipFill>
        <p:spPr>
          <a:xfrm>
            <a:off x="0" y="0"/>
            <a:ext cx="696329" cy="761999"/>
          </a:xfrm>
          <a:prstGeom prst="rect">
            <a:avLst/>
          </a:prstGeom>
          <a:solidFill>
            <a:schemeClr val="tx1"/>
          </a:solidFill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1066800"/>
            <a:ext cx="4191000" cy="2590800"/>
          </a:xfrm>
        </p:spPr>
        <p:txBody>
          <a:bodyPr>
            <a:normAutofit/>
          </a:bodyPr>
          <a:lstStyle/>
          <a:p>
            <a:pPr algn="just"/>
            <a:r>
              <a:rPr lang="en-US" sz="1800" dirty="0" err="1" smtClean="0"/>
              <a:t>ZnTe:O</a:t>
            </a:r>
            <a:r>
              <a:rPr lang="en-US" sz="1800" dirty="0" smtClean="0"/>
              <a:t> provides intermediate states and </a:t>
            </a:r>
            <a:r>
              <a:rPr lang="en-US" sz="1800" dirty="0" err="1" smtClean="0"/>
              <a:t>bandgap</a:t>
            </a:r>
            <a:r>
              <a:rPr lang="en-US" sz="1800" dirty="0" smtClean="0"/>
              <a:t> at near optimal energy</a:t>
            </a:r>
          </a:p>
          <a:p>
            <a:pPr algn="just"/>
            <a:r>
              <a:rPr lang="en-US" sz="1800" dirty="0" smtClean="0"/>
              <a:t>Intermediate band behavior  observed in </a:t>
            </a:r>
            <a:r>
              <a:rPr lang="en-US" sz="1800" dirty="0" err="1" smtClean="0"/>
              <a:t>ZnTe:O</a:t>
            </a:r>
            <a:r>
              <a:rPr lang="en-US" sz="1800" dirty="0" smtClean="0"/>
              <a:t>, with long carrier lifetime</a:t>
            </a:r>
          </a:p>
          <a:p>
            <a:pPr algn="just"/>
            <a:r>
              <a:rPr lang="en-US" sz="1800" dirty="0" smtClean="0"/>
              <a:t>Enhanced response observed in </a:t>
            </a:r>
            <a:r>
              <a:rPr lang="en-US" sz="1800" dirty="0" err="1" smtClean="0"/>
              <a:t>ZnTe:O</a:t>
            </a:r>
            <a:r>
              <a:rPr lang="en-US" sz="1800" dirty="0" smtClean="0"/>
              <a:t> below </a:t>
            </a:r>
            <a:r>
              <a:rPr lang="en-US" sz="1800" dirty="0" err="1" smtClean="0"/>
              <a:t>ZnTe</a:t>
            </a:r>
            <a:r>
              <a:rPr lang="en-US" sz="1800" dirty="0" smtClean="0"/>
              <a:t> </a:t>
            </a:r>
            <a:r>
              <a:rPr lang="en-US" sz="1800" dirty="0" err="1" smtClean="0"/>
              <a:t>bandedge</a:t>
            </a:r>
            <a:r>
              <a:rPr lang="en-US" sz="1800" dirty="0" smtClean="0"/>
              <a:t>, higher short circuit current</a:t>
            </a:r>
          </a:p>
          <a:p>
            <a:pPr algn="just"/>
            <a:r>
              <a:rPr lang="en-US" sz="1800" dirty="0" smtClean="0"/>
              <a:t>High efficiency requires better junction</a:t>
            </a:r>
            <a:endParaRPr lang="en-US" sz="1800" dirty="0"/>
          </a:p>
        </p:txBody>
      </p:sp>
      <p:pic>
        <p:nvPicPr>
          <p:cNvPr id="6" name="Picture 12" descr="ZnTeO solar cell photo crop.jpg"/>
          <p:cNvPicPr>
            <a:picLocks noChangeAspect="1"/>
          </p:cNvPicPr>
          <p:nvPr/>
        </p:nvPicPr>
        <p:blipFill>
          <a:blip r:embed="rId3" cstate="print"/>
          <a:srcRect l="8004" r="6185"/>
          <a:stretch>
            <a:fillRect/>
          </a:stretch>
        </p:blipFill>
        <p:spPr bwMode="auto">
          <a:xfrm>
            <a:off x="6781800" y="1600200"/>
            <a:ext cx="2276234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3048000" y="4136417"/>
          <a:ext cx="2678113" cy="2463800"/>
        </p:xfrm>
        <a:graphic>
          <a:graphicData uri="http://schemas.openxmlformats.org/presentationml/2006/ole">
            <p:oleObj spid="_x0000_s76802" name="KGPlot" r:id="rId4" imgW="6121440" imgH="5143320" progId="KGraph_Plot">
              <p:embed/>
            </p:oleObj>
          </a:graphicData>
        </a:graphic>
      </p:graphicFrame>
      <p:grpSp>
        <p:nvGrpSpPr>
          <p:cNvPr id="4" name="Group 57"/>
          <p:cNvGrpSpPr>
            <a:grpSpLocks/>
          </p:cNvGrpSpPr>
          <p:nvPr/>
        </p:nvGrpSpPr>
        <p:grpSpPr bwMode="auto">
          <a:xfrm>
            <a:off x="125362" y="4136417"/>
            <a:ext cx="2770238" cy="2471935"/>
            <a:chOff x="-339" y="1968"/>
            <a:chExt cx="2423" cy="1854"/>
          </a:xfrm>
        </p:grpSpPr>
        <p:graphicFrame>
          <p:nvGraphicFramePr>
            <p:cNvPr id="31" name="Object 8"/>
            <p:cNvGraphicFramePr>
              <a:graphicFrameLocks noChangeAspect="1"/>
            </p:cNvGraphicFramePr>
            <p:nvPr/>
          </p:nvGraphicFramePr>
          <p:xfrm>
            <a:off x="-339" y="1968"/>
            <a:ext cx="2423" cy="1854"/>
          </p:xfrm>
          <a:graphic>
            <a:graphicData uri="http://schemas.openxmlformats.org/presentationml/2006/ole">
              <p:oleObj spid="_x0000_s76803" name="Graph" r:id="rId5" imgW="3732480" imgH="2918880" progId="">
                <p:embed/>
              </p:oleObj>
            </a:graphicData>
          </a:graphic>
        </p:graphicFrame>
        <p:sp>
          <p:nvSpPr>
            <p:cNvPr id="32" name="Text Box 10"/>
            <p:cNvSpPr txBox="1">
              <a:spLocks noChangeArrowheads="1"/>
            </p:cNvSpPr>
            <p:nvPr/>
          </p:nvSpPr>
          <p:spPr bwMode="auto">
            <a:xfrm>
              <a:off x="57" y="2037"/>
              <a:ext cx="1080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</a:rPr>
                <a:t>2</a:t>
              </a:r>
              <a:r>
                <a:rPr lang="en-US" sz="1400" dirty="0">
                  <a:solidFill>
                    <a:schemeClr val="bg1"/>
                  </a:solidFill>
                  <a:latin typeface="Symbol" pitchFamily="18" charset="2"/>
                </a:rPr>
                <a:t>m</a:t>
              </a:r>
              <a:r>
                <a:rPr lang="en-US" sz="1400" dirty="0">
                  <a:solidFill>
                    <a:schemeClr val="bg1"/>
                  </a:solidFill>
                </a:rPr>
                <a:t>m </a:t>
              </a:r>
              <a:r>
                <a:rPr lang="en-US" sz="1400" dirty="0" err="1">
                  <a:solidFill>
                    <a:schemeClr val="bg1"/>
                  </a:solidFill>
                </a:rPr>
                <a:t>ZnTe:O</a:t>
              </a:r>
              <a:r>
                <a:rPr lang="en-US" sz="1400" dirty="0">
                  <a:solidFill>
                    <a:schemeClr val="bg1"/>
                  </a:solidFill>
                </a:rPr>
                <a:t> on </a:t>
              </a:r>
              <a:r>
                <a:rPr lang="en-US" sz="1400" dirty="0" err="1">
                  <a:solidFill>
                    <a:schemeClr val="bg1"/>
                  </a:solidFill>
                </a:rPr>
                <a:t>GaAs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4648200" y="107698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Absorption bands for </a:t>
            </a:r>
          </a:p>
          <a:p>
            <a:pPr algn="ctr"/>
            <a:r>
              <a:rPr lang="en-US" sz="1400" b="1" dirty="0" smtClean="0"/>
              <a:t>Intermediate states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781800" y="10668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Photo of prototype </a:t>
            </a:r>
          </a:p>
          <a:p>
            <a:pPr algn="ctr"/>
            <a:r>
              <a:rPr lang="en-US" sz="1400" b="1" dirty="0" err="1" smtClean="0"/>
              <a:t>ZnTe:O</a:t>
            </a:r>
            <a:r>
              <a:rPr lang="en-US" sz="1400" b="1" dirty="0" smtClean="0"/>
              <a:t> solar cell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505200" y="3603017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Response below </a:t>
            </a:r>
            <a:r>
              <a:rPr lang="en-US" sz="1400" b="1" dirty="0" err="1" smtClean="0"/>
              <a:t>bandedge</a:t>
            </a:r>
            <a:r>
              <a:rPr lang="en-US" sz="1400" b="1" dirty="0" smtClean="0"/>
              <a:t> in </a:t>
            </a:r>
            <a:r>
              <a:rPr lang="en-US" sz="1400" b="1" dirty="0" err="1" smtClean="0"/>
              <a:t>ZnTe:O</a:t>
            </a:r>
            <a:r>
              <a:rPr lang="en-US" sz="1400" b="1" dirty="0" smtClean="0"/>
              <a:t> solar cell and enhanced short circuit current density in comparison to </a:t>
            </a:r>
            <a:r>
              <a:rPr lang="en-US" sz="1400" b="1" dirty="0" err="1" smtClean="0"/>
              <a:t>ZnTe</a:t>
            </a:r>
            <a:endParaRPr lang="en-US" sz="1400" b="1" dirty="0" smtClean="0"/>
          </a:p>
        </p:txBody>
      </p:sp>
      <p:sp>
        <p:nvSpPr>
          <p:cNvPr id="36" name="TextBox 35"/>
          <p:cNvSpPr txBox="1"/>
          <p:nvPr/>
        </p:nvSpPr>
        <p:spPr>
          <a:xfrm>
            <a:off x="76200" y="358140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Time-resolved PL (W. Metzger at NREL) </a:t>
            </a:r>
          </a:p>
          <a:p>
            <a:pPr algn="ctr"/>
            <a:r>
              <a:rPr lang="en-US" sz="1400" b="1" dirty="0" smtClean="0"/>
              <a:t>long carrier lifetime at O states</a:t>
            </a:r>
          </a:p>
        </p:txBody>
      </p:sp>
      <p:grpSp>
        <p:nvGrpSpPr>
          <p:cNvPr id="16" name="Group 8"/>
          <p:cNvGrpSpPr/>
          <p:nvPr/>
        </p:nvGrpSpPr>
        <p:grpSpPr>
          <a:xfrm>
            <a:off x="5836920" y="4136417"/>
            <a:ext cx="2926080" cy="2468880"/>
            <a:chOff x="1091591" y="1493811"/>
            <a:chExt cx="4625975" cy="3748088"/>
          </a:xfrm>
        </p:grpSpPr>
        <p:pic>
          <p:nvPicPr>
            <p:cNvPr id="17" name="Picture 34"/>
            <p:cNvPicPr>
              <a:picLocks noChangeAspect="1" noChangeArrowheads="1"/>
            </p:cNvPicPr>
            <p:nvPr/>
          </p:nvPicPr>
          <p:blipFill>
            <a:blip r:embed="rId6" cstate="print"/>
            <a:srcRect l="21323" t="16551" r="30373" b="31273"/>
            <a:stretch>
              <a:fillRect/>
            </a:stretch>
          </p:blipFill>
          <p:spPr bwMode="auto">
            <a:xfrm>
              <a:off x="1091591" y="1493811"/>
              <a:ext cx="4625975" cy="3748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TextBox 17"/>
            <p:cNvSpPr txBox="1"/>
            <p:nvPr/>
          </p:nvSpPr>
          <p:spPr>
            <a:xfrm>
              <a:off x="4392417" y="2587003"/>
              <a:ext cx="946451" cy="4730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bg1"/>
                  </a:solidFill>
                </a:rPr>
                <a:t>AM1.5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19" name="Picture 14" descr="Figure 4-2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29000" y="4288818"/>
            <a:ext cx="990600" cy="763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tangle 19"/>
          <p:cNvSpPr/>
          <p:nvPr/>
        </p:nvSpPr>
        <p:spPr>
          <a:xfrm>
            <a:off x="4648200" y="1600200"/>
            <a:ext cx="1905000" cy="1981200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4800600" y="2286000"/>
            <a:ext cx="1447800" cy="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334000" y="2286000"/>
            <a:ext cx="304800" cy="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800600" y="2514600"/>
            <a:ext cx="1447800" cy="0"/>
          </a:xfrm>
          <a:prstGeom prst="line">
            <a:avLst/>
          </a:prstGeom>
          <a:ln w="25400"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800600" y="3276600"/>
            <a:ext cx="533400" cy="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638800" y="3276600"/>
            <a:ext cx="609600" cy="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334000" y="3276600"/>
            <a:ext cx="304800" cy="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5410200" y="3276600"/>
            <a:ext cx="152400" cy="152400"/>
            <a:chOff x="3733800" y="2895600"/>
            <a:chExt cx="457200" cy="457200"/>
          </a:xfrm>
        </p:grpSpPr>
        <p:sp>
          <p:nvSpPr>
            <p:cNvPr id="28" name="Oval 27"/>
            <p:cNvSpPr/>
            <p:nvPr/>
          </p:nvSpPr>
          <p:spPr>
            <a:xfrm>
              <a:off x="3733800" y="2895600"/>
              <a:ext cx="457200" cy="45720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3810000" y="3124200"/>
              <a:ext cx="3048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4698890" y="2819400"/>
            <a:ext cx="621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2"/>
                </a:solidFill>
              </a:rPr>
              <a:t>ZnTe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501477" y="2438400"/>
            <a:ext cx="9755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O-States</a:t>
            </a:r>
            <a:endParaRPr lang="en-US" dirty="0">
              <a:solidFill>
                <a:schemeClr val="bg2"/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rot="5400000" flipH="1" flipV="1">
            <a:off x="5104604" y="2895602"/>
            <a:ext cx="762798" cy="79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105400" y="1600200"/>
            <a:ext cx="835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 err="1" smtClean="0">
                <a:solidFill>
                  <a:schemeClr val="bg2"/>
                </a:solidFill>
              </a:rPr>
              <a:t>ZnTe:O</a:t>
            </a:r>
            <a:endParaRPr lang="en-US" u="sng" dirty="0">
              <a:solidFill>
                <a:schemeClr val="bg2"/>
              </a:solidFill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rot="5400000" flipH="1" flipV="1">
            <a:off x="5219301" y="2399905"/>
            <a:ext cx="534198" cy="158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5400000" flipH="1" flipV="1">
            <a:off x="4761307" y="2705499"/>
            <a:ext cx="1144592" cy="79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Group 43"/>
          <p:cNvGrpSpPr/>
          <p:nvPr/>
        </p:nvGrpSpPr>
        <p:grpSpPr>
          <a:xfrm>
            <a:off x="5257800" y="3276600"/>
            <a:ext cx="152400" cy="152400"/>
            <a:chOff x="3733800" y="2895600"/>
            <a:chExt cx="457200" cy="457200"/>
          </a:xfrm>
        </p:grpSpPr>
        <p:sp>
          <p:nvSpPr>
            <p:cNvPr id="45" name="Oval 44"/>
            <p:cNvSpPr/>
            <p:nvPr/>
          </p:nvSpPr>
          <p:spPr>
            <a:xfrm>
              <a:off x="3733800" y="2895600"/>
              <a:ext cx="457200" cy="45720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>
              <a:off x="3810000" y="3124200"/>
              <a:ext cx="3048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5410200" y="2362200"/>
            <a:ext cx="152400" cy="152400"/>
            <a:chOff x="3733800" y="2895600"/>
            <a:chExt cx="457200" cy="457200"/>
          </a:xfrm>
        </p:grpSpPr>
        <p:sp>
          <p:nvSpPr>
            <p:cNvPr id="48" name="Oval 47"/>
            <p:cNvSpPr/>
            <p:nvPr/>
          </p:nvSpPr>
          <p:spPr>
            <a:xfrm>
              <a:off x="3733800" y="2895600"/>
              <a:ext cx="457200" cy="45720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/>
            <p:cNvCxnSpPr/>
            <p:nvPr/>
          </p:nvCxnSpPr>
          <p:spPr>
            <a:xfrm>
              <a:off x="3810000" y="3124200"/>
              <a:ext cx="3048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/>
          <p:cNvSpPr txBox="1"/>
          <p:nvPr/>
        </p:nvSpPr>
        <p:spPr>
          <a:xfrm>
            <a:off x="0" y="6564868"/>
            <a:ext cx="3237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J. </a:t>
            </a:r>
            <a:r>
              <a:rPr lang="en-US" dirty="0" smtClean="0"/>
              <a:t>Phillips, University of Michigan</a:t>
            </a:r>
            <a:endParaRPr lang="en-US" dirty="0"/>
          </a:p>
        </p:txBody>
      </p:sp>
      <p:sp>
        <p:nvSpPr>
          <p:cNvPr id="5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2800" dirty="0" smtClean="0"/>
              <a:t>Intermediate-band </a:t>
            </a:r>
            <a:r>
              <a:rPr lang="en-US" altLang="zh-CN" sz="2800" dirty="0" smtClean="0"/>
              <a:t>optoelectronic transitions </a:t>
            </a:r>
            <a:r>
              <a:rPr lang="en-US" altLang="zh-CN" sz="2800" dirty="0" smtClean="0"/>
              <a:t>in </a:t>
            </a:r>
            <a:r>
              <a:rPr lang="en-US" altLang="zh-CN" sz="2800" dirty="0" err="1" smtClean="0"/>
              <a:t>ZnTeO</a:t>
            </a:r>
            <a:r>
              <a:rPr lang="en-US" altLang="zh-CN" sz="2800" dirty="0" smtClean="0"/>
              <a:t> </a:t>
            </a:r>
            <a:r>
              <a:rPr lang="en-US" altLang="zh-CN" sz="2800" dirty="0" smtClean="0"/>
              <a:t>for </a:t>
            </a:r>
            <a:r>
              <a:rPr lang="en-US" altLang="zh-CN" sz="2800" dirty="0" smtClean="0"/>
              <a:t>high-efficiency solar energy </a:t>
            </a:r>
            <a:r>
              <a:rPr lang="en-US" altLang="zh-CN" sz="2800" dirty="0" smtClean="0"/>
              <a:t>conversion</a:t>
            </a:r>
            <a:endParaRPr lang="en-US" altLang="zh-CN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actions of Lif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Interactions of Life</Template>
  <TotalTime>38366</TotalTime>
  <Words>107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Interactions of Life</vt:lpstr>
      <vt:lpstr>KGPlot</vt:lpstr>
      <vt:lpstr>Graph</vt:lpstr>
      <vt:lpstr>Intermediate-band optoelectronic transitions in ZnTeO for high-efficiency solar energy conversion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Photovoltaics and thin film electronics based on II-VI materials (or new uses for old materials)</dc:title>
  <dc:creator>jphilli</dc:creator>
  <cp:lastModifiedBy>jphilli</cp:lastModifiedBy>
  <cp:revision>174</cp:revision>
  <dcterms:created xsi:type="dcterms:W3CDTF">2009-12-18T23:50:03Z</dcterms:created>
  <dcterms:modified xsi:type="dcterms:W3CDTF">2010-08-05T20:29:16Z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TC300065671033</vt:lpwstr>
  </property>
</Properties>
</file>