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8AE8819-24E3-4D20-9999-4A67CE2A98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99A21-E3B5-48A7-B64F-F430EC36E3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C8E6A-E685-432B-AC3B-1AA5A7356B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20F9927-0727-4751-A552-6EF3601D79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F563D-308B-4FC2-86F9-BAC122F9B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5AD8BA7-3244-4C77-8980-221C9F5154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1B5DC-33D8-4C79-AC82-814BCF78B3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01C4-14A9-4EC1-A9A4-0756AFF6BE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BCAD-E291-4627-B6A6-C1A2489D2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0E6C-9E6C-498F-8664-69A6C7298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8239-14A7-4FBB-859B-B38BEC45BE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54C9605-6DF1-4D96-95B5-0B197418D7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3616317-57A5-46D5-8E34-C818F24C0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  <p:sldLayoutId id="2147483907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6"/>
          <p:cNvSpPr>
            <a:spLocks noGrp="1" noChangeArrowheads="1"/>
          </p:cNvSpPr>
          <p:nvPr>
            <p:ph type="title" sz="quarter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Novel Photonic Structures Using </a:t>
            </a:r>
            <a:r>
              <a:rPr lang="en-US" sz="4000" dirty="0" err="1" smtClean="0"/>
              <a:t>Mesoporous</a:t>
            </a:r>
            <a:r>
              <a:rPr lang="en-US" sz="4000" dirty="0" smtClean="0"/>
              <a:t> Films</a:t>
            </a:r>
            <a:endParaRPr lang="en-US" sz="4000" dirty="0"/>
          </a:p>
        </p:txBody>
      </p:sp>
      <p:sp>
        <p:nvSpPr>
          <p:cNvPr id="16" name="AutoShape 5"/>
          <p:cNvSpPr>
            <a:spLocks noChangeArrowheads="1"/>
          </p:cNvSpPr>
          <p:nvPr/>
        </p:nvSpPr>
        <p:spPr bwMode="auto">
          <a:xfrm>
            <a:off x="188914" y="1823528"/>
            <a:ext cx="3009899" cy="828675"/>
          </a:xfrm>
          <a:prstGeom prst="cube">
            <a:avLst>
              <a:gd name="adj" fmla="val 91329"/>
            </a:avLst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AutoShape 11"/>
          <p:cNvSpPr>
            <a:spLocks noChangeArrowheads="1"/>
          </p:cNvSpPr>
          <p:nvPr/>
        </p:nvSpPr>
        <p:spPr bwMode="auto">
          <a:xfrm>
            <a:off x="254000" y="1594928"/>
            <a:ext cx="2944813" cy="969962"/>
          </a:xfrm>
          <a:prstGeom prst="cube">
            <a:avLst>
              <a:gd name="adj" fmla="val 77407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Oval 12"/>
          <p:cNvSpPr>
            <a:spLocks noChangeArrowheads="1"/>
          </p:cNvSpPr>
          <p:nvPr/>
        </p:nvSpPr>
        <p:spPr bwMode="auto">
          <a:xfrm>
            <a:off x="587375" y="2130425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Oval 13"/>
          <p:cNvSpPr>
            <a:spLocks noChangeArrowheads="1"/>
          </p:cNvSpPr>
          <p:nvPr/>
        </p:nvSpPr>
        <p:spPr bwMode="auto">
          <a:xfrm>
            <a:off x="760413" y="1912938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Oval 14"/>
          <p:cNvSpPr>
            <a:spLocks noChangeArrowheads="1"/>
          </p:cNvSpPr>
          <p:nvPr/>
        </p:nvSpPr>
        <p:spPr bwMode="auto">
          <a:xfrm>
            <a:off x="950913" y="1693863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Oval 15"/>
          <p:cNvSpPr>
            <a:spLocks noChangeArrowheads="1"/>
          </p:cNvSpPr>
          <p:nvPr/>
        </p:nvSpPr>
        <p:spPr bwMode="auto">
          <a:xfrm>
            <a:off x="998538" y="2132013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Oval 16"/>
          <p:cNvSpPr>
            <a:spLocks noChangeArrowheads="1"/>
          </p:cNvSpPr>
          <p:nvPr/>
        </p:nvSpPr>
        <p:spPr bwMode="auto">
          <a:xfrm>
            <a:off x="1114425" y="1924050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Oval 17"/>
          <p:cNvSpPr>
            <a:spLocks noChangeArrowheads="1"/>
          </p:cNvSpPr>
          <p:nvPr/>
        </p:nvSpPr>
        <p:spPr bwMode="auto">
          <a:xfrm>
            <a:off x="1325563" y="1697038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Oval 18"/>
          <p:cNvSpPr>
            <a:spLocks noChangeArrowheads="1"/>
          </p:cNvSpPr>
          <p:nvPr/>
        </p:nvSpPr>
        <p:spPr bwMode="auto">
          <a:xfrm>
            <a:off x="1341438" y="2132013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Oval 19"/>
          <p:cNvSpPr>
            <a:spLocks noChangeArrowheads="1"/>
          </p:cNvSpPr>
          <p:nvPr/>
        </p:nvSpPr>
        <p:spPr bwMode="auto">
          <a:xfrm>
            <a:off x="1514475" y="1914525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Oval 20"/>
          <p:cNvSpPr>
            <a:spLocks noChangeArrowheads="1"/>
          </p:cNvSpPr>
          <p:nvPr/>
        </p:nvSpPr>
        <p:spPr bwMode="auto">
          <a:xfrm>
            <a:off x="1704975" y="1695450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Oval 21"/>
          <p:cNvSpPr>
            <a:spLocks noChangeArrowheads="1"/>
          </p:cNvSpPr>
          <p:nvPr/>
        </p:nvSpPr>
        <p:spPr bwMode="auto">
          <a:xfrm>
            <a:off x="1752600" y="2133600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Oval 22"/>
          <p:cNvSpPr>
            <a:spLocks noChangeArrowheads="1"/>
          </p:cNvSpPr>
          <p:nvPr/>
        </p:nvSpPr>
        <p:spPr bwMode="auto">
          <a:xfrm>
            <a:off x="1868488" y="1925638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Oval 23"/>
          <p:cNvSpPr>
            <a:spLocks noChangeArrowheads="1"/>
          </p:cNvSpPr>
          <p:nvPr/>
        </p:nvSpPr>
        <p:spPr bwMode="auto">
          <a:xfrm>
            <a:off x="2079625" y="1698625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Oval 24"/>
          <p:cNvSpPr>
            <a:spLocks noChangeArrowheads="1"/>
          </p:cNvSpPr>
          <p:nvPr/>
        </p:nvSpPr>
        <p:spPr bwMode="auto">
          <a:xfrm>
            <a:off x="2141538" y="2122488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Oval 25"/>
          <p:cNvSpPr>
            <a:spLocks noChangeArrowheads="1"/>
          </p:cNvSpPr>
          <p:nvPr/>
        </p:nvSpPr>
        <p:spPr bwMode="auto">
          <a:xfrm>
            <a:off x="2314575" y="1905000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Oval 26"/>
          <p:cNvSpPr>
            <a:spLocks noChangeArrowheads="1"/>
          </p:cNvSpPr>
          <p:nvPr/>
        </p:nvSpPr>
        <p:spPr bwMode="auto">
          <a:xfrm>
            <a:off x="2505075" y="1685925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9" name="Picture 4" descr="tempstruc"/>
          <p:cNvPicPr>
            <a:picLocks noChangeAspect="1" noChangeArrowheads="1"/>
          </p:cNvPicPr>
          <p:nvPr/>
        </p:nvPicPr>
        <p:blipFill>
          <a:blip r:embed="rId2" cstate="print"/>
          <a:srcRect t="10016"/>
          <a:stretch>
            <a:fillRect/>
          </a:stretch>
        </p:blipFill>
        <p:spPr bwMode="auto">
          <a:xfrm>
            <a:off x="152400" y="3048000"/>
            <a:ext cx="4066595" cy="2800350"/>
          </a:xfrm>
          <a:prstGeom prst="rect">
            <a:avLst/>
          </a:prstGeom>
          <a:noFill/>
        </p:spPr>
      </p:pic>
      <p:sp>
        <p:nvSpPr>
          <p:cNvPr id="68" name="AutoShape 11"/>
          <p:cNvSpPr>
            <a:spLocks noChangeAspect="1" noChangeArrowheads="1"/>
          </p:cNvSpPr>
          <p:nvPr/>
        </p:nvSpPr>
        <p:spPr bwMode="auto">
          <a:xfrm>
            <a:off x="5257800" y="1524000"/>
            <a:ext cx="2525667" cy="805068"/>
          </a:xfrm>
          <a:prstGeom prst="cube">
            <a:avLst>
              <a:gd name="adj" fmla="val 7740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Oval 12"/>
          <p:cNvSpPr>
            <a:spLocks noChangeArrowheads="1"/>
          </p:cNvSpPr>
          <p:nvPr/>
        </p:nvSpPr>
        <p:spPr bwMode="auto">
          <a:xfrm>
            <a:off x="5383210" y="1994407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Oval 13"/>
          <p:cNvSpPr>
            <a:spLocks noChangeArrowheads="1"/>
          </p:cNvSpPr>
          <p:nvPr/>
        </p:nvSpPr>
        <p:spPr bwMode="auto">
          <a:xfrm>
            <a:off x="5656260" y="1753107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Oval 14"/>
          <p:cNvSpPr>
            <a:spLocks noChangeArrowheads="1"/>
          </p:cNvSpPr>
          <p:nvPr/>
        </p:nvSpPr>
        <p:spPr bwMode="auto">
          <a:xfrm>
            <a:off x="5846760" y="1534032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Oval 15"/>
          <p:cNvSpPr>
            <a:spLocks noChangeArrowheads="1"/>
          </p:cNvSpPr>
          <p:nvPr/>
        </p:nvSpPr>
        <p:spPr bwMode="auto">
          <a:xfrm>
            <a:off x="5764210" y="1994407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Oval 16"/>
          <p:cNvSpPr>
            <a:spLocks noChangeArrowheads="1"/>
          </p:cNvSpPr>
          <p:nvPr/>
        </p:nvSpPr>
        <p:spPr bwMode="auto">
          <a:xfrm>
            <a:off x="6010272" y="1764219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Oval 17"/>
          <p:cNvSpPr>
            <a:spLocks noChangeArrowheads="1"/>
          </p:cNvSpPr>
          <p:nvPr/>
        </p:nvSpPr>
        <p:spPr bwMode="auto">
          <a:xfrm>
            <a:off x="6221410" y="1537207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Oval 18"/>
          <p:cNvSpPr>
            <a:spLocks noChangeArrowheads="1"/>
          </p:cNvSpPr>
          <p:nvPr/>
        </p:nvSpPr>
        <p:spPr bwMode="auto">
          <a:xfrm>
            <a:off x="6145210" y="1994407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Oval 19"/>
          <p:cNvSpPr>
            <a:spLocks noChangeArrowheads="1"/>
          </p:cNvSpPr>
          <p:nvPr/>
        </p:nvSpPr>
        <p:spPr bwMode="auto">
          <a:xfrm>
            <a:off x="6410322" y="1754694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Oval 20"/>
          <p:cNvSpPr>
            <a:spLocks noChangeArrowheads="1"/>
          </p:cNvSpPr>
          <p:nvPr/>
        </p:nvSpPr>
        <p:spPr bwMode="auto">
          <a:xfrm>
            <a:off x="6600822" y="1535619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Oval 21"/>
          <p:cNvSpPr>
            <a:spLocks noChangeArrowheads="1"/>
          </p:cNvSpPr>
          <p:nvPr/>
        </p:nvSpPr>
        <p:spPr bwMode="auto">
          <a:xfrm>
            <a:off x="6526210" y="1994407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Oval 22"/>
          <p:cNvSpPr>
            <a:spLocks noChangeArrowheads="1"/>
          </p:cNvSpPr>
          <p:nvPr/>
        </p:nvSpPr>
        <p:spPr bwMode="auto">
          <a:xfrm>
            <a:off x="6764335" y="1765807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Oval 23"/>
          <p:cNvSpPr>
            <a:spLocks noChangeArrowheads="1"/>
          </p:cNvSpPr>
          <p:nvPr/>
        </p:nvSpPr>
        <p:spPr bwMode="auto">
          <a:xfrm>
            <a:off x="6975472" y="1538794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Oval 24"/>
          <p:cNvSpPr>
            <a:spLocks noChangeArrowheads="1"/>
          </p:cNvSpPr>
          <p:nvPr/>
        </p:nvSpPr>
        <p:spPr bwMode="auto">
          <a:xfrm>
            <a:off x="6907210" y="1994407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Oval 25"/>
          <p:cNvSpPr>
            <a:spLocks noChangeArrowheads="1"/>
          </p:cNvSpPr>
          <p:nvPr/>
        </p:nvSpPr>
        <p:spPr bwMode="auto">
          <a:xfrm>
            <a:off x="7135810" y="1765807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Oval 26"/>
          <p:cNvSpPr>
            <a:spLocks noChangeArrowheads="1"/>
          </p:cNvSpPr>
          <p:nvPr/>
        </p:nvSpPr>
        <p:spPr bwMode="auto">
          <a:xfrm>
            <a:off x="7364410" y="1537207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AutoShape 11"/>
          <p:cNvSpPr>
            <a:spLocks noChangeAspect="1" noChangeArrowheads="1"/>
          </p:cNvSpPr>
          <p:nvPr/>
        </p:nvSpPr>
        <p:spPr bwMode="auto">
          <a:xfrm>
            <a:off x="4857750" y="2371725"/>
            <a:ext cx="2525667" cy="805068"/>
          </a:xfrm>
          <a:prstGeom prst="cube">
            <a:avLst>
              <a:gd name="adj" fmla="val 77407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Oval 12"/>
          <p:cNvSpPr>
            <a:spLocks noChangeArrowheads="1"/>
          </p:cNvSpPr>
          <p:nvPr/>
        </p:nvSpPr>
        <p:spPr bwMode="auto">
          <a:xfrm>
            <a:off x="4983160" y="2842132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" name="Oval 13"/>
          <p:cNvSpPr>
            <a:spLocks noChangeArrowheads="1"/>
          </p:cNvSpPr>
          <p:nvPr/>
        </p:nvSpPr>
        <p:spPr bwMode="auto">
          <a:xfrm>
            <a:off x="5256210" y="2600832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Oval 14"/>
          <p:cNvSpPr>
            <a:spLocks noChangeArrowheads="1"/>
          </p:cNvSpPr>
          <p:nvPr/>
        </p:nvSpPr>
        <p:spPr bwMode="auto">
          <a:xfrm>
            <a:off x="5446710" y="2381757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Oval 15"/>
          <p:cNvSpPr>
            <a:spLocks noChangeArrowheads="1"/>
          </p:cNvSpPr>
          <p:nvPr/>
        </p:nvSpPr>
        <p:spPr bwMode="auto">
          <a:xfrm>
            <a:off x="5364160" y="2842132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Oval 16"/>
          <p:cNvSpPr>
            <a:spLocks noChangeArrowheads="1"/>
          </p:cNvSpPr>
          <p:nvPr/>
        </p:nvSpPr>
        <p:spPr bwMode="auto">
          <a:xfrm>
            <a:off x="5610222" y="2611944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Oval 17"/>
          <p:cNvSpPr>
            <a:spLocks noChangeArrowheads="1"/>
          </p:cNvSpPr>
          <p:nvPr/>
        </p:nvSpPr>
        <p:spPr bwMode="auto">
          <a:xfrm>
            <a:off x="5821360" y="2384932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Oval 18"/>
          <p:cNvSpPr>
            <a:spLocks noChangeArrowheads="1"/>
          </p:cNvSpPr>
          <p:nvPr/>
        </p:nvSpPr>
        <p:spPr bwMode="auto">
          <a:xfrm>
            <a:off x="5745160" y="2842132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Oval 19"/>
          <p:cNvSpPr>
            <a:spLocks noChangeArrowheads="1"/>
          </p:cNvSpPr>
          <p:nvPr/>
        </p:nvSpPr>
        <p:spPr bwMode="auto">
          <a:xfrm>
            <a:off x="6010272" y="2602419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Oval 20"/>
          <p:cNvSpPr>
            <a:spLocks noChangeArrowheads="1"/>
          </p:cNvSpPr>
          <p:nvPr/>
        </p:nvSpPr>
        <p:spPr bwMode="auto">
          <a:xfrm>
            <a:off x="6200772" y="2383344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" name="Oval 21"/>
          <p:cNvSpPr>
            <a:spLocks noChangeArrowheads="1"/>
          </p:cNvSpPr>
          <p:nvPr/>
        </p:nvSpPr>
        <p:spPr bwMode="auto">
          <a:xfrm>
            <a:off x="6126160" y="2842132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Oval 22"/>
          <p:cNvSpPr>
            <a:spLocks noChangeArrowheads="1"/>
          </p:cNvSpPr>
          <p:nvPr/>
        </p:nvSpPr>
        <p:spPr bwMode="auto">
          <a:xfrm>
            <a:off x="6364285" y="2613532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Oval 23"/>
          <p:cNvSpPr>
            <a:spLocks noChangeArrowheads="1"/>
          </p:cNvSpPr>
          <p:nvPr/>
        </p:nvSpPr>
        <p:spPr bwMode="auto">
          <a:xfrm>
            <a:off x="6575422" y="2386519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Oval 24"/>
          <p:cNvSpPr>
            <a:spLocks noChangeArrowheads="1"/>
          </p:cNvSpPr>
          <p:nvPr/>
        </p:nvSpPr>
        <p:spPr bwMode="auto">
          <a:xfrm>
            <a:off x="6507160" y="2842132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Oval 25"/>
          <p:cNvSpPr>
            <a:spLocks noChangeArrowheads="1"/>
          </p:cNvSpPr>
          <p:nvPr/>
        </p:nvSpPr>
        <p:spPr bwMode="auto">
          <a:xfrm>
            <a:off x="6735760" y="2613532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Oval 26"/>
          <p:cNvSpPr>
            <a:spLocks noChangeArrowheads="1"/>
          </p:cNvSpPr>
          <p:nvPr/>
        </p:nvSpPr>
        <p:spPr bwMode="auto">
          <a:xfrm>
            <a:off x="6964360" y="2384932"/>
            <a:ext cx="285622" cy="15824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9" name="Right Brace 118"/>
          <p:cNvSpPr/>
          <p:nvPr/>
        </p:nvSpPr>
        <p:spPr>
          <a:xfrm>
            <a:off x="7839072" y="1307019"/>
            <a:ext cx="304800" cy="1981200"/>
          </a:xfrm>
          <a:prstGeom prst="rightBrac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extBox 119"/>
          <p:cNvSpPr txBox="1"/>
          <p:nvPr/>
        </p:nvSpPr>
        <p:spPr>
          <a:xfrm>
            <a:off x="8143872" y="2145219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3X</a:t>
            </a:r>
            <a:endParaRPr lang="en-US" dirty="0"/>
          </a:p>
        </p:txBody>
      </p:sp>
      <p:pic>
        <p:nvPicPr>
          <p:cNvPr id="121" name="Picture 12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3124200"/>
            <a:ext cx="4586288" cy="2782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" name="TextBox 121"/>
          <p:cNvSpPr txBox="1"/>
          <p:nvPr/>
        </p:nvSpPr>
        <p:spPr>
          <a:xfrm>
            <a:off x="3800472" y="1611819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Meso</a:t>
            </a:r>
            <a:r>
              <a:rPr lang="en-US" dirty="0" smtClean="0"/>
              <a:t>-Silica</a:t>
            </a:r>
            <a:endParaRPr lang="en-US" dirty="0"/>
          </a:p>
        </p:txBody>
      </p:sp>
      <p:sp>
        <p:nvSpPr>
          <p:cNvPr id="123" name="TextBox 122"/>
          <p:cNvSpPr txBox="1"/>
          <p:nvPr/>
        </p:nvSpPr>
        <p:spPr>
          <a:xfrm>
            <a:off x="3343272" y="2373819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Meso-Titania</a:t>
            </a:r>
            <a:endParaRPr lang="en-US" dirty="0"/>
          </a:p>
        </p:txBody>
      </p:sp>
      <p:sp>
        <p:nvSpPr>
          <p:cNvPr id="124" name="Right Arrow 123"/>
          <p:cNvSpPr/>
          <p:nvPr/>
        </p:nvSpPr>
        <p:spPr>
          <a:xfrm>
            <a:off x="5172072" y="1688019"/>
            <a:ext cx="304800" cy="1981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ight Arrow 124"/>
          <p:cNvSpPr/>
          <p:nvPr/>
        </p:nvSpPr>
        <p:spPr>
          <a:xfrm>
            <a:off x="4867272" y="2450019"/>
            <a:ext cx="304800" cy="1981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Down Arrow 127"/>
          <p:cNvSpPr/>
          <p:nvPr/>
        </p:nvSpPr>
        <p:spPr>
          <a:xfrm rot="5400000">
            <a:off x="2943225" y="2381250"/>
            <a:ext cx="2286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TextBox 128"/>
          <p:cNvSpPr txBox="1"/>
          <p:nvPr/>
        </p:nvSpPr>
        <p:spPr>
          <a:xfrm>
            <a:off x="304800" y="5867400"/>
            <a:ext cx="3657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In both cubic and hexagonal </a:t>
            </a:r>
            <a:r>
              <a:rPr lang="en-US" sz="1100" dirty="0" err="1" smtClean="0"/>
              <a:t>titania</a:t>
            </a:r>
            <a:r>
              <a:rPr lang="en-US" sz="1100" dirty="0" smtClean="0"/>
              <a:t> </a:t>
            </a:r>
            <a:r>
              <a:rPr lang="en-US" sz="1100" dirty="0" err="1" smtClean="0"/>
              <a:t>mesoporous</a:t>
            </a:r>
            <a:r>
              <a:rPr lang="en-US" sz="1100" dirty="0" smtClean="0"/>
              <a:t> films, the </a:t>
            </a:r>
            <a:r>
              <a:rPr lang="en-US" sz="1100" dirty="0" err="1" smtClean="0"/>
              <a:t>antase</a:t>
            </a:r>
            <a:r>
              <a:rPr lang="en-US" sz="1100" dirty="0" smtClean="0"/>
              <a:t>-peak </a:t>
            </a:r>
            <a:r>
              <a:rPr lang="en-US" sz="1100" dirty="0"/>
              <a:t>near 150 cm</a:t>
            </a:r>
            <a:r>
              <a:rPr lang="en-US" sz="1100" baseline="30000" dirty="0"/>
              <a:t>-1</a:t>
            </a:r>
            <a:r>
              <a:rPr lang="en-US" sz="1100" dirty="0"/>
              <a:t> red-shifts with increasing </a:t>
            </a:r>
            <a:r>
              <a:rPr lang="en-US" sz="1100" dirty="0" smtClean="0"/>
              <a:t>annealing temperature</a:t>
            </a:r>
            <a:r>
              <a:rPr lang="en-US" sz="1100" dirty="0"/>
              <a:t>, a result that indicates the effect of crystal size on the </a:t>
            </a:r>
            <a:r>
              <a:rPr lang="en-US" sz="1100" dirty="0" err="1"/>
              <a:t>vibrational</a:t>
            </a:r>
            <a:r>
              <a:rPr lang="en-US" sz="1100" dirty="0"/>
              <a:t> </a:t>
            </a:r>
            <a:r>
              <a:rPr lang="en-US" sz="1100" dirty="0" smtClean="0"/>
              <a:t>modes.</a:t>
            </a:r>
            <a:endParaRPr lang="en-US" sz="1100" dirty="0"/>
          </a:p>
        </p:txBody>
      </p:sp>
      <p:sp>
        <p:nvSpPr>
          <p:cNvPr id="130" name="TextBox 129"/>
          <p:cNvSpPr txBox="1"/>
          <p:nvPr/>
        </p:nvSpPr>
        <p:spPr>
          <a:xfrm>
            <a:off x="4648200" y="5943600"/>
            <a:ext cx="4114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A photonic crystal (1-D) consisting of six </a:t>
            </a:r>
            <a:r>
              <a:rPr lang="en-GB" sz="1100" dirty="0"/>
              <a:t>layers </a:t>
            </a:r>
            <a:r>
              <a:rPr lang="en-GB" sz="1100" dirty="0" smtClean="0"/>
              <a:t>(i.e., 3-periods) of silica and </a:t>
            </a:r>
            <a:r>
              <a:rPr lang="en-GB" sz="1100" dirty="0" err="1" smtClean="0"/>
              <a:t>titania</a:t>
            </a:r>
            <a:r>
              <a:rPr lang="en-GB" sz="1100" dirty="0" smtClean="0"/>
              <a:t> </a:t>
            </a:r>
            <a:r>
              <a:rPr lang="en-GB" sz="1100" dirty="0" err="1" smtClean="0"/>
              <a:t>mesoporous</a:t>
            </a:r>
            <a:r>
              <a:rPr lang="en-GB" sz="1100" dirty="0" smtClean="0"/>
              <a:t> films show a reflectivity of nearly 90% </a:t>
            </a:r>
            <a:r>
              <a:rPr lang="en-GB" sz="1100" dirty="0"/>
              <a:t>at an angle of incidence of 75 degrees. </a:t>
            </a:r>
            <a:endParaRPr lang="en-US" sz="11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55</TotalTime>
  <Words>80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Equity</vt:lpstr>
      <vt:lpstr>Novel Photonic Structures Using Mesoporous Films</vt:lpstr>
    </vt:vector>
  </TitlesOfParts>
  <Company>Kenyon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yy</dc:title>
  <dc:creator>FCP</dc:creator>
  <cp:lastModifiedBy>Library and Information Services</cp:lastModifiedBy>
  <cp:revision>10</cp:revision>
  <dcterms:created xsi:type="dcterms:W3CDTF">2006-10-09T02:28:53Z</dcterms:created>
  <dcterms:modified xsi:type="dcterms:W3CDTF">2009-09-29T18:56:05Z</dcterms:modified>
</cp:coreProperties>
</file>