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33CC33"/>
    <a:srgbClr val="FFCC99"/>
    <a:srgbClr val="30A633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647" autoAdjust="0"/>
    <p:restoredTop sz="94660"/>
  </p:normalViewPr>
  <p:slideViewPr>
    <p:cSldViewPr>
      <p:cViewPr varScale="1">
        <p:scale>
          <a:sx n="110" d="100"/>
          <a:sy n="110" d="100"/>
        </p:scale>
        <p:origin x="-5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DBFBAE-D819-440E-BBA2-6A93768148D4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04FE87-7555-428E-B03D-FCBE6CCC61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4F7E8-DA7B-42A8-9FD7-675A5C91BECB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711563-8C18-40CA-8864-CA2C03A40D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36D25-79AD-4E7A-9F81-26ABE1F4CCA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813A7-3F99-48BD-A125-728A99632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36D25-79AD-4E7A-9F81-26ABE1F4CCA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813A7-3F99-48BD-A125-728A99632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36D25-79AD-4E7A-9F81-26ABE1F4CCA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813A7-3F99-48BD-A125-728A99632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36D25-79AD-4E7A-9F81-26ABE1F4CCA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813A7-3F99-48BD-A125-728A99632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36D25-79AD-4E7A-9F81-26ABE1F4CCA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813A7-3F99-48BD-A125-728A99632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36D25-79AD-4E7A-9F81-26ABE1F4CCA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813A7-3F99-48BD-A125-728A99632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36D25-79AD-4E7A-9F81-26ABE1F4CCA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813A7-3F99-48BD-A125-728A99632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36D25-79AD-4E7A-9F81-26ABE1F4CCA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813A7-3F99-48BD-A125-728A99632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36D25-79AD-4E7A-9F81-26ABE1F4CCA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813A7-3F99-48BD-A125-728A99632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36D25-79AD-4E7A-9F81-26ABE1F4CCA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813A7-3F99-48BD-A125-728A99632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36D25-79AD-4E7A-9F81-26ABE1F4CCA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3E813A7-3F99-48BD-A125-728A996320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736D25-79AD-4E7A-9F81-26ABE1F4CCA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E813A7-3F99-48BD-A125-728A9963200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0"/>
            <a:ext cx="8991600" cy="1219200"/>
          </a:xfrm>
          <a:noFill/>
          <a:ln>
            <a:noFill/>
          </a:ln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l"/>
            <a:r>
              <a:rPr lang="en-US" sz="24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+mn-lt"/>
              </a:rPr>
              <a:t>Investigation of Source Material for the Proposed Jurassic – Cretaceous/ Tertiary Angiosperm Biomarker </a:t>
            </a:r>
            <a:r>
              <a:rPr lang="en-US" sz="24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+mn-lt"/>
              </a:rPr>
              <a:t>Bicadinane</a:t>
            </a:r>
            <a:r>
              <a:rPr lang="en-US" sz="24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+mn-lt"/>
              </a:rPr>
              <a:t>, in Parallel to Known Angiosperm Lineage Biomarker </a:t>
            </a:r>
            <a:r>
              <a:rPr lang="en-US" sz="24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+mn-lt"/>
              </a:rPr>
              <a:t>Oleanane</a:t>
            </a:r>
            <a:endParaRPr lang="en-US" sz="2400" dirty="0">
              <a:solidFill>
                <a:schemeClr val="accent6">
                  <a:lumMod val="40000"/>
                  <a:lumOff val="60000"/>
                </a:schemeClr>
              </a:solidFill>
              <a:effectLst/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19200"/>
            <a:ext cx="9144000" cy="381000"/>
          </a:xfrm>
        </p:spPr>
        <p:txBody>
          <a:bodyPr>
            <a:normAutofit/>
          </a:bodyPr>
          <a:lstStyle/>
          <a:p>
            <a:pPr algn="ctr"/>
            <a:r>
              <a:rPr lang="en-US" sz="1800" dirty="0" smtClean="0"/>
              <a:t>David Winship Taylor, Indiana University Southeast, New Albany IN.  </a:t>
            </a:r>
            <a:endParaRPr lang="en-US" sz="1800" dirty="0"/>
          </a:p>
        </p:txBody>
      </p:sp>
      <p:pic>
        <p:nvPicPr>
          <p:cNvPr id="4" name="Picture 3" descr="Oleanoidsnoca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733800"/>
            <a:ext cx="3627040" cy="2819400"/>
          </a:xfrm>
          <a:prstGeom prst="rect">
            <a:avLst/>
          </a:prstGeom>
        </p:spPr>
      </p:pic>
      <p:pic>
        <p:nvPicPr>
          <p:cNvPr id="5" name="Picture 4" descr="OleananeColor.jpg"/>
          <p:cNvPicPr>
            <a:picLocks noChangeAspect="1"/>
          </p:cNvPicPr>
          <p:nvPr/>
        </p:nvPicPr>
        <p:blipFill>
          <a:blip r:embed="rId3"/>
          <a:srcRect l="6721" r="5900" b="18889"/>
          <a:stretch>
            <a:fillRect/>
          </a:stretch>
        </p:blipFill>
        <p:spPr>
          <a:xfrm rot="5400000">
            <a:off x="5772148" y="2266951"/>
            <a:ext cx="3962401" cy="2781300"/>
          </a:xfrm>
          <a:prstGeom prst="rect">
            <a:avLst/>
          </a:prstGeom>
        </p:spPr>
      </p:pic>
      <p:pic>
        <p:nvPicPr>
          <p:cNvPr id="6" name="Picture 5" descr="OleananeColor.jpg"/>
          <p:cNvPicPr>
            <a:picLocks noChangeAspect="1"/>
          </p:cNvPicPr>
          <p:nvPr/>
        </p:nvPicPr>
        <p:blipFill>
          <a:blip r:embed="rId3"/>
          <a:srcRect l="81516" t="87778" b="2222"/>
          <a:stretch>
            <a:fillRect/>
          </a:stretch>
        </p:blipFill>
        <p:spPr>
          <a:xfrm>
            <a:off x="6400800" y="5150427"/>
            <a:ext cx="1066800" cy="43641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1600200"/>
            <a:ext cx="6324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Preliminary analysis of a suite of living flowering plants, that were treated to mimic burial </a:t>
            </a:r>
            <a:r>
              <a:rPr lang="en-US" smtClean="0"/>
              <a:t>and preservation, </a:t>
            </a:r>
            <a:r>
              <a:rPr lang="en-US" dirty="0" smtClean="0"/>
              <a:t>are found to have </a:t>
            </a:r>
            <a:r>
              <a:rPr lang="en-US" dirty="0" err="1" smtClean="0"/>
              <a:t>oleanane</a:t>
            </a:r>
            <a:r>
              <a:rPr lang="en-US" dirty="0" smtClean="0"/>
              <a:t> or des-A-</a:t>
            </a:r>
            <a:r>
              <a:rPr lang="en-US" dirty="0" err="1" smtClean="0"/>
              <a:t>oleanane</a:t>
            </a:r>
            <a:r>
              <a:rPr lang="en-US" dirty="0" smtClean="0"/>
              <a:t>.  </a:t>
            </a:r>
            <a:r>
              <a:rPr lang="en-US" dirty="0" err="1" smtClean="0"/>
              <a:t>Oleanane</a:t>
            </a:r>
            <a:r>
              <a:rPr lang="en-US" dirty="0" smtClean="0"/>
              <a:t> has previously been reported in the fossil sediment and oil record and thought to be from flowering plants which this supports.  Des-A-</a:t>
            </a:r>
            <a:r>
              <a:rPr lang="en-US" dirty="0" err="1" smtClean="0"/>
              <a:t>oleanane</a:t>
            </a:r>
            <a:r>
              <a:rPr lang="en-US" dirty="0" smtClean="0"/>
              <a:t> has also been reported but living sources were unknown.  </a:t>
            </a:r>
            <a:r>
              <a:rPr lang="en-US" dirty="0" smtClean="0">
                <a:solidFill>
                  <a:srgbClr val="FFC000"/>
                </a:solidFill>
              </a:rPr>
              <a:t>This is the first evidence of des-A-</a:t>
            </a:r>
            <a:r>
              <a:rPr lang="en-US" dirty="0" err="1" smtClean="0">
                <a:solidFill>
                  <a:srgbClr val="FFC000"/>
                </a:solidFill>
              </a:rPr>
              <a:t>oleanane</a:t>
            </a:r>
            <a:r>
              <a:rPr lang="en-US" dirty="0" smtClean="0">
                <a:solidFill>
                  <a:srgbClr val="FFC000"/>
                </a:solidFill>
              </a:rPr>
              <a:t> from flowering plants.  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24600" y="5657671"/>
            <a:ext cx="281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Parsimony </a:t>
            </a:r>
            <a:r>
              <a:rPr lang="en-US" dirty="0" err="1" smtClean="0"/>
              <a:t>MacClade</a:t>
            </a:r>
            <a:r>
              <a:rPr lang="en-US" dirty="0" smtClean="0"/>
              <a:t> reconstruction supports the hypothesis that </a:t>
            </a:r>
            <a:r>
              <a:rPr lang="en-US" dirty="0" err="1" smtClean="0"/>
              <a:t>oleanane</a:t>
            </a:r>
            <a:r>
              <a:rPr lang="en-US" dirty="0" smtClean="0"/>
              <a:t> is ancestral in angiosperms.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1" y="4191000"/>
            <a:ext cx="2514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Our data show that biologically active </a:t>
            </a:r>
            <a:r>
              <a:rPr lang="en-US" dirty="0" err="1" smtClean="0"/>
              <a:t>oleanoids</a:t>
            </a:r>
            <a:r>
              <a:rPr lang="en-US" dirty="0" smtClean="0"/>
              <a:t> are the procurers to several </a:t>
            </a:r>
            <a:r>
              <a:rPr lang="en-US" dirty="0" err="1" smtClean="0"/>
              <a:t>diagenetic</a:t>
            </a:r>
            <a:r>
              <a:rPr lang="en-US" dirty="0" smtClean="0"/>
              <a:t> products including </a:t>
            </a:r>
            <a:r>
              <a:rPr lang="en-US" dirty="0" err="1" smtClean="0"/>
              <a:t>oleananes</a:t>
            </a:r>
            <a:r>
              <a:rPr lang="en-US" dirty="0" smtClean="0"/>
              <a:t> and des-A-</a:t>
            </a:r>
            <a:r>
              <a:rPr lang="en-US" dirty="0" err="1" smtClean="0"/>
              <a:t>oleanane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leanoidsnoca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828800"/>
            <a:ext cx="3627040" cy="28194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  <a:prstDash val="soli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1311</TotalTime>
  <Words>140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Investigation of Source Material for the Proposed Jurassic – Cretaceous/ Tertiary Angiosperm Biomarker Bicadinane, in Parallel to Known Angiosperm Lineage Biomarker Oleanane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IU Southeast Computer User</dc:creator>
  <cp:lastModifiedBy>IU Southeast Computer User</cp:lastModifiedBy>
  <cp:revision>106</cp:revision>
  <dcterms:created xsi:type="dcterms:W3CDTF">2009-04-10T13:36:15Z</dcterms:created>
  <dcterms:modified xsi:type="dcterms:W3CDTF">2009-09-28T20:42:54Z</dcterms:modified>
</cp:coreProperties>
</file>