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674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BB88-BEE3-6B4F-B28C-76E5FACC6470}" type="datetimeFigureOut">
              <a:rPr lang="en-US" smtClean="0"/>
              <a:t>9/30/09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2D80-B1CA-4744-84CC-755C216084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df"/><Relationship Id="rId6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nma1026k.jpg"/>
          <p:cNvPicPr>
            <a:picLocks noChangeAspect="1"/>
          </p:cNvPicPr>
          <p:nvPr/>
        </p:nvPicPr>
        <p:blipFill>
          <a:blip r:embed="rId2"/>
          <a:srcRect l="32422" t="29928" b="16332"/>
          <a:stretch>
            <a:fillRect/>
          </a:stretch>
        </p:blipFill>
        <p:spPr>
          <a:xfrm>
            <a:off x="506078" y="3313227"/>
            <a:ext cx="4549593" cy="282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59" y="315091"/>
            <a:ext cx="72523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Synthesis of Novel Oxynitride Structures by Soft Chemical </a:t>
            </a:r>
            <a:r>
              <a:rPr lang="en-US" sz="2100" dirty="0" smtClean="0"/>
              <a:t>Routes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420134" y="870259"/>
            <a:ext cx="701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Neal M. Abrams	</a:t>
            </a:r>
            <a:endParaRPr lang="en-US" dirty="0"/>
          </a:p>
          <a:p>
            <a:r>
              <a:rPr lang="en-US" dirty="0" smtClean="0"/>
              <a:t> </a:t>
            </a:r>
            <a:r>
              <a:rPr lang="en-US" i="1" dirty="0" smtClean="0"/>
              <a:t>SUNY </a:t>
            </a:r>
            <a:r>
              <a:rPr lang="en-US" i="1" dirty="0"/>
              <a:t>College of Environmental Science and Forestry, Syracuse, NY 13210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8741" y="1621721"/>
            <a:ext cx="7956001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The efficient capture and conversion of solar energy requires a photocatalyst with a small </a:t>
            </a:r>
            <a:r>
              <a:rPr lang="en-US" sz="1400" dirty="0" err="1"/>
              <a:t>bandgap</a:t>
            </a:r>
            <a:r>
              <a:rPr lang="en-US" sz="1400" dirty="0"/>
              <a:t> able to absorb visible wavelengths</a:t>
            </a:r>
            <a:r>
              <a:rPr lang="en-US" sz="1400" dirty="0" smtClean="0"/>
              <a:t>.  </a:t>
            </a:r>
            <a:r>
              <a:rPr lang="en-US" sz="1400" dirty="0" err="1"/>
              <a:t>Oxynitrides</a:t>
            </a:r>
            <a:r>
              <a:rPr lang="en-US" sz="1400" dirty="0"/>
              <a:t> offer advantages of being relatively stable and eco-friendly materials</a:t>
            </a:r>
            <a:r>
              <a:rPr lang="en-US" sz="1400" dirty="0" smtClean="0"/>
              <a:t>.  Compared </a:t>
            </a:r>
            <a:r>
              <a:rPr lang="en-US" sz="1400" dirty="0"/>
              <a:t>to binary nitrides, rare-earth metal</a:t>
            </a:r>
            <a:r>
              <a:rPr lang="en-US" sz="1400" dirty="0" smtClean="0"/>
              <a:t> </a:t>
            </a:r>
            <a:r>
              <a:rPr lang="en-US" sz="1400" dirty="0" err="1" smtClean="0"/>
              <a:t>oxynitrides</a:t>
            </a:r>
            <a:r>
              <a:rPr lang="en-US" sz="1400" dirty="0" smtClean="0"/>
              <a:t> </a:t>
            </a:r>
            <a:r>
              <a:rPr lang="en-US" sz="1400" dirty="0"/>
              <a:t>are air stable, similar to their oxide counterpart. Because of this increased stability, the physical and chemical characteristics can be exploited under ambient conditions.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72762" y="3228673"/>
            <a:ext cx="3364229" cy="267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We</a:t>
            </a:r>
            <a:r>
              <a:rPr lang="en-US" sz="1400" dirty="0" smtClean="0"/>
              <a:t>  are developing </a:t>
            </a:r>
            <a:r>
              <a:rPr lang="en-US" sz="1400" dirty="0"/>
              <a:t>toolbox of synthetic </a:t>
            </a:r>
            <a:r>
              <a:rPr lang="en-US" sz="1400" dirty="0" err="1"/>
              <a:t>solvothermal</a:t>
            </a:r>
            <a:r>
              <a:rPr lang="en-US" sz="1400" dirty="0"/>
              <a:t> routes to </a:t>
            </a:r>
            <a:r>
              <a:rPr lang="en-US" sz="1400" dirty="0" err="1"/>
              <a:t>oxynitrides</a:t>
            </a:r>
            <a:r>
              <a:rPr lang="en-US" sz="1400" dirty="0"/>
              <a:t> materials.  An impetus for this research is that </a:t>
            </a:r>
            <a:r>
              <a:rPr lang="en-US" sz="1400" dirty="0" err="1"/>
              <a:t>oxynitrides</a:t>
            </a:r>
            <a:r>
              <a:rPr lang="en-US" sz="1400" dirty="0"/>
              <a:t> show improved </a:t>
            </a:r>
            <a:r>
              <a:rPr lang="en-US" sz="1400" dirty="0" err="1"/>
              <a:t>photocatalytic</a:t>
            </a:r>
            <a:r>
              <a:rPr lang="en-US" sz="1400" dirty="0"/>
              <a:t> efficiency compared to the oxide analogs.  Building upon the principle, </a:t>
            </a:r>
            <a:r>
              <a:rPr lang="en-US" sz="1400" dirty="0" smtClean="0"/>
              <a:t>we have also begun to </a:t>
            </a:r>
            <a:r>
              <a:rPr lang="en-US" sz="1400" dirty="0"/>
              <a:t>develop a</a:t>
            </a:r>
            <a:r>
              <a:rPr lang="en-US" sz="1400" dirty="0" smtClean="0"/>
              <a:t> methodology </a:t>
            </a:r>
            <a:r>
              <a:rPr lang="en-US" sz="1400" dirty="0"/>
              <a:t>for using natural (cellulosic) materials as templates for high-surface area </a:t>
            </a:r>
            <a:r>
              <a:rPr lang="en-US" sz="1400" dirty="0" err="1" smtClean="0"/>
              <a:t>oxynitrides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63138" y="4546960"/>
            <a:ext cx="1472478" cy="218892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" name="Straight Connector 19"/>
          <p:cNvCxnSpPr/>
          <p:nvPr/>
        </p:nvCxnSpPr>
        <p:spPr>
          <a:xfrm>
            <a:off x="338849" y="730589"/>
            <a:ext cx="83503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SF1 R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06" y="6004621"/>
            <a:ext cx="2346794" cy="853379"/>
          </a:xfrm>
          <a:prstGeom prst="rect">
            <a:avLst/>
          </a:prstGeom>
        </p:spPr>
      </p:pic>
      <p:pic>
        <p:nvPicPr>
          <p:cNvPr id="33" name="Picture 32" descr="Cotton-Fiber-#1.jpg"/>
          <p:cNvPicPr>
            <a:picLocks noChangeAspect="1"/>
          </p:cNvPicPr>
          <p:nvPr/>
        </p:nvPicPr>
        <p:blipFill>
          <a:blip r:embed="rId6"/>
          <a:srcRect l="569" t="13849" r="5121" b="15104"/>
          <a:stretch>
            <a:fillRect/>
          </a:stretch>
        </p:blipFill>
        <p:spPr>
          <a:xfrm>
            <a:off x="446832" y="3332324"/>
            <a:ext cx="1391800" cy="819068"/>
          </a:xfrm>
          <a:prstGeom prst="rect">
            <a:avLst/>
          </a:prstGeom>
          <a:ln w="1587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5" name="Group 34"/>
          <p:cNvGrpSpPr/>
          <p:nvPr/>
        </p:nvGrpSpPr>
        <p:grpSpPr>
          <a:xfrm>
            <a:off x="506074" y="5814697"/>
            <a:ext cx="525165" cy="323165"/>
            <a:chOff x="171867" y="5795601"/>
            <a:chExt cx="525165" cy="323165"/>
          </a:xfrm>
        </p:grpSpPr>
        <p:sp>
          <p:nvSpPr>
            <p:cNvPr id="16" name="TextBox 15"/>
            <p:cNvSpPr txBox="1"/>
            <p:nvPr/>
          </p:nvSpPr>
          <p:spPr>
            <a:xfrm>
              <a:off x="171867" y="5795601"/>
              <a:ext cx="525165" cy="3231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 </a:t>
              </a:r>
              <a:r>
                <a:rPr lang="en-US" dirty="0" err="1" smtClean="0">
                  <a:solidFill>
                    <a:schemeClr val="bg1"/>
                  </a:solidFill>
                </a:rPr>
                <a:t>μm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9001" y="5857973"/>
              <a:ext cx="310896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106236" y="5161548"/>
            <a:ext cx="2471125" cy="1343241"/>
            <a:chOff x="348145" y="5407817"/>
            <a:chExt cx="2471125" cy="134324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145" y="5407817"/>
              <a:ext cx="2471125" cy="1343241"/>
            </a:xfrm>
            <a:prstGeom prst="rect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914549" y="5448764"/>
              <a:ext cx="883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LaTiO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600" dirty="0" smtClean="0">
                  <a:solidFill>
                    <a:schemeClr val="bg1"/>
                  </a:solidFill>
                </a:rPr>
                <a:t>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161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SUNY ESF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Neal Abrams</dc:creator>
  <cp:lastModifiedBy>Neal Abrams</cp:lastModifiedBy>
  <cp:revision>7</cp:revision>
  <dcterms:created xsi:type="dcterms:W3CDTF">2009-09-30T16:48:30Z</dcterms:created>
  <dcterms:modified xsi:type="dcterms:W3CDTF">2009-09-30T20:17:42Z</dcterms:modified>
</cp:coreProperties>
</file>