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png" ContentType="image/png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Default Extension="bin" ContentType="application/vnd.openxmlformats-officedocument.presentationml.printerSettings"/>
  <Default Extension="rels" ContentType="application/vnd.openxmlformats-package.relationships+xml"/>
  <Default Extension="pdf" ContentType="application/pdf"/>
</Types>
</file>

<file path=_rels/.rels><?xml version="1.0" encoding="UTF-8" standalone="yes"?>
<Relationships xmlns="http://schemas.openxmlformats.org/package/2006/relationships"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7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800080"/>
    <a:srgbClr val="9900CC"/>
    <a:srgbClr val="FFCC00"/>
    <a:srgbClr val="ECC8FE"/>
    <a:srgbClr val="FDB7FE"/>
    <a:srgbClr val="C200C2"/>
    <a:srgbClr val="BC00BC"/>
    <a:srgbClr val="FFFC6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vertBarState="minimized" horzBarState="maximized">
    <p:restoredLeft sz="15620"/>
    <p:restoredTop sz="94660"/>
  </p:normalViewPr>
  <p:slideViewPr>
    <p:cSldViewPr>
      <p:cViewPr varScale="1">
        <p:scale>
          <a:sx n="146" d="100"/>
          <a:sy n="146" d="100"/>
        </p:scale>
        <p:origin x="-1232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104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printerSettings" Target="printerSettings/printerSettings1.bin"/><Relationship Id="rId6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6AE725E4-FAEB-634F-BD8A-96DD59F51DE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2292C4E2-2D27-744F-AD25-27261F6C8B1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8A4FD1F4-C7D2-5349-808C-D4C362E12C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03FB76A0-2408-C340-8FCD-2861565EE5D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E054A732-207A-4347-9387-F95B0258D6E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9DBF42AD-BB26-E84B-80FA-09EF4B8B0A2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9F80FC46-42E6-1E49-BE1A-1FA7BC42080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A01DCEE0-0AA4-6942-865A-49AD296BD91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B5BBF78B-3E4D-F241-B6CE-F3A332C2E94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A2385AF2-6A83-F34D-9C6D-B596469C9FF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F12D82F3-DBCF-F54C-B89A-4D18465870C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gradFill rotWithShape="0">
          <a:gsLst>
            <a:gs pos="0">
              <a:srgbClr val="660066">
                <a:gamma/>
                <a:shade val="46275"/>
                <a:invGamma/>
              </a:srgbClr>
            </a:gs>
            <a:gs pos="100000">
              <a:srgbClr val="660066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A99D03A-AC5B-D64A-B125-0333901DFF1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image" Target="../media/image3.png"/><Relationship Id="rId5" Type="http://schemas.openxmlformats.org/officeDocument/2006/relationships/image" Target="../media/image4.pdf"/><Relationship Id="rId7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df"/><Relationship Id="rId6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gradFill rotWithShape="0">
          <a:gsLst>
            <a:gs pos="0">
              <a:srgbClr val="C200C2"/>
            </a:gs>
            <a:gs pos="100000">
              <a:srgbClr val="660066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Text Box 4"/>
          <p:cNvSpPr txBox="1">
            <a:spLocks noChangeArrowheads="1"/>
          </p:cNvSpPr>
          <p:nvPr/>
        </p:nvSpPr>
        <p:spPr bwMode="auto">
          <a:xfrm>
            <a:off x="838200" y="228600"/>
            <a:ext cx="701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FC6F"/>
                </a:solidFill>
              </a:rPr>
              <a:t>Epihalohydrin Cross-Linking of DNA</a:t>
            </a:r>
            <a:endParaRPr lang="en-US" sz="2400">
              <a:solidFill>
                <a:srgbClr val="FFCC00"/>
              </a:solidFill>
            </a:endParaRPr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>
            <a:off x="293688" y="719138"/>
            <a:ext cx="862171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FFFC6F"/>
                </a:solidFill>
              </a:rPr>
              <a:t>Julie T. Millard, Department of Chemistry, Colby College, Waterville, ME   04901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29704" name="Text Box 8"/>
          <p:cNvSpPr txBox="1">
            <a:spLocks noChangeArrowheads="1"/>
          </p:cNvSpPr>
          <p:nvPr/>
        </p:nvSpPr>
        <p:spPr bwMode="auto">
          <a:xfrm>
            <a:off x="1219200" y="2819400"/>
            <a:ext cx="76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29714" name="Text Box 18"/>
          <p:cNvSpPr txBox="1">
            <a:spLocks noChangeArrowheads="1"/>
          </p:cNvSpPr>
          <p:nvPr/>
        </p:nvSpPr>
        <p:spPr bwMode="auto">
          <a:xfrm>
            <a:off x="4267200" y="449580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9716" name="Text Box 20"/>
          <p:cNvSpPr txBox="1">
            <a:spLocks noChangeArrowheads="1"/>
          </p:cNvSpPr>
          <p:nvPr/>
        </p:nvSpPr>
        <p:spPr bwMode="auto">
          <a:xfrm>
            <a:off x="4038600" y="4343400"/>
            <a:ext cx="45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29718" name="Text Box 22"/>
          <p:cNvSpPr txBox="1">
            <a:spLocks noChangeArrowheads="1"/>
          </p:cNvSpPr>
          <p:nvPr/>
        </p:nvSpPr>
        <p:spPr bwMode="auto">
          <a:xfrm>
            <a:off x="4114800" y="472440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29741" name="Rectangle 45"/>
          <p:cNvSpPr>
            <a:spLocks noChangeArrowheads="1"/>
          </p:cNvSpPr>
          <p:nvPr/>
        </p:nvSpPr>
        <p:spPr bwMode="auto">
          <a:xfrm>
            <a:off x="0" y="2400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9746" name="Text Box 50"/>
          <p:cNvSpPr txBox="1">
            <a:spLocks noChangeArrowheads="1"/>
          </p:cNvSpPr>
          <p:nvPr/>
        </p:nvSpPr>
        <p:spPr bwMode="auto">
          <a:xfrm>
            <a:off x="379413" y="1295400"/>
            <a:ext cx="82296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marL="342900" indent="-342900" eaLnBrk="0" hangingPunct="0">
              <a:spcAft>
                <a:spcPct val="50000"/>
              </a:spcAft>
              <a:tabLst>
                <a:tab pos="511175" algn="l"/>
                <a:tab pos="4060825" algn="r"/>
              </a:tabLst>
            </a:pPr>
            <a:r>
              <a:rPr lang="en-US" sz="1200" b="1" dirty="0">
                <a:solidFill>
                  <a:schemeClr val="bg1"/>
                </a:solidFill>
              </a:rPr>
              <a:t>Occupational exposure to </a:t>
            </a:r>
            <a:r>
              <a:rPr lang="en-US" sz="1200" b="1" dirty="0" err="1">
                <a:solidFill>
                  <a:schemeClr val="bg1"/>
                </a:solidFill>
              </a:rPr>
              <a:t>bifunctional</a:t>
            </a:r>
            <a:r>
              <a:rPr lang="en-US" sz="1200" b="1" dirty="0">
                <a:solidFill>
                  <a:schemeClr val="bg1"/>
                </a:solidFill>
              </a:rPr>
              <a:t> </a:t>
            </a:r>
            <a:r>
              <a:rPr lang="en-US" sz="1200" b="1" dirty="0" err="1">
                <a:solidFill>
                  <a:schemeClr val="bg1"/>
                </a:solidFill>
              </a:rPr>
              <a:t>alkylating</a:t>
            </a:r>
            <a:r>
              <a:rPr lang="en-US" sz="1200" b="1" dirty="0">
                <a:solidFill>
                  <a:schemeClr val="bg1"/>
                </a:solidFill>
              </a:rPr>
              <a:t> agents such as the </a:t>
            </a:r>
            <a:r>
              <a:rPr lang="en-US" sz="1200" b="1" dirty="0" err="1">
                <a:solidFill>
                  <a:schemeClr val="bg1"/>
                </a:solidFill>
              </a:rPr>
              <a:t>epihalohydrins</a:t>
            </a:r>
            <a:r>
              <a:rPr lang="en-US" sz="1200" b="1" dirty="0">
                <a:solidFill>
                  <a:schemeClr val="bg1"/>
                </a:solidFill>
              </a:rPr>
              <a:t> can increase cancer risk, an observation attributed to the formation of DNA </a:t>
            </a:r>
            <a:r>
              <a:rPr lang="en-US" sz="1200" b="1" dirty="0" err="1">
                <a:solidFill>
                  <a:schemeClr val="bg1"/>
                </a:solidFill>
              </a:rPr>
              <a:t>interstrand</a:t>
            </a:r>
            <a:r>
              <a:rPr lang="en-US" sz="1200" b="1" dirty="0">
                <a:solidFill>
                  <a:schemeClr val="bg1"/>
                </a:solidFill>
              </a:rPr>
              <a:t> cross-links. Our goal is to determine the molecular factors involved in the biochemical activity of the </a:t>
            </a:r>
            <a:r>
              <a:rPr lang="en-US" sz="1200" b="1" dirty="0" err="1" smtClean="0">
                <a:solidFill>
                  <a:schemeClr val="bg1"/>
                </a:solidFill>
              </a:rPr>
              <a:t>epihalohydrins</a:t>
            </a:r>
            <a:r>
              <a:rPr lang="en-US" sz="1200" b="1" dirty="0" smtClean="0">
                <a:solidFill>
                  <a:schemeClr val="bg1"/>
                </a:solidFill>
              </a:rPr>
              <a:t>. This year, </a:t>
            </a:r>
            <a:r>
              <a:rPr lang="en-US" sz="1200" b="1" dirty="0">
                <a:solidFill>
                  <a:schemeClr val="bg1"/>
                </a:solidFill>
              </a:rPr>
              <a:t>we have focused on</a:t>
            </a:r>
            <a:r>
              <a:rPr lang="en-US" sz="1200" b="1" dirty="0" smtClean="0">
                <a:solidFill>
                  <a:schemeClr val="bg1"/>
                </a:solidFill>
              </a:rPr>
              <a:t> two different </a:t>
            </a:r>
            <a:r>
              <a:rPr lang="en-US" sz="1200" b="1" dirty="0">
                <a:solidFill>
                  <a:schemeClr val="bg1"/>
                </a:solidFill>
              </a:rPr>
              <a:t>aspects of </a:t>
            </a:r>
            <a:r>
              <a:rPr lang="en-US" sz="1200" b="1" dirty="0" err="1">
                <a:solidFill>
                  <a:schemeClr val="bg1"/>
                </a:solidFill>
              </a:rPr>
              <a:t>epihalohydrin</a:t>
            </a:r>
            <a:r>
              <a:rPr lang="en-US" sz="1200" b="1" dirty="0">
                <a:solidFill>
                  <a:schemeClr val="bg1"/>
                </a:solidFill>
              </a:rPr>
              <a:t> reactivity: </a:t>
            </a:r>
            <a:endParaRPr lang="en-US" sz="1200" b="1" dirty="0" smtClean="0">
              <a:solidFill>
                <a:schemeClr val="bg1"/>
              </a:solidFill>
            </a:endParaRPr>
          </a:p>
          <a:p>
            <a:pPr marL="687388" lvl="1" indent="-342900">
              <a:spcAft>
                <a:spcPct val="50000"/>
              </a:spcAft>
              <a:buFont typeface="Arial" charset="0"/>
              <a:buAutoNum type="arabicPeriod"/>
              <a:tabLst>
                <a:tab pos="511175" algn="l"/>
                <a:tab pos="4060825" algn="r"/>
              </a:tabLst>
            </a:pPr>
            <a:r>
              <a:rPr lang="en-US" sz="1200" b="1" dirty="0" smtClean="0">
                <a:solidFill>
                  <a:schemeClr val="bg1"/>
                </a:solidFill>
              </a:rPr>
              <a:t>the </a:t>
            </a:r>
            <a:r>
              <a:rPr lang="en-US" sz="1200" b="1" dirty="0" smtClean="0">
                <a:solidFill>
                  <a:schemeClr val="bg1"/>
                </a:solidFill>
              </a:rPr>
              <a:t>structure-function relationship of cross-</a:t>
            </a:r>
            <a:r>
              <a:rPr lang="en-US" sz="1200" b="1" dirty="0" smtClean="0">
                <a:solidFill>
                  <a:schemeClr val="bg1"/>
                </a:solidFill>
              </a:rPr>
              <a:t>linking and </a:t>
            </a:r>
            <a:r>
              <a:rPr lang="en-US" sz="1200" b="1" dirty="0" err="1" smtClean="0">
                <a:solidFill>
                  <a:schemeClr val="bg1"/>
                </a:solidFill>
              </a:rPr>
              <a:t>cytotoxicity</a:t>
            </a:r>
            <a:endParaRPr lang="en-US" sz="1200" b="1" dirty="0" smtClean="0">
              <a:solidFill>
                <a:schemeClr val="bg1"/>
              </a:solidFill>
            </a:endParaRPr>
          </a:p>
          <a:p>
            <a:pPr marL="687388" lvl="1" indent="-342900">
              <a:buFont typeface="Arial" charset="0"/>
              <a:buAutoNum type="arabicPeriod"/>
              <a:tabLst>
                <a:tab pos="511175" algn="l"/>
                <a:tab pos="4060825" algn="r"/>
              </a:tabLst>
            </a:pPr>
            <a:r>
              <a:rPr lang="en-US" sz="1200" b="1" dirty="0" smtClean="0">
                <a:solidFill>
                  <a:schemeClr val="bg1"/>
                </a:solidFill>
              </a:rPr>
              <a:t>the </a:t>
            </a:r>
            <a:r>
              <a:rPr lang="en-US" sz="1200" b="1" dirty="0" err="1" smtClean="0">
                <a:solidFill>
                  <a:schemeClr val="bg1"/>
                </a:solidFill>
              </a:rPr>
              <a:t>epichlorohydrin</a:t>
            </a:r>
            <a:r>
              <a:rPr lang="en-US" sz="1200" b="1" dirty="0" smtClean="0">
                <a:solidFill>
                  <a:schemeClr val="bg1"/>
                </a:solidFill>
              </a:rPr>
              <a:t> mechanism of cell death</a:t>
            </a:r>
            <a:endParaRPr lang="en-US" sz="1200" b="1" dirty="0">
              <a:solidFill>
                <a:schemeClr val="bg1"/>
              </a:solidFill>
            </a:endParaRPr>
          </a:p>
        </p:txBody>
      </p:sp>
      <p:pic>
        <p:nvPicPr>
          <p:cNvPr id="29747" name="Picture 51" descr="Colby_seal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755650" cy="739775"/>
          </a:xfrm>
          <a:prstGeom prst="rect">
            <a:avLst/>
          </a:prstGeom>
          <a:noFill/>
        </p:spPr>
      </p:pic>
      <p:sp>
        <p:nvSpPr>
          <p:cNvPr id="29766" name="Rectangle 70"/>
          <p:cNvSpPr>
            <a:spLocks noChangeArrowheads="1"/>
          </p:cNvSpPr>
          <p:nvPr/>
        </p:nvSpPr>
        <p:spPr bwMode="auto">
          <a:xfrm>
            <a:off x="533400" y="3124200"/>
            <a:ext cx="3733800" cy="3581400"/>
          </a:xfrm>
          <a:prstGeom prst="rect">
            <a:avLst/>
          </a:prstGeom>
          <a:noFill/>
          <a:ln w="12700">
            <a:solidFill>
              <a:srgbClr val="FFFC6F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767" name="Text Box 71"/>
          <p:cNvSpPr txBox="1">
            <a:spLocks noChangeArrowheads="1"/>
          </p:cNvSpPr>
          <p:nvPr/>
        </p:nvSpPr>
        <p:spPr bwMode="auto">
          <a:xfrm>
            <a:off x="611187" y="3200400"/>
            <a:ext cx="1295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rgbClr val="FFFC6F"/>
                </a:solidFill>
              </a:rPr>
              <a:t>Project</a:t>
            </a:r>
            <a:r>
              <a:rPr lang="en-US" dirty="0" smtClean="0">
                <a:solidFill>
                  <a:srgbClr val="FFFC6F"/>
                </a:solidFill>
              </a:rPr>
              <a:t> 1</a:t>
            </a:r>
            <a:endParaRPr lang="en-US" dirty="0"/>
          </a:p>
        </p:txBody>
      </p:sp>
      <p:sp>
        <p:nvSpPr>
          <p:cNvPr id="29771" name="Text Box 75"/>
          <p:cNvSpPr txBox="1">
            <a:spLocks noChangeArrowheads="1"/>
          </p:cNvSpPr>
          <p:nvPr/>
        </p:nvSpPr>
        <p:spPr bwMode="auto">
          <a:xfrm>
            <a:off x="4953000" y="3200400"/>
            <a:ext cx="1295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rgbClr val="FFFC6F"/>
                </a:solidFill>
              </a:rPr>
              <a:t>Project</a:t>
            </a:r>
            <a:r>
              <a:rPr lang="en-US" dirty="0" smtClean="0">
                <a:solidFill>
                  <a:srgbClr val="FFFC6F"/>
                </a:solidFill>
              </a:rPr>
              <a:t> 2</a:t>
            </a:r>
            <a:endParaRPr lang="en-US" dirty="0"/>
          </a:p>
        </p:txBody>
      </p:sp>
      <p:sp>
        <p:nvSpPr>
          <p:cNvPr id="29772" name="Text Box 76"/>
          <p:cNvSpPr txBox="1">
            <a:spLocks noChangeArrowheads="1"/>
          </p:cNvSpPr>
          <p:nvPr/>
        </p:nvSpPr>
        <p:spPr bwMode="auto">
          <a:xfrm>
            <a:off x="534986" y="3581400"/>
            <a:ext cx="3732214" cy="938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1100" dirty="0">
                <a:solidFill>
                  <a:schemeClr val="accent3"/>
                </a:solidFill>
              </a:rPr>
              <a:t>Correlation between occupational exposure to chloroprene and lung cancer</a:t>
            </a:r>
            <a:r>
              <a:rPr lang="en-US" sz="1100" dirty="0" smtClean="0">
                <a:solidFill>
                  <a:schemeClr val="accent3"/>
                </a:solidFill>
              </a:rPr>
              <a:t> has been </a:t>
            </a:r>
            <a:r>
              <a:rPr lang="en-US" sz="1100" dirty="0">
                <a:solidFill>
                  <a:schemeClr val="accent3"/>
                </a:solidFill>
              </a:rPr>
              <a:t>reported. The active compound is believed to be (1-chloroethenyl) </a:t>
            </a:r>
            <a:r>
              <a:rPr lang="en-US" sz="1100" dirty="0" err="1" smtClean="0">
                <a:solidFill>
                  <a:schemeClr val="accent3"/>
                </a:solidFill>
              </a:rPr>
              <a:t>oxirane</a:t>
            </a:r>
            <a:r>
              <a:rPr lang="en-US" sz="1100" dirty="0" smtClean="0">
                <a:solidFill>
                  <a:schemeClr val="accent3"/>
                </a:solidFill>
              </a:rPr>
              <a:t> (CEO), </a:t>
            </a:r>
            <a:r>
              <a:rPr lang="en-US" sz="1100" dirty="0">
                <a:solidFill>
                  <a:schemeClr val="accent3"/>
                </a:solidFill>
              </a:rPr>
              <a:t>a </a:t>
            </a:r>
            <a:r>
              <a:rPr lang="en-US" sz="1100" dirty="0" err="1">
                <a:solidFill>
                  <a:schemeClr val="accent3"/>
                </a:solidFill>
              </a:rPr>
              <a:t>bifunctional</a:t>
            </a:r>
            <a:r>
              <a:rPr lang="en-US" sz="1100" dirty="0">
                <a:solidFill>
                  <a:schemeClr val="accent3"/>
                </a:solidFill>
              </a:rPr>
              <a:t> metabolite structurally</a:t>
            </a:r>
            <a:r>
              <a:rPr lang="en-US" sz="1100" dirty="0" smtClean="0">
                <a:solidFill>
                  <a:schemeClr val="accent3"/>
                </a:solidFill>
              </a:rPr>
              <a:t> similar to </a:t>
            </a:r>
            <a:r>
              <a:rPr lang="en-US" sz="1100" dirty="0">
                <a:solidFill>
                  <a:schemeClr val="accent3"/>
                </a:solidFill>
              </a:rPr>
              <a:t>ECH.</a:t>
            </a:r>
            <a:r>
              <a:rPr lang="en-US" sz="1100" dirty="0" smtClean="0">
                <a:solidFill>
                  <a:schemeClr val="accent3"/>
                </a:solidFill>
              </a:rPr>
              <a:t> </a:t>
            </a:r>
          </a:p>
        </p:txBody>
      </p:sp>
      <p:sp>
        <p:nvSpPr>
          <p:cNvPr id="29832" name="Text Box 136"/>
          <p:cNvSpPr txBox="1">
            <a:spLocks noChangeArrowheads="1"/>
          </p:cNvSpPr>
          <p:nvPr/>
        </p:nvSpPr>
        <p:spPr bwMode="auto">
          <a:xfrm>
            <a:off x="4876800" y="3581400"/>
            <a:ext cx="3657600" cy="13670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eaLnBrk="0" hangingPunct="0">
              <a:spcAft>
                <a:spcPts val="660"/>
              </a:spcAft>
              <a:buFontTx/>
              <a:buChar char="•"/>
            </a:pPr>
            <a:r>
              <a:rPr lang="en-US" sz="1100" dirty="0">
                <a:solidFill>
                  <a:schemeClr val="accent3"/>
                </a:solidFill>
              </a:rPr>
              <a:t>We are</a:t>
            </a:r>
            <a:r>
              <a:rPr lang="en-US" sz="1100" dirty="0" smtClean="0">
                <a:solidFill>
                  <a:schemeClr val="accent3"/>
                </a:solidFill>
              </a:rPr>
              <a:t> exploring </a:t>
            </a:r>
            <a:r>
              <a:rPr lang="en-US" sz="1100" dirty="0">
                <a:solidFill>
                  <a:schemeClr val="accent3"/>
                </a:solidFill>
              </a:rPr>
              <a:t>the role of apoptosis (programmed cell death) versus necrosis (direct damage) in the </a:t>
            </a:r>
            <a:r>
              <a:rPr lang="en-US" sz="1100" dirty="0" err="1">
                <a:solidFill>
                  <a:schemeClr val="accent3"/>
                </a:solidFill>
              </a:rPr>
              <a:t>cytotoxicity</a:t>
            </a:r>
            <a:r>
              <a:rPr lang="en-US" sz="1100" dirty="0">
                <a:solidFill>
                  <a:schemeClr val="accent3"/>
                </a:solidFill>
              </a:rPr>
              <a:t> of ECH and related </a:t>
            </a:r>
            <a:r>
              <a:rPr lang="en-US" sz="1100" dirty="0" smtClean="0">
                <a:solidFill>
                  <a:schemeClr val="accent3"/>
                </a:solidFill>
              </a:rPr>
              <a:t>compounds. </a:t>
            </a:r>
            <a:endParaRPr lang="en-US" sz="1100" dirty="0" smtClean="0">
              <a:solidFill>
                <a:schemeClr val="accent3"/>
              </a:solidFill>
            </a:endParaRPr>
          </a:p>
          <a:p>
            <a:pPr eaLnBrk="0" hangingPunct="0">
              <a:spcAft>
                <a:spcPts val="660"/>
              </a:spcAft>
              <a:buFontTx/>
              <a:buChar char="•"/>
            </a:pPr>
            <a:r>
              <a:rPr lang="en-US" sz="1100" dirty="0" err="1" smtClean="0">
                <a:solidFill>
                  <a:schemeClr val="bg1"/>
                </a:solidFill>
              </a:rPr>
              <a:t>Annexin</a:t>
            </a:r>
            <a:r>
              <a:rPr lang="en-US" sz="1100" dirty="0" smtClean="0">
                <a:solidFill>
                  <a:schemeClr val="bg1"/>
                </a:solidFill>
              </a:rPr>
              <a:t> V-FITC/</a:t>
            </a:r>
            <a:r>
              <a:rPr lang="en-US" sz="1100" dirty="0" err="1" smtClean="0">
                <a:solidFill>
                  <a:schemeClr val="bg1"/>
                </a:solidFill>
              </a:rPr>
              <a:t>Propidium</a:t>
            </a:r>
            <a:r>
              <a:rPr lang="en-US" sz="1100" dirty="0" smtClean="0">
                <a:solidFill>
                  <a:schemeClr val="bg1"/>
                </a:solidFill>
              </a:rPr>
              <a:t> Iodide (PI) staining</a:t>
            </a:r>
            <a:r>
              <a:rPr lang="en-US" sz="1100" dirty="0" smtClean="0">
                <a:solidFill>
                  <a:schemeClr val="bg1"/>
                </a:solidFill>
              </a:rPr>
              <a:t> coupled with flow </a:t>
            </a:r>
            <a:r>
              <a:rPr lang="en-US" sz="1100" dirty="0" err="1" smtClean="0">
                <a:solidFill>
                  <a:schemeClr val="bg1"/>
                </a:solidFill>
              </a:rPr>
              <a:t>cytometry</a:t>
            </a:r>
            <a:r>
              <a:rPr lang="en-US" sz="1100" dirty="0" smtClean="0">
                <a:solidFill>
                  <a:schemeClr val="bg1"/>
                </a:solidFill>
              </a:rPr>
              <a:t> suggests that apoptotic potential within 6C2 cells  follows the order </a:t>
            </a:r>
            <a:r>
              <a:rPr lang="en-US" sz="1100" dirty="0" err="1" smtClean="0">
                <a:solidFill>
                  <a:schemeClr val="bg1"/>
                </a:solidFill>
              </a:rPr>
              <a:t>diepoxybutane</a:t>
            </a:r>
            <a:r>
              <a:rPr lang="en-US" sz="1100" dirty="0" smtClean="0">
                <a:solidFill>
                  <a:schemeClr val="bg1"/>
                </a:solidFill>
              </a:rPr>
              <a:t> &gt;&gt; ECH &gt; CEO.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26" name="Picture 25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3"/>
              <a:stretch>
                <a:fillRect/>
              </a:stretch>
            </p:blipFill>
          </mc:Choice>
          <mc:Fallback>
            <p:blipFill>
              <a:blip r:embed="rId4"/>
              <a:stretch>
                <a:fillRect/>
              </a:stretch>
            </p:blipFill>
          </mc:Fallback>
        </mc:AlternateContent>
        <p:spPr>
          <a:xfrm>
            <a:off x="2590800" y="4533900"/>
            <a:ext cx="1282700" cy="800100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5"/>
              <a:stretch>
                <a:fillRect/>
              </a:stretch>
            </p:blipFill>
          </mc:Choice>
          <mc:Fallback>
            <p:blipFill>
              <a:blip r:embed="rId6"/>
              <a:stretch>
                <a:fillRect/>
              </a:stretch>
            </p:blipFill>
          </mc:Fallback>
        </mc:AlternateContent>
        <p:spPr>
          <a:xfrm>
            <a:off x="2438400" y="5334000"/>
            <a:ext cx="1651000" cy="1143000"/>
          </a:xfrm>
          <a:prstGeom prst="rect">
            <a:avLst/>
          </a:prstGeom>
        </p:spPr>
      </p:pic>
      <p:sp>
        <p:nvSpPr>
          <p:cNvPr id="28" name="TextBox 27"/>
          <p:cNvSpPr txBox="1"/>
          <p:nvPr/>
        </p:nvSpPr>
        <p:spPr>
          <a:xfrm>
            <a:off x="534986" y="4572000"/>
            <a:ext cx="1827213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/>
              <a:buChar char="•"/>
            </a:pPr>
            <a:r>
              <a:rPr lang="en-US" sz="1100" dirty="0" smtClean="0">
                <a:solidFill>
                  <a:schemeClr val="accent3"/>
                </a:solidFill>
              </a:rPr>
              <a:t>We have synthesized</a:t>
            </a:r>
            <a:r>
              <a:rPr lang="en-US" sz="1100" dirty="0" smtClean="0">
                <a:solidFill>
                  <a:schemeClr val="accent3"/>
                </a:solidFill>
              </a:rPr>
              <a:t> CEO and </a:t>
            </a:r>
            <a:r>
              <a:rPr lang="en-US" sz="1100" dirty="0" smtClean="0">
                <a:solidFill>
                  <a:schemeClr val="accent3"/>
                </a:solidFill>
              </a:rPr>
              <a:t>found evidence for DNA </a:t>
            </a:r>
            <a:r>
              <a:rPr lang="en-US" sz="1100" dirty="0" err="1" smtClean="0">
                <a:solidFill>
                  <a:schemeClr val="accent3"/>
                </a:solidFill>
              </a:rPr>
              <a:t>interstrand</a:t>
            </a:r>
            <a:r>
              <a:rPr lang="en-US" sz="1100" dirty="0" smtClean="0">
                <a:solidFill>
                  <a:schemeClr val="accent3"/>
                </a:solidFill>
              </a:rPr>
              <a:t> cross-</a:t>
            </a:r>
            <a:r>
              <a:rPr lang="en-US" sz="1100" dirty="0" smtClean="0">
                <a:solidFill>
                  <a:schemeClr val="accent3"/>
                </a:solidFill>
              </a:rPr>
              <a:t>linking at </a:t>
            </a:r>
            <a:r>
              <a:rPr lang="en-US" sz="1100" dirty="0" err="1" smtClean="0">
                <a:solidFill>
                  <a:schemeClr val="accent3"/>
                </a:solidFill>
              </a:rPr>
              <a:t>deoxyguanosine</a:t>
            </a:r>
            <a:r>
              <a:rPr lang="en-US" sz="1100" dirty="0" smtClean="0">
                <a:solidFill>
                  <a:schemeClr val="accent3"/>
                </a:solidFill>
              </a:rPr>
              <a:t> residues within 5’-GC and 5’-GCC sequences.</a:t>
            </a:r>
          </a:p>
          <a:p>
            <a:pPr>
              <a:buFont typeface="Arial"/>
              <a:buChar char="•"/>
            </a:pPr>
            <a:endParaRPr lang="en-US" sz="1100" dirty="0" smtClean="0">
              <a:solidFill>
                <a:schemeClr val="accent3"/>
              </a:solidFill>
            </a:endParaRPr>
          </a:p>
          <a:p>
            <a:pPr>
              <a:buFont typeface="Arial"/>
              <a:buChar char="•"/>
            </a:pPr>
            <a:r>
              <a:rPr lang="en-US" sz="1100" dirty="0" smtClean="0">
                <a:solidFill>
                  <a:schemeClr val="accent3"/>
                </a:solidFill>
              </a:rPr>
              <a:t>Our data suggest </a:t>
            </a:r>
            <a:r>
              <a:rPr lang="en-US" sz="1100" dirty="0" smtClean="0">
                <a:solidFill>
                  <a:schemeClr val="accent3"/>
                </a:solidFill>
              </a:rPr>
              <a:t>that</a:t>
            </a:r>
            <a:r>
              <a:rPr lang="en-US" sz="1100" dirty="0" smtClean="0">
                <a:solidFill>
                  <a:schemeClr val="accent3"/>
                </a:solidFill>
              </a:rPr>
              <a:t> CEO is both a better cross-linker and more </a:t>
            </a:r>
            <a:r>
              <a:rPr lang="en-US" sz="1100" dirty="0" err="1" smtClean="0">
                <a:solidFill>
                  <a:schemeClr val="accent3"/>
                </a:solidFill>
              </a:rPr>
              <a:t>cytotoxic</a:t>
            </a:r>
            <a:r>
              <a:rPr lang="en-US" sz="1100" dirty="0" smtClean="0">
                <a:solidFill>
                  <a:schemeClr val="accent3"/>
                </a:solidFill>
              </a:rPr>
              <a:t> to 6C2 cells </a:t>
            </a:r>
            <a:r>
              <a:rPr lang="en-US" sz="1100" dirty="0" smtClean="0">
                <a:solidFill>
                  <a:schemeClr val="accent3"/>
                </a:solidFill>
              </a:rPr>
              <a:t>than ECH</a:t>
            </a:r>
            <a:r>
              <a:rPr lang="en-US" sz="1100" dirty="0" smtClean="0">
                <a:solidFill>
                  <a:schemeClr val="accent3"/>
                </a:solidFill>
              </a:rPr>
              <a:t> is.</a:t>
            </a:r>
            <a:endParaRPr lang="en-US" sz="1100" dirty="0" smtClean="0">
              <a:solidFill>
                <a:schemeClr val="accent3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438400" y="4495800"/>
            <a:ext cx="1676400" cy="1981200"/>
          </a:xfrm>
          <a:prstGeom prst="rect">
            <a:avLst/>
          </a:prstGeom>
          <a:noFill/>
          <a:ln w="12700">
            <a:solidFill>
              <a:srgbClr val="FFFC6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70"/>
          <p:cNvSpPr>
            <a:spLocks noChangeArrowheads="1"/>
          </p:cNvSpPr>
          <p:nvPr/>
        </p:nvSpPr>
        <p:spPr bwMode="auto">
          <a:xfrm>
            <a:off x="4876800" y="3124200"/>
            <a:ext cx="3733800" cy="3581400"/>
          </a:xfrm>
          <a:prstGeom prst="rect">
            <a:avLst/>
          </a:prstGeom>
          <a:noFill/>
          <a:ln w="12700">
            <a:solidFill>
              <a:srgbClr val="FFFC6F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2" name="Picture 3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181600" y="4975302"/>
            <a:ext cx="3048000" cy="165409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4579</TotalTime>
  <Words>251</Words>
  <Application>Microsoft Macintosh PowerPoint</Application>
  <PresentationFormat>On-screen Show (4:3)</PresentationFormat>
  <Paragraphs>15</Paragraphs>
  <Slides>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Slide 1</vt:lpstr>
    </vt:vector>
  </TitlesOfParts>
  <Company>UST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Structural Preferences of N-Substituted Monosaccharide Derivatives</dc:title>
  <dc:creator>IRT-CS</dc:creator>
  <cp:lastModifiedBy>Julie Millard</cp:lastModifiedBy>
  <cp:revision>100</cp:revision>
  <dcterms:created xsi:type="dcterms:W3CDTF">2009-09-16T14:34:04Z</dcterms:created>
  <dcterms:modified xsi:type="dcterms:W3CDTF">2009-09-16T14:43:49Z</dcterms:modified>
</cp:coreProperties>
</file>