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slideLayouts/slideLayout6.xml" ContentType="application/vnd.openxmlformats-officedocument.presentationml.slideLayout+xml"/>
  <Override PartName="/docProps/app.xml" ContentType="application/vnd.openxmlformats-officedocument.extended-properties+xml"/>
  <Override PartName="/ppt/presentation.xml" ContentType="application/vnd.openxmlformats-officedocument.presentationml.presentation.main+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Default Extension="png" ContentType="image/png"/>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viewProps.xml" ContentType="application/vnd.openxmlformats-officedocument.presentationml.viewProp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76"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17" d="100"/>
          <a:sy n="117" d="100"/>
        </p:scale>
        <p:origin x="-62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4" Type="http://schemas.openxmlformats.org/officeDocument/2006/relationships/presProps" Target="presProps.xml"/><Relationship Id="rId5" Type="http://schemas.openxmlformats.org/officeDocument/2006/relationships/viewProps" Target="viewProps.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printerSettings" Target="printerSettings/printerSettings1.bin"/><Relationship Id="rId6"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1461247"/>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0" y="4953000"/>
            <a:ext cx="9144000" cy="45291"/>
            <a:chOff x="0" y="1613647"/>
            <a:chExt cx="9144000" cy="45291"/>
          </a:xfrm>
        </p:grpSpPr>
        <p:cxnSp>
          <p:nvCxnSpPr>
            <p:cNvPr id="11" name="Straight Connector 10"/>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4114800" y="1572768"/>
            <a:ext cx="4910328" cy="2130552"/>
          </a:xfrm>
        </p:spPr>
        <p:txBody>
          <a:bodyPr vert="horz" lIns="91440" tIns="45720" rIns="91440" bIns="45720" rtlCol="0" anchor="b" anchorCtr="0">
            <a:normAutofit/>
          </a:bodyPr>
          <a:lstStyle>
            <a:lvl1pPr algn="r" defTabSz="914400" rtl="0" eaLnBrk="1" latinLnBrk="0" hangingPunct="1">
              <a:spcBef>
                <a:spcPct val="0"/>
              </a:spcBef>
              <a:buNone/>
              <a:defRPr sz="4800" b="1" kern="1200">
                <a:solidFill>
                  <a:schemeClr val="tx1"/>
                </a:solidFill>
                <a:effectLst>
                  <a:outerShdw blurRad="50800" dist="50800" dir="2700000" algn="tl" rotWithShape="0">
                    <a:schemeClr val="bg1">
                      <a:alpha val="30000"/>
                    </a:schemeClr>
                  </a:outerShdw>
                </a:effectLst>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4114800" y="3711388"/>
            <a:ext cx="4910328" cy="886968"/>
          </a:xfrm>
        </p:spPr>
        <p:txBody>
          <a:bodyPr vert="horz" lIns="91440" tIns="45720" rIns="91440" bIns="45720" rtlCol="0">
            <a:normAutofit/>
          </a:bodyPr>
          <a:lstStyle>
            <a:lvl1pPr marL="0" indent="0" algn="r" defTabSz="914400" rtl="0" eaLnBrk="1" latinLnBrk="0" hangingPunct="1">
              <a:spcBef>
                <a:spcPct val="20000"/>
              </a:spcBef>
              <a:buClr>
                <a:schemeClr val="accent1"/>
              </a:buClr>
              <a:buSzPct val="90000"/>
              <a:buFont typeface="Wingdings" pitchFamily="2" charset="2"/>
              <a:buNone/>
              <a:defRPr sz="2400" b="1" kern="1200">
                <a:solidFill>
                  <a:schemeClr val="tx1">
                    <a:tint val="75000"/>
                  </a:schemeClr>
                </a:solidFill>
                <a:effectLst>
                  <a:outerShdw blurRad="50800" dist="50800" dir="2700000" algn="tl" rotWithShape="0">
                    <a:schemeClr val="bg1">
                      <a:alpha val="30000"/>
                    </a:scheme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A529F011-3C5C-CD42-A141-04B32FFDC9F7}" type="datetimeFigureOut">
              <a:rPr lang="en-US" smtClean="0"/>
              <a:pPr/>
              <a:t>9/24/09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F5C27C-1151-8349-AB44-87B6B1A679B0}" type="slidenum">
              <a:rPr lang="en-US" smtClean="0"/>
              <a:pPr/>
              <a:t>‹#›</a:t>
            </a:fld>
            <a:endParaRPr lang="en-US" dirty="0"/>
          </a:p>
        </p:txBody>
      </p:sp>
      <p:sp>
        <p:nvSpPr>
          <p:cNvPr id="20" name="Oval 19"/>
          <p:cNvSpPr>
            <a:spLocks noChangeAspect="1"/>
          </p:cNvSpPr>
          <p:nvPr/>
        </p:nvSpPr>
        <p:spPr>
          <a:xfrm>
            <a:off x="121024" y="85165"/>
            <a:ext cx="4433047" cy="4433047"/>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4" name="Oval 33"/>
          <p:cNvSpPr/>
          <p:nvPr/>
        </p:nvSpPr>
        <p:spPr>
          <a:xfrm>
            <a:off x="179294" y="112058"/>
            <a:ext cx="4201255" cy="4201255"/>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5" name="Oval 34"/>
          <p:cNvSpPr/>
          <p:nvPr/>
        </p:nvSpPr>
        <p:spPr>
          <a:xfrm>
            <a:off x="264460" y="138952"/>
            <a:ext cx="3988777" cy="4056383"/>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7" name="Oval 36"/>
          <p:cNvSpPr/>
          <p:nvPr/>
        </p:nvSpPr>
        <p:spPr>
          <a:xfrm>
            <a:off x="264460" y="138953"/>
            <a:ext cx="3897026" cy="3897026"/>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127000" dist="63500" dir="162000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bg>
      <p:bgRef idx="1003">
        <a:schemeClr val="bg2"/>
      </p:bgRef>
    </p:bg>
    <p:spTree>
      <p:nvGrpSpPr>
        <p:cNvPr id="1" name=""/>
        <p:cNvGrpSpPr/>
        <p:nvPr/>
      </p:nvGrpSpPr>
      <p:grpSpPr>
        <a:xfrm>
          <a:off x="0" y="0"/>
          <a:ext cx="0" cy="0"/>
          <a:chOff x="0" y="0"/>
          <a:chExt cx="0" cy="0"/>
        </a:xfrm>
      </p:grpSpPr>
      <p:grpSp>
        <p:nvGrpSpPr>
          <p:cNvPr id="9" name="Group 8"/>
          <p:cNvGrpSpPr/>
          <p:nvPr/>
        </p:nvGrpSpPr>
        <p:grpSpPr>
          <a:xfrm>
            <a:off x="0" y="1178859"/>
            <a:ext cx="9144000" cy="45291"/>
            <a:chOff x="0" y="1613647"/>
            <a:chExt cx="9144000" cy="45291"/>
          </a:xfrm>
        </p:grpSpPr>
        <p:cxnSp>
          <p:nvCxnSpPr>
            <p:cNvPr id="10" name="Straight Connector 9"/>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11"/>
          <p:cNvGrpSpPr/>
          <p:nvPr/>
        </p:nvGrpSpPr>
        <p:grpSpPr>
          <a:xfrm>
            <a:off x="0" y="5715000"/>
            <a:ext cx="9144000" cy="45291"/>
            <a:chOff x="0" y="1613647"/>
            <a:chExt cx="9144000" cy="45291"/>
          </a:xfrm>
        </p:grpSpPr>
        <p:cxnSp>
          <p:nvCxnSpPr>
            <p:cNvPr id="13" name="Straight Connector 12"/>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457200" y="1524000"/>
            <a:ext cx="3581400" cy="1252538"/>
          </a:xfrm>
        </p:spPr>
        <p:txBody>
          <a:bodyPr anchor="b">
            <a:normAutofit/>
          </a:bodyPr>
          <a:lstStyle>
            <a:lvl1pPr algn="l">
              <a:defRPr sz="3600" b="1"/>
            </a:lvl1pPr>
          </a:lstStyle>
          <a:p>
            <a:r>
              <a:rPr lang="en-US" smtClean="0"/>
              <a:t>Click to edit Master title style</a:t>
            </a:r>
            <a:endParaRPr/>
          </a:p>
        </p:txBody>
      </p:sp>
      <p:sp>
        <p:nvSpPr>
          <p:cNvPr id="4" name="Text Placeholder 3"/>
          <p:cNvSpPr>
            <a:spLocks noGrp="1"/>
          </p:cNvSpPr>
          <p:nvPr>
            <p:ph type="body" sz="half" idx="2"/>
          </p:nvPr>
        </p:nvSpPr>
        <p:spPr>
          <a:xfrm>
            <a:off x="457200" y="2895600"/>
            <a:ext cx="3581400" cy="2438400"/>
          </a:xfrm>
        </p:spPr>
        <p:txBody>
          <a:bodyPr>
            <a:normAutofit/>
          </a:bodyPr>
          <a:lstStyle>
            <a:lvl1pPr marL="0" indent="0" algn="l">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29F011-3C5C-CD42-A141-04B32FFDC9F7}" type="datetimeFigureOut">
              <a:rPr lang="en-US" smtClean="0"/>
              <a:pPr/>
              <a:t>9/24/09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DF5C27C-1151-8349-AB44-87B6B1A679B0}" type="slidenum">
              <a:rPr lang="en-US" smtClean="0"/>
              <a:pPr/>
              <a:t>‹#›</a:t>
            </a:fld>
            <a:endParaRPr lang="en-US" dirty="0"/>
          </a:p>
        </p:txBody>
      </p:sp>
      <p:sp>
        <p:nvSpPr>
          <p:cNvPr id="8" name="Oval 7"/>
          <p:cNvSpPr>
            <a:spLocks noChangeAspect="1"/>
          </p:cNvSpPr>
          <p:nvPr/>
        </p:nvSpPr>
        <p:spPr>
          <a:xfrm>
            <a:off x="4285131" y="1116106"/>
            <a:ext cx="4724400" cy="4724400"/>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 name="Picture Placeholder 2"/>
          <p:cNvSpPr>
            <a:spLocks noGrp="1"/>
          </p:cNvSpPr>
          <p:nvPr>
            <p:ph type="pic" idx="1"/>
          </p:nvPr>
        </p:nvSpPr>
        <p:spPr>
          <a:xfrm>
            <a:off x="4473386" y="1148001"/>
            <a:ext cx="4434840" cy="4434987"/>
          </a:xfrm>
          <a:prstGeom prst="ellipse">
            <a:avLst/>
          </a:prstGeom>
          <a:effectLst>
            <a:innerShdw blurRad="63500" dist="50800" dir="18900000">
              <a:prstClr val="black">
                <a:alpha val="30000"/>
              </a:prstClr>
            </a:innerShdw>
          </a:effectLst>
        </p:spPr>
        <p:txBody>
          <a:bodyPr vert="horz" lIns="91440" tIns="45720" rIns="91440" bIns="45720" rtlCol="0">
            <a:normAutofit/>
          </a:bodyPr>
          <a:lstStyle>
            <a:lvl1pPr marL="342900" indent="-342900" algn="r" defTabSz="914400" rtl="0" eaLnBrk="1" latinLnBrk="0" hangingPunct="1">
              <a:spcBef>
                <a:spcPct val="20000"/>
              </a:spcBef>
              <a:buClr>
                <a:schemeClr val="accent1"/>
              </a:buClr>
              <a:buSzPct val="90000"/>
              <a:buFont typeface="Wingdings" pitchFamily="2" charset="2"/>
              <a:buNone/>
              <a:defRPr sz="1800" b="1" kern="1200">
                <a:solidFill>
                  <a:schemeClr val="tx1"/>
                </a:solidFill>
                <a:effectLst>
                  <a:outerShdw blurRad="50800" dist="50800" dir="2700000" algn="tl" rotWithShape="0">
                    <a:schemeClr val="bg1">
                      <a:alpha val="30000"/>
                    </a:scheme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dirty="0"/>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A529F011-3C5C-CD42-A141-04B32FFDC9F7}" type="datetimeFigureOut">
              <a:rPr lang="en-US" smtClean="0"/>
              <a:pPr/>
              <a:t>9/24/09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F5C27C-1151-8349-AB44-87B6B1A679B0}" type="slidenum">
              <a:rPr lang="en-US" smtClean="0"/>
              <a:pPr/>
              <a:t>‹#›</a:t>
            </a:fld>
            <a:endParaRPr lang="en-US" dirty="0"/>
          </a:p>
        </p:txBody>
      </p:sp>
      <p:grpSp>
        <p:nvGrpSpPr>
          <p:cNvPr id="7" name="Group 6"/>
          <p:cNvGrpSpPr/>
          <p:nvPr/>
        </p:nvGrpSpPr>
        <p:grpSpPr>
          <a:xfrm>
            <a:off x="0" y="1584169"/>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56500" y="609600"/>
            <a:ext cx="1587500" cy="55165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457200" y="609600"/>
            <a:ext cx="6629400" cy="5516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a:xfrm>
            <a:off x="7556499" y="6356350"/>
            <a:ext cx="1148229" cy="365125"/>
          </a:xfrm>
        </p:spPr>
        <p:txBody>
          <a:bodyPr/>
          <a:lstStyle/>
          <a:p>
            <a:fld id="{A529F011-3C5C-CD42-A141-04B32FFDC9F7}" type="datetimeFigureOut">
              <a:rPr lang="en-US" smtClean="0"/>
              <a:pPr/>
              <a:t>9/24/09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F5C27C-1151-8349-AB44-87B6B1A679B0}" type="slidenum">
              <a:rPr lang="en-US" smtClean="0"/>
              <a:pPr/>
              <a:t>‹#›</a:t>
            </a:fld>
            <a:endParaRPr lang="en-US" dirty="0"/>
          </a:p>
        </p:txBody>
      </p:sp>
      <p:grpSp>
        <p:nvGrpSpPr>
          <p:cNvPr id="7" name="Group 6"/>
          <p:cNvGrpSpPr/>
          <p:nvPr/>
        </p:nvGrpSpPr>
        <p:grpSpPr>
          <a:xfrm rot="5400000">
            <a:off x="4065260" y="3406355"/>
            <a:ext cx="6858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1pPr>
              <a:spcBef>
                <a:spcPts val="20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A529F011-3C5C-CD42-A141-04B32FFDC9F7}" type="datetimeFigureOut">
              <a:rPr lang="en-US" smtClean="0"/>
              <a:pPr/>
              <a:t>9/24/09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F5C27C-1151-8349-AB44-87B6B1A679B0}" type="slidenum">
              <a:rPr lang="en-US" smtClean="0"/>
              <a:pPr/>
              <a:t>‹#›</a:t>
            </a:fld>
            <a:endParaRPr lang="en-US" dirty="0"/>
          </a:p>
        </p:txBody>
      </p:sp>
      <p:grpSp>
        <p:nvGrpSpPr>
          <p:cNvPr id="7" name="Group 10"/>
          <p:cNvGrpSpPr/>
          <p:nvPr/>
        </p:nvGrpSpPr>
        <p:grpSpPr>
          <a:xfrm>
            <a:off x="0" y="1584169"/>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bg>
      <p:bgRef idx="1002">
        <a:schemeClr val="bg2"/>
      </p:bgRef>
    </p:bg>
    <p:spTree>
      <p:nvGrpSpPr>
        <p:cNvPr id="1" name=""/>
        <p:cNvGrpSpPr/>
        <p:nvPr/>
      </p:nvGrpSpPr>
      <p:grpSpPr>
        <a:xfrm>
          <a:off x="0" y="0"/>
          <a:ext cx="0" cy="0"/>
          <a:chOff x="0" y="0"/>
          <a:chExt cx="0" cy="0"/>
        </a:xfrm>
      </p:grpSpPr>
      <p:grpSp>
        <p:nvGrpSpPr>
          <p:cNvPr id="6" name="Group 6"/>
          <p:cNvGrpSpPr/>
          <p:nvPr/>
        </p:nvGrpSpPr>
        <p:grpSpPr>
          <a:xfrm>
            <a:off x="0" y="1461247"/>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Group 9"/>
          <p:cNvGrpSpPr/>
          <p:nvPr/>
        </p:nvGrpSpPr>
        <p:grpSpPr>
          <a:xfrm>
            <a:off x="0" y="4953000"/>
            <a:ext cx="9144000" cy="45291"/>
            <a:chOff x="0" y="1613647"/>
            <a:chExt cx="9144000" cy="45291"/>
          </a:xfrm>
        </p:grpSpPr>
        <p:cxnSp>
          <p:nvCxnSpPr>
            <p:cNvPr id="11" name="Straight Connector 10"/>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5365376" y="1573306"/>
            <a:ext cx="3653117" cy="2133600"/>
          </a:xfrm>
        </p:spPr>
        <p:txBody>
          <a:bodyPr anchor="b" anchorCtr="0"/>
          <a:lstStyle>
            <a:lvl1pPr algn="r">
              <a:defRPr/>
            </a:lvl1pPr>
          </a:lstStyle>
          <a:p>
            <a:r>
              <a:rPr lang="en-US" smtClean="0"/>
              <a:t>Click to edit Master title style</a:t>
            </a:r>
            <a:endParaRPr/>
          </a:p>
        </p:txBody>
      </p:sp>
      <p:sp>
        <p:nvSpPr>
          <p:cNvPr id="3" name="Subtitle 2"/>
          <p:cNvSpPr>
            <a:spLocks noGrp="1"/>
          </p:cNvSpPr>
          <p:nvPr>
            <p:ph type="subTitle" idx="1"/>
          </p:nvPr>
        </p:nvSpPr>
        <p:spPr>
          <a:xfrm>
            <a:off x="5365376" y="3998259"/>
            <a:ext cx="3653117" cy="883024"/>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A529F011-3C5C-CD42-A141-04B32FFDC9F7}" type="datetimeFigureOut">
              <a:rPr lang="en-US" smtClean="0"/>
              <a:pPr/>
              <a:t>9/24/09</a:t>
            </a:fld>
            <a:endParaRPr lang="en-US" dirty="0"/>
          </a:p>
        </p:txBody>
      </p:sp>
      <p:sp>
        <p:nvSpPr>
          <p:cNvPr id="5" name="Footer Placeholder 4"/>
          <p:cNvSpPr>
            <a:spLocks noGrp="1"/>
          </p:cNvSpPr>
          <p:nvPr>
            <p:ph type="ftr" sz="quarter" idx="11"/>
          </p:nvPr>
        </p:nvSpPr>
        <p:spPr>
          <a:xfrm>
            <a:off x="3124200" y="6356350"/>
            <a:ext cx="2895600" cy="365125"/>
          </a:xfrm>
        </p:spPr>
        <p:txBody>
          <a:bodyPr/>
          <a:lstStyle>
            <a:lvl1pPr algn="ctr">
              <a:defRPr/>
            </a:lvl1pPr>
          </a:lstStyle>
          <a:p>
            <a:endParaRPr lang="en-US" dirty="0"/>
          </a:p>
        </p:txBody>
      </p:sp>
      <p:sp>
        <p:nvSpPr>
          <p:cNvPr id="16" name="Oval 15"/>
          <p:cNvSpPr>
            <a:spLocks noChangeAspect="1"/>
          </p:cNvSpPr>
          <p:nvPr/>
        </p:nvSpPr>
        <p:spPr>
          <a:xfrm>
            <a:off x="134471" y="685800"/>
            <a:ext cx="5268049" cy="5268049"/>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229676" y="712694"/>
            <a:ext cx="4983480" cy="4983480"/>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Picture Placeholder 24"/>
          <p:cNvSpPr>
            <a:spLocks noGrp="1"/>
          </p:cNvSpPr>
          <p:nvPr>
            <p:ph type="pic" sz="quarter" idx="13"/>
          </p:nvPr>
        </p:nvSpPr>
        <p:spPr>
          <a:xfrm>
            <a:off x="241232" y="716992"/>
            <a:ext cx="4906459" cy="4852935"/>
          </a:xfrm>
          <a:prstGeom prst="ellipse">
            <a:avLst/>
          </a:prstGeom>
          <a:effectLst>
            <a:innerShdw blurRad="63500" dist="50800" dir="16200000">
              <a:prstClr val="black">
                <a:alpha val="30000"/>
              </a:prstClr>
            </a:innerShdw>
          </a:effectLst>
        </p:spPr>
        <p:txBody>
          <a:bodyPr>
            <a:normAutofit/>
          </a:bodyPr>
          <a:lstStyle>
            <a:lvl1pPr algn="r">
              <a:buNone/>
              <a:defRPr sz="1800"/>
            </a:lvl1pPr>
          </a:lstStyle>
          <a:p>
            <a:r>
              <a:rPr lang="en-US" dirty="0" smtClean="0"/>
              <a:t>Click icon to add picture</a:t>
            </a:r>
            <a:endParaRP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00"/>
            <a:ext cx="8228013" cy="1362075"/>
          </a:xfrm>
        </p:spPr>
        <p:txBody>
          <a:bodyPr anchor="b" anchorCtr="0">
            <a:normAutofit/>
          </a:bodyPr>
          <a:lstStyle>
            <a:lvl1pPr algn="ctr">
              <a:defRPr sz="4800" b="1" cap="none" baseline="0"/>
            </a:lvl1pPr>
          </a:lstStyle>
          <a:p>
            <a:r>
              <a:rPr lang="en-US" smtClean="0"/>
              <a:t>Click to edit Master title style</a:t>
            </a:r>
            <a:endParaRPr/>
          </a:p>
        </p:txBody>
      </p:sp>
      <p:sp>
        <p:nvSpPr>
          <p:cNvPr id="3" name="Text Placeholder 2"/>
          <p:cNvSpPr>
            <a:spLocks noGrp="1"/>
          </p:cNvSpPr>
          <p:nvPr>
            <p:ph type="body" idx="1"/>
          </p:nvPr>
        </p:nvSpPr>
        <p:spPr>
          <a:xfrm>
            <a:off x="457200" y="3529013"/>
            <a:ext cx="8228013" cy="1347787"/>
          </a:xfrm>
        </p:spPr>
        <p:txBody>
          <a:bodyPr anchor="t" anchorCtr="0"/>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29F011-3C5C-CD42-A141-04B32FFDC9F7}" type="datetimeFigureOut">
              <a:rPr lang="en-US" smtClean="0"/>
              <a:pPr/>
              <a:t>9/24/09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F5C27C-1151-8349-AB44-87B6B1A679B0}" type="slidenum">
              <a:rPr lang="en-US" smtClean="0"/>
              <a:pPr/>
              <a:t>‹#›</a:t>
            </a:fld>
            <a:endParaRPr lang="en-US" dirty="0"/>
          </a:p>
        </p:txBody>
      </p:sp>
      <p:grpSp>
        <p:nvGrpSpPr>
          <p:cNvPr id="7" name="Group 7"/>
          <p:cNvGrpSpPr/>
          <p:nvPr/>
        </p:nvGrpSpPr>
        <p:grpSpPr>
          <a:xfrm>
            <a:off x="0" y="1447800"/>
            <a:ext cx="9144000" cy="45291"/>
            <a:chOff x="0" y="1613647"/>
            <a:chExt cx="9144000" cy="45291"/>
          </a:xfrm>
        </p:grpSpPr>
        <p:cxnSp>
          <p:nvCxnSpPr>
            <p:cNvPr id="9" name="Straight Connector 8"/>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10"/>
          <p:cNvGrpSpPr/>
          <p:nvPr/>
        </p:nvGrpSpPr>
        <p:grpSpPr>
          <a:xfrm>
            <a:off x="0" y="4939553"/>
            <a:ext cx="9144000" cy="45291"/>
            <a:chOff x="0" y="1613647"/>
            <a:chExt cx="9144000" cy="45291"/>
          </a:xfrm>
        </p:grpSpPr>
        <p:cxnSp>
          <p:nvCxnSpPr>
            <p:cNvPr id="12" name="Straight Connector 11"/>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57200" y="2057401"/>
            <a:ext cx="3931920" cy="3980328"/>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54880" y="2057401"/>
            <a:ext cx="3931920" cy="3980328"/>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A529F011-3C5C-CD42-A141-04B32FFDC9F7}" type="datetimeFigureOut">
              <a:rPr lang="en-US" smtClean="0"/>
              <a:pPr/>
              <a:t>9/24/09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DF5C27C-1151-8349-AB44-87B6B1A679B0}" type="slidenum">
              <a:rPr lang="en-US" smtClean="0"/>
              <a:pPr/>
              <a:t>‹#›</a:t>
            </a:fld>
            <a:endParaRPr lang="en-US" dirty="0"/>
          </a:p>
        </p:txBody>
      </p:sp>
      <p:grpSp>
        <p:nvGrpSpPr>
          <p:cNvPr id="8" name="Group 16"/>
          <p:cNvGrpSpPr/>
          <p:nvPr/>
        </p:nvGrpSpPr>
        <p:grpSpPr>
          <a:xfrm>
            <a:off x="0" y="1584169"/>
            <a:ext cx="9144000" cy="45291"/>
            <a:chOff x="0" y="1613647"/>
            <a:chExt cx="9144000" cy="45291"/>
          </a:xfrm>
        </p:grpSpPr>
        <p:cxnSp>
          <p:nvCxnSpPr>
            <p:cNvPr id="18" name="Straight Connector 1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grpSp>
        <p:nvGrpSpPr>
          <p:cNvPr id="10" name="Group 9"/>
          <p:cNvGrpSpPr/>
          <p:nvPr/>
        </p:nvGrpSpPr>
        <p:grpSpPr>
          <a:xfrm>
            <a:off x="0" y="1584169"/>
            <a:ext cx="9144000" cy="45291"/>
            <a:chOff x="0" y="1613647"/>
            <a:chExt cx="9144000" cy="45291"/>
          </a:xfrm>
        </p:grpSpPr>
        <p:cxnSp>
          <p:nvCxnSpPr>
            <p:cNvPr id="11" name="Straight Connector 10"/>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1734670"/>
            <a:ext cx="3931920" cy="744071"/>
          </a:xfrm>
        </p:spPr>
        <p:txBody>
          <a:bodyPr anchor="ctr" anchorCtr="0">
            <a:noAutofit/>
          </a:bodyPr>
          <a:lstStyle>
            <a:lvl1pPr marL="0" indent="0" algn="ctr">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514600"/>
            <a:ext cx="3931920" cy="3523129"/>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54880" y="1734670"/>
            <a:ext cx="3931920" cy="744071"/>
          </a:xfrm>
        </p:spPr>
        <p:txBody>
          <a:bodyPr anchor="ctr" anchorCtr="0">
            <a:noAutofit/>
          </a:bodyPr>
          <a:lstStyle>
            <a:lvl1pPr marL="0" indent="0" algn="ctr">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514600"/>
            <a:ext cx="3931920" cy="3523129"/>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A529F011-3C5C-CD42-A141-04B32FFDC9F7}" type="datetimeFigureOut">
              <a:rPr lang="en-US" smtClean="0"/>
              <a:pPr/>
              <a:t>9/24/09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DF5C27C-1151-8349-AB44-87B6B1A679B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A529F011-3C5C-CD42-A141-04B32FFDC9F7}" type="datetimeFigureOut">
              <a:rPr lang="en-US" smtClean="0"/>
              <a:pPr/>
              <a:t>9/24/09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DF5C27C-1151-8349-AB44-87B6B1A679B0}" type="slidenum">
              <a:rPr lang="en-US" smtClean="0"/>
              <a:pPr/>
              <a:t>‹#›</a:t>
            </a:fld>
            <a:endParaRPr lang="en-US" dirty="0"/>
          </a:p>
        </p:txBody>
      </p:sp>
      <p:grpSp>
        <p:nvGrpSpPr>
          <p:cNvPr id="6" name="Group 6"/>
          <p:cNvGrpSpPr/>
          <p:nvPr/>
        </p:nvGrpSpPr>
        <p:grpSpPr>
          <a:xfrm>
            <a:off x="0" y="1584169"/>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29F011-3C5C-CD42-A141-04B32FFDC9F7}" type="datetimeFigureOut">
              <a:rPr lang="en-US" smtClean="0"/>
              <a:pPr/>
              <a:t>9/24/09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DF5C27C-1151-8349-AB44-87B6B1A679B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199" y="658906"/>
            <a:ext cx="3602039" cy="1162050"/>
          </a:xfrm>
        </p:spPr>
        <p:txBody>
          <a:bodyPr anchor="b">
            <a:normAutofit/>
          </a:bodyPr>
          <a:lstStyle>
            <a:lvl1pPr algn="ctr">
              <a:defRPr sz="3600" b="1"/>
            </a:lvl1pPr>
          </a:lstStyle>
          <a:p>
            <a:r>
              <a:rPr lang="en-US" smtClean="0"/>
              <a:t>Click to edit Master title style</a:t>
            </a:r>
            <a:endParaRPr/>
          </a:p>
        </p:txBody>
      </p:sp>
      <p:sp>
        <p:nvSpPr>
          <p:cNvPr id="3" name="Content Placeholder 2"/>
          <p:cNvSpPr>
            <a:spLocks noGrp="1"/>
          </p:cNvSpPr>
          <p:nvPr>
            <p:ph idx="1"/>
          </p:nvPr>
        </p:nvSpPr>
        <p:spPr>
          <a:xfrm>
            <a:off x="4473388" y="273051"/>
            <a:ext cx="4206240" cy="5778500"/>
          </a:xfrm>
        </p:spPr>
        <p:txBody>
          <a:bodyPr>
            <a:normAutofit/>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457199" y="1905001"/>
            <a:ext cx="3602039" cy="3733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29F011-3C5C-CD42-A141-04B32FFDC9F7}" type="datetimeFigureOut">
              <a:rPr lang="en-US" smtClean="0"/>
              <a:pPr/>
              <a:t>9/24/09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DF5C27C-1151-8349-AB44-87B6B1A679B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8" Type="http://schemas.openxmlformats.org/officeDocument/2006/relationships/slideLayout" Target="../slideLayouts/slideLayout8.xml"/><Relationship Id="rId13" Type="http://schemas.openxmlformats.org/officeDocument/2006/relationships/theme" Target="../theme/theme1.xml"/><Relationship Id="rId10" Type="http://schemas.openxmlformats.org/officeDocument/2006/relationships/slideLayout" Target="../slideLayouts/slideLayout10.xml"/><Relationship Id="rId5" Type="http://schemas.openxmlformats.org/officeDocument/2006/relationships/slideLayout" Target="../slideLayouts/slideLayout5.xml"/><Relationship Id="rId12" Type="http://schemas.openxmlformats.org/officeDocument/2006/relationships/slideLayout" Target="../slideLayouts/slideLayout12.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a:p>
        </p:txBody>
      </p:sp>
      <p:sp>
        <p:nvSpPr>
          <p:cNvPr id="3" name="Text Placeholder 2"/>
          <p:cNvSpPr>
            <a:spLocks noGrp="1"/>
          </p:cNvSpPr>
          <p:nvPr>
            <p:ph type="body" idx="1"/>
          </p:nvPr>
        </p:nvSpPr>
        <p:spPr>
          <a:xfrm>
            <a:off x="457200" y="2057401"/>
            <a:ext cx="8229600" cy="3962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6571129"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29F011-3C5C-CD42-A141-04B32FFDC9F7}" type="datetimeFigureOut">
              <a:rPr lang="en-US" smtClean="0"/>
              <a:pPr/>
              <a:t>9/24/09</a:t>
            </a:fld>
            <a:endParaRPr lang="en-US" dirty="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267200" y="6356350"/>
            <a:ext cx="609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EDF5C27C-1151-8349-AB44-87B6B1A679B0}"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Lst>
  <p:txStyles>
    <p:titleStyle>
      <a:lvl1pPr algn="ctr" defTabSz="914400" rtl="0" eaLnBrk="1" latinLnBrk="0" hangingPunct="1">
        <a:spcBef>
          <a:spcPct val="0"/>
        </a:spcBef>
        <a:buNone/>
        <a:defRPr sz="4800" b="1" kern="1200">
          <a:solidFill>
            <a:schemeClr val="tx1"/>
          </a:solidFill>
          <a:effectLst>
            <a:outerShdw blurRad="50800" dist="50800" dir="2700000" algn="tl" rotWithShape="0">
              <a:schemeClr val="bg1">
                <a:alpha val="30000"/>
              </a:scheme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90000"/>
        <a:buFont typeface="Wingdings" pitchFamily="2" charset="2"/>
        <a:buChar char=""/>
        <a:defRPr sz="2400" b="1" kern="1200">
          <a:solidFill>
            <a:schemeClr val="tx1"/>
          </a:solidFill>
          <a:effectLst>
            <a:outerShdw blurRad="50800" dist="50800" dir="2700000" algn="tl" rotWithShape="0">
              <a:schemeClr val="bg1">
                <a:alpha val="30000"/>
              </a:schemeClr>
            </a:outerShdw>
          </a:effectLst>
          <a:latin typeface="+mn-lt"/>
          <a:ea typeface="+mn-ea"/>
          <a:cs typeface="+mn-cs"/>
        </a:defRPr>
      </a:lvl1pPr>
      <a:lvl2pPr marL="685800" indent="-336550" algn="l" defTabSz="914400" rtl="0" eaLnBrk="1" latinLnBrk="0" hangingPunct="1">
        <a:spcBef>
          <a:spcPct val="20000"/>
        </a:spcBef>
        <a:buClr>
          <a:schemeClr val="accent2"/>
        </a:buClr>
        <a:buSzPct val="90000"/>
        <a:buFont typeface="Wingdings" pitchFamily="2" charset="2"/>
        <a:buChar char=""/>
        <a:defRPr sz="2200" b="1" kern="1200">
          <a:solidFill>
            <a:schemeClr val="tx1"/>
          </a:solidFill>
          <a:effectLst>
            <a:outerShdw blurRad="50800" dist="50800" dir="2700000" algn="tl" rotWithShape="0">
              <a:schemeClr val="bg1">
                <a:alpha val="30000"/>
              </a:schemeClr>
            </a:outerShdw>
          </a:effectLst>
          <a:latin typeface="+mn-lt"/>
          <a:ea typeface="+mn-ea"/>
          <a:cs typeface="+mn-cs"/>
        </a:defRPr>
      </a:lvl2pPr>
      <a:lvl3pPr marL="1035050" indent="-349250" algn="l" defTabSz="914400" rtl="0" eaLnBrk="1" latinLnBrk="0" hangingPunct="1">
        <a:spcBef>
          <a:spcPct val="20000"/>
        </a:spcBef>
        <a:buClr>
          <a:schemeClr val="accent1"/>
        </a:buClr>
        <a:buSzPct val="90000"/>
        <a:buFont typeface="Wingdings" pitchFamily="2" charset="2"/>
        <a:buChar char=""/>
        <a:defRPr sz="2000" b="1" kern="1200">
          <a:solidFill>
            <a:schemeClr val="tx1"/>
          </a:solidFill>
          <a:effectLst>
            <a:outerShdw blurRad="50800" dist="50800" dir="2700000" algn="tl" rotWithShape="0">
              <a:schemeClr val="bg1">
                <a:alpha val="30000"/>
              </a:schemeClr>
            </a:outerShdw>
          </a:effectLst>
          <a:latin typeface="+mn-lt"/>
          <a:ea typeface="+mn-ea"/>
          <a:cs typeface="+mn-cs"/>
        </a:defRPr>
      </a:lvl3pPr>
      <a:lvl4pPr marL="1371600" indent="-336550" algn="l" defTabSz="914400" rtl="0" eaLnBrk="1" latinLnBrk="0" hangingPunct="1">
        <a:spcBef>
          <a:spcPct val="20000"/>
        </a:spcBef>
        <a:buClr>
          <a:schemeClr val="accent2"/>
        </a:buClr>
        <a:buSzPct val="90000"/>
        <a:buFont typeface="Wingdings" pitchFamily="2" charset="2"/>
        <a:buChar char=""/>
        <a:defRPr sz="1800" b="1" kern="1200">
          <a:solidFill>
            <a:schemeClr val="tx1"/>
          </a:solidFill>
          <a:effectLst>
            <a:outerShdw blurRad="50800" dist="50800" dir="2700000" algn="tl" rotWithShape="0">
              <a:schemeClr val="bg1">
                <a:alpha val="30000"/>
              </a:schemeClr>
            </a:outerShdw>
          </a:effectLst>
          <a:latin typeface="+mn-lt"/>
          <a:ea typeface="+mn-ea"/>
          <a:cs typeface="+mn-cs"/>
        </a:defRPr>
      </a:lvl4pPr>
      <a:lvl5pPr marL="1720850" indent="-349250" algn="l" defTabSz="914400" rtl="0" eaLnBrk="1" latinLnBrk="0" hangingPunct="1">
        <a:spcBef>
          <a:spcPct val="20000"/>
        </a:spcBef>
        <a:buClr>
          <a:schemeClr val="accent1"/>
        </a:buClr>
        <a:buSzPct val="90000"/>
        <a:buFont typeface="Wingdings" pitchFamily="2" charset="2"/>
        <a:buChar char=""/>
        <a:defRPr sz="1800" b="1" kern="1200">
          <a:solidFill>
            <a:schemeClr val="tx1"/>
          </a:solidFill>
          <a:effectLst>
            <a:outerShdw blurRad="50800" dist="50800" dir="2700000" algn="tl" rotWithShape="0">
              <a:schemeClr val="bg1">
                <a:alpha val="30000"/>
              </a:scheme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3" Type="http://schemas.openxmlformats.org/officeDocument/2006/relationships/image" Target="../media/image5.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185738"/>
            <a:ext cx="8229600" cy="1143000"/>
          </a:xfrm>
        </p:spPr>
        <p:txBody>
          <a:bodyPr>
            <a:noAutofit/>
          </a:bodyPr>
          <a:lstStyle/>
          <a:p>
            <a:r>
              <a:rPr lang="en-US" sz="2400" b="1" dirty="0"/>
              <a:t>Productivity and Environmental Conditions Following the Permian-Triassic Mass Extinction: Lower Triassic Rocks from the Western Canada Sedimentary </a:t>
            </a:r>
            <a:r>
              <a:rPr lang="en-US" sz="2400" b="1" dirty="0" smtClean="0"/>
              <a:t>Basin</a:t>
            </a:r>
            <a:endParaRPr lang="en-US" sz="2400" dirty="0"/>
          </a:p>
        </p:txBody>
      </p:sp>
      <p:sp>
        <p:nvSpPr>
          <p:cNvPr id="6" name="TextBox 5"/>
          <p:cNvSpPr txBox="1"/>
          <p:nvPr/>
        </p:nvSpPr>
        <p:spPr>
          <a:xfrm>
            <a:off x="546100" y="1308100"/>
            <a:ext cx="8077200" cy="369332"/>
          </a:xfrm>
          <a:prstGeom prst="rect">
            <a:avLst/>
          </a:prstGeom>
          <a:noFill/>
        </p:spPr>
        <p:txBody>
          <a:bodyPr wrap="square" rtlCol="0">
            <a:spAutoFit/>
          </a:bodyPr>
          <a:lstStyle/>
          <a:p>
            <a:r>
              <a:rPr lang="en-US" dirty="0" smtClean="0"/>
              <a:t>Adam D. Woods  Department of Geology, CSU Fullerton, Fullerton, CA 92834-6850</a:t>
            </a:r>
            <a:endParaRPr lang="en-US" dirty="0"/>
          </a:p>
        </p:txBody>
      </p:sp>
      <p:pic>
        <p:nvPicPr>
          <p:cNvPr id="8" name="Picture 7" descr="Cadomin data.png"/>
          <p:cNvPicPr>
            <a:picLocks noChangeAspect="1"/>
          </p:cNvPicPr>
          <p:nvPr/>
        </p:nvPicPr>
        <p:blipFill>
          <a:blip r:embed="rId2"/>
          <a:stretch>
            <a:fillRect/>
          </a:stretch>
        </p:blipFill>
        <p:spPr>
          <a:xfrm>
            <a:off x="544411" y="1965163"/>
            <a:ext cx="3575284" cy="2286000"/>
          </a:xfrm>
          <a:prstGeom prst="rect">
            <a:avLst/>
          </a:prstGeom>
        </p:spPr>
      </p:pic>
      <p:pic>
        <p:nvPicPr>
          <p:cNvPr id="9" name="Picture 8" descr="Opal Data.png"/>
          <p:cNvPicPr>
            <a:picLocks noChangeAspect="1"/>
          </p:cNvPicPr>
          <p:nvPr/>
        </p:nvPicPr>
        <p:blipFill>
          <a:blip r:embed="rId3"/>
          <a:stretch>
            <a:fillRect/>
          </a:stretch>
        </p:blipFill>
        <p:spPr>
          <a:xfrm>
            <a:off x="4674597" y="4289112"/>
            <a:ext cx="4072024" cy="2286000"/>
          </a:xfrm>
          <a:prstGeom prst="rect">
            <a:avLst/>
          </a:prstGeom>
        </p:spPr>
      </p:pic>
      <p:sp>
        <p:nvSpPr>
          <p:cNvPr id="10" name="TextBox 9"/>
          <p:cNvSpPr txBox="1"/>
          <p:nvPr/>
        </p:nvSpPr>
        <p:spPr>
          <a:xfrm>
            <a:off x="4537399" y="1954001"/>
            <a:ext cx="4346421" cy="2308324"/>
          </a:xfrm>
          <a:prstGeom prst="rect">
            <a:avLst/>
          </a:prstGeom>
          <a:noFill/>
        </p:spPr>
        <p:txBody>
          <a:bodyPr wrap="square" rtlCol="0">
            <a:spAutoFit/>
          </a:bodyPr>
          <a:lstStyle/>
          <a:p>
            <a:r>
              <a:rPr lang="en-US" sz="1200" dirty="0" smtClean="0"/>
              <a:t>The Cadomin, AB locality of the Western Canada Sedimentary Basin (WCSB) samples lower shoreface depositional environments deposited in the wake of the Permian-Triassic mass extinction (left).  Elemental proxies demonstrate temporal variations productivity </a:t>
            </a:r>
            <a:r>
              <a:rPr lang="en-US" sz="1200" dirty="0" smtClean="0"/>
              <a:t>that </a:t>
            </a:r>
            <a:r>
              <a:rPr lang="en-US" sz="1200" dirty="0" smtClean="0"/>
              <a:t>correlate </a:t>
            </a:r>
            <a:r>
              <a:rPr lang="en-US" sz="1200" dirty="0" smtClean="0"/>
              <a:t>to shifts in paleoxygenation across much of the post-extinction </a:t>
            </a:r>
            <a:r>
              <a:rPr lang="en-US" sz="1200" dirty="0" smtClean="0"/>
              <a:t>interval, and suggest that environmental conditions controlled recovery in this region. </a:t>
            </a:r>
            <a:r>
              <a:rPr lang="en-US" sz="1200" dirty="0" smtClean="0"/>
              <a:t>Data from the deeper-water basinal facies of the Opal Creek, AB locality </a:t>
            </a:r>
            <a:r>
              <a:rPr lang="en-US" sz="1200" dirty="0" smtClean="0"/>
              <a:t>(below) </a:t>
            </a:r>
            <a:r>
              <a:rPr lang="en-US" sz="1200" dirty="0" smtClean="0"/>
              <a:t>differ from the shallower facies sampled at Cadomin, in that they suggest a collapse of paleoproductivity at the Permian-Triassic boundary, which  recovered quickly, and remained robust through the remainder of the Early Triassic recovery interval. </a:t>
            </a:r>
            <a:endParaRPr lang="en-US" sz="1200" dirty="0"/>
          </a:p>
        </p:txBody>
      </p:sp>
      <p:sp>
        <p:nvSpPr>
          <p:cNvPr id="11" name="TextBox 10"/>
          <p:cNvSpPr txBox="1"/>
          <p:nvPr/>
        </p:nvSpPr>
        <p:spPr>
          <a:xfrm>
            <a:off x="158843" y="4462616"/>
            <a:ext cx="4346421" cy="1938992"/>
          </a:xfrm>
          <a:prstGeom prst="rect">
            <a:avLst/>
          </a:prstGeom>
          <a:noFill/>
        </p:spPr>
        <p:txBody>
          <a:bodyPr wrap="square" rtlCol="0">
            <a:spAutoFit/>
          </a:bodyPr>
          <a:lstStyle/>
          <a:p>
            <a:r>
              <a:rPr lang="en-US" sz="1200" dirty="0" smtClean="0"/>
              <a:t>Results from Opal Creek (right)  </a:t>
            </a:r>
            <a:r>
              <a:rPr lang="en-US" sz="1200" dirty="0" smtClean="0"/>
              <a:t>also demonstrate that paleoxygenation levels were suboxic to anoxic</a:t>
            </a:r>
            <a:r>
              <a:rPr lang="en-US" sz="1200" dirty="0" smtClean="0"/>
              <a:t> from the </a:t>
            </a:r>
            <a:r>
              <a:rPr lang="en-US" sz="1200" dirty="0" smtClean="0"/>
              <a:t>Permian –Triassic boundary through the Griesbachian, and shifted to oxic conditions for the remainder of the Early Triassic. These results may be the result of the more shoreward Cadomin locality being closer to the locus of upwelling, or may be due to local paleobathymetric variations.</a:t>
            </a:r>
            <a:r>
              <a:rPr lang="en-US" sz="1200" dirty="0" smtClean="0"/>
              <a:t> </a:t>
            </a:r>
            <a:r>
              <a:rPr lang="en-US" sz="1200" dirty="0" smtClean="0"/>
              <a:t>Continued trace element analysis of samples collected elsewhere in both sub-basins, as well as from the northernmost Liard Basin, should shed light on the reasons for this dichotomy. </a:t>
            </a:r>
            <a:endParaRPr lang="en-US" sz="12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3" Type="http://schemas.openxmlformats.org/officeDocument/2006/relationships/image" Target="../media/image3.jpeg"/><Relationship Id="rId1" Type="http://schemas.openxmlformats.org/officeDocument/2006/relationships/image" Target="../media/image1.jpeg"/></Relationships>
</file>

<file path=ppt/theme/theme1.xml><?xml version="1.0" encoding="utf-8"?>
<a:theme xmlns:a="http://schemas.openxmlformats.org/drawingml/2006/main" name="Focus">
  <a:themeElements>
    <a:clrScheme name="Focus">
      <a:dk1>
        <a:sysClr val="windowText" lastClr="000000"/>
      </a:dk1>
      <a:lt1>
        <a:sysClr val="window" lastClr="FFFFFF"/>
      </a:lt1>
      <a:dk2>
        <a:srgbClr val="0064E2"/>
      </a:dk2>
      <a:lt2>
        <a:srgbClr val="B5D2F5"/>
      </a:lt2>
      <a:accent1>
        <a:srgbClr val="FFB91D"/>
      </a:accent1>
      <a:accent2>
        <a:srgbClr val="F97817"/>
      </a:accent2>
      <a:accent3>
        <a:srgbClr val="6DE304"/>
      </a:accent3>
      <a:accent4>
        <a:srgbClr val="FF0000"/>
      </a:accent4>
      <a:accent5>
        <a:srgbClr val="732BEA"/>
      </a:accent5>
      <a:accent6>
        <a:srgbClr val="C913AD"/>
      </a:accent6>
      <a:hlink>
        <a:srgbClr val="FFE400"/>
      </a:hlink>
      <a:folHlink>
        <a:srgbClr val="A3EC62"/>
      </a:folHlink>
    </a:clrScheme>
    <a:fontScheme name="Focus">
      <a:majorFont>
        <a:latin typeface="Corbel"/>
        <a:ea typeface=""/>
        <a:cs typeface=""/>
        <a:font script="Jpan" typeface="ＭＳ ゴシック"/>
      </a:majorFont>
      <a:minorFont>
        <a:latin typeface="Corbel"/>
        <a:ea typeface=""/>
        <a:cs typeface=""/>
        <a:font script="Jpan" typeface="ＭＳ ゴシック"/>
      </a:minorFont>
    </a:fontScheme>
    <a:fmtScheme name="Focus">
      <a:fillStyleLst>
        <a:solidFill>
          <a:schemeClr val="phClr"/>
        </a:solidFill>
        <a:solidFill>
          <a:schemeClr val="phClr"/>
        </a:solidFill>
        <a:solidFill>
          <a:schemeClr val="phClr">
            <a:satMod val="150000"/>
          </a:schemeClr>
        </a:solidFill>
      </a:fillStyleLst>
      <a:lnStyleLst>
        <a:ln w="19050" cap="flat" cmpd="sng" algn="ctr">
          <a:solidFill>
            <a:schemeClr val="phClr">
              <a:shade val="95000"/>
              <a:satMod val="105000"/>
            </a:schemeClr>
          </a:solidFill>
          <a:prstDash val="solid"/>
        </a:ln>
        <a:ln w="38100" cap="flat" cmpd="sng" algn="ctr">
          <a:solidFill>
            <a:schemeClr val="phClr"/>
          </a:solidFill>
          <a:prstDash val="solid"/>
        </a:ln>
        <a:ln w="508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101600" dist="63500" dir="4200000" algn="br" rotWithShape="0">
              <a:srgbClr val="000000">
                <a:alpha val="50000"/>
              </a:srgbClr>
            </a:outerShdw>
          </a:effectLst>
        </a:effectStyle>
        <a:effectStyle>
          <a:effectLst>
            <a:glow rad="101600">
              <a:schemeClr val="lt1">
                <a:alpha val="40000"/>
              </a:schemeClr>
            </a:glow>
          </a:effectLst>
          <a:scene3d>
            <a:camera prst="orthographicFront">
              <a:rot lat="0" lon="0" rev="0"/>
            </a:camera>
            <a:lightRig rig="soft" dir="r">
              <a:rot lat="0" lon="0" rev="5400000"/>
            </a:lightRig>
          </a:scene3d>
          <a:sp3d prstMaterial="softmetal">
            <a:bevelT w="31750" h="63500"/>
          </a:sp3d>
        </a:effectStyle>
      </a:effectStyleLst>
      <a:bgFillStyleLst>
        <a:blipFill rotWithShape="1">
          <a:blip xmlns:r="http://schemas.openxmlformats.org/officeDocument/2006/relationships" r:embed="rId1">
            <a:duotone>
              <a:schemeClr val="phClr">
                <a:tint val="80000"/>
                <a:shade val="10000"/>
                <a:satMod val="250000"/>
              </a:schemeClr>
              <a:schemeClr val="phClr">
                <a:tint val="70000"/>
                <a:alpha val="80000"/>
                <a:satMod val="250000"/>
              </a:schemeClr>
            </a:duotone>
          </a:blip>
          <a:stretch/>
        </a:blipFill>
        <a:blipFill rotWithShape="1">
          <a:blip xmlns:r="http://schemas.openxmlformats.org/officeDocument/2006/relationships" r:embed="rId2">
            <a:duotone>
              <a:schemeClr val="phClr">
                <a:tint val="80000"/>
                <a:shade val="10000"/>
                <a:satMod val="250000"/>
              </a:schemeClr>
              <a:schemeClr val="phClr">
                <a:tint val="70000"/>
                <a:alpha val="80000"/>
                <a:satMod val="250000"/>
              </a:schemeClr>
            </a:duotone>
          </a:blip>
          <a:stretch/>
        </a:blipFill>
        <a:blipFill rotWithShape="1">
          <a:blip xmlns:r="http://schemas.openxmlformats.org/officeDocument/2006/relationships" r:embed="rId3">
            <a:duotone>
              <a:schemeClr val="phClr">
                <a:tint val="80000"/>
                <a:shade val="10000"/>
                <a:satMod val="250000"/>
              </a:schemeClr>
              <a:schemeClr val="phClr">
                <a:tint val="70000"/>
                <a:alpha val="80000"/>
                <a:satMod val="2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Focus.thmx</Template>
  <TotalTime>27</TotalTime>
  <Words>264</Words>
  <Application>Microsoft Macintosh PowerPoint</Application>
  <PresentationFormat>On-screen Show (4:3)</PresentationFormat>
  <Paragraphs>4</Paragraphs>
  <Slides>1</Slides>
  <Notes>0</Notes>
  <HiddenSlides>0</HiddenSlides>
  <MMClips>0</MMClips>
  <ScaleCrop>false</ScaleCrop>
  <HeadingPairs>
    <vt:vector size="4" baseType="variant">
      <vt:variant>
        <vt:lpstr>Design Template</vt:lpstr>
      </vt:variant>
      <vt:variant>
        <vt:i4>1</vt:i4>
      </vt:variant>
      <vt:variant>
        <vt:lpstr>Slide Titles</vt:lpstr>
      </vt:variant>
      <vt:variant>
        <vt:i4>1</vt:i4>
      </vt:variant>
    </vt:vector>
  </HeadingPairs>
  <TitlesOfParts>
    <vt:vector size="2" baseType="lpstr">
      <vt:lpstr>Focus</vt:lpstr>
      <vt:lpstr>Productivity and Environmental Conditions Following the Permian-Triassic Mass Extinction: Lower Triassic Rocks from the Western Canada Sedimentary Basin</vt:lpstr>
    </vt:vector>
  </TitlesOfParts>
  <Company>California State University, Fullerton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Productivity and Environmental Conditions Following the Permian-Triassic Mass Extinction: Lower Triassic Rocks from the Western Canada Sedimentary Basin</dc:title>
  <dc:creator>Adam Woods</dc:creator>
  <cp:lastModifiedBy>Adam Woods</cp:lastModifiedBy>
  <cp:revision>9</cp:revision>
  <dcterms:created xsi:type="dcterms:W3CDTF">2009-09-24T18:29:10Z</dcterms:created>
  <dcterms:modified xsi:type="dcterms:W3CDTF">2009-09-24T18:53:51Z</dcterms:modified>
</cp:coreProperties>
</file>