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6"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F5C27C-1151-8349-AB44-87B6B1A679B0}" type="slidenum">
              <a:rPr lang="en-US" smtClean="0"/>
              <a:pPr/>
              <a:t>‹#›</a:t>
            </a:fld>
            <a:endParaRPr lang="en-US" dirty="0"/>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F5C27C-1151-8349-AB44-87B6B1A679B0}" type="slidenum">
              <a:rPr lang="en-US" smtClean="0"/>
              <a:pPr/>
              <a:t>‹#›</a:t>
            </a:fld>
            <a:endParaRPr lang="en-US" dirty="0"/>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F5C27C-1151-8349-AB44-87B6B1A679B0}" type="slidenum">
              <a:rPr lang="en-US" smtClean="0"/>
              <a:pPr/>
              <a:t>‹#›</a:t>
            </a:fld>
            <a:endParaRPr lang="en-US" dirty="0"/>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A529F011-3C5C-CD42-A141-04B32FFDC9F7}" type="datetimeFigureOut">
              <a:rPr lang="en-US" smtClean="0"/>
              <a:pPr/>
              <a:t>9/24/09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F5C27C-1151-8349-AB44-87B6B1A679B0}" type="slidenum">
              <a:rPr lang="en-US" smtClean="0"/>
              <a:pPr/>
              <a:t>‹#›</a:t>
            </a:fld>
            <a:endParaRPr lang="en-US" dirty="0"/>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F5C27C-1151-8349-AB44-87B6B1A679B0}" type="slidenum">
              <a:rPr lang="en-US" smtClean="0"/>
              <a:pPr/>
              <a:t>‹#›</a:t>
            </a:fld>
            <a:endParaRPr lang="en-US" dirty="0"/>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dirty="0"/>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F5C27C-1151-8349-AB44-87B6B1A679B0}" type="slidenum">
              <a:rPr lang="en-US" smtClean="0"/>
              <a:pPr/>
              <a:t>‹#›</a:t>
            </a:fld>
            <a:endParaRPr lang="en-US" dirty="0"/>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F5C27C-1151-8349-AB44-87B6B1A679B0}" type="slidenum">
              <a:rPr lang="en-US" smtClean="0"/>
              <a:pPr/>
              <a:t>‹#›</a:t>
            </a:fld>
            <a:endParaRPr lang="en-US" dirty="0"/>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F5C27C-1151-8349-AB44-87B6B1A679B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F5C27C-1151-8349-AB44-87B6B1A679B0}" type="slidenum">
              <a:rPr lang="en-US" smtClean="0"/>
              <a:pPr/>
              <a:t>‹#›</a:t>
            </a:fld>
            <a:endParaRPr lang="en-US" dirty="0"/>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F5C27C-1151-8349-AB44-87B6B1A679B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9F011-3C5C-CD42-A141-04B32FFDC9F7}" type="datetimeFigureOut">
              <a:rPr lang="en-US" smtClean="0"/>
              <a:pPr/>
              <a:t>9/24/09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F5C27C-1151-8349-AB44-87B6B1A679B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9F011-3C5C-CD42-A141-04B32FFDC9F7}" type="datetimeFigureOut">
              <a:rPr lang="en-US" smtClean="0"/>
              <a:pPr/>
              <a:t>9/24/09</a:t>
            </a:fld>
            <a:endParaRPr lang="en-US"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DF5C27C-1151-8349-AB44-87B6B1A679B0}"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85738"/>
            <a:ext cx="8229600" cy="1143000"/>
          </a:xfrm>
        </p:spPr>
        <p:txBody>
          <a:bodyPr>
            <a:noAutofit/>
          </a:bodyPr>
          <a:lstStyle/>
          <a:p>
            <a:r>
              <a:rPr lang="en-US" sz="2400" b="1" dirty="0"/>
              <a:t>Productivity and Environmental Conditions Following the Permian-Triassic Mass Extinction: Lower Triassic Rocks from the Western Canada Sedimentary </a:t>
            </a:r>
            <a:r>
              <a:rPr lang="en-US" sz="2400" b="1" dirty="0" smtClean="0"/>
              <a:t>Basin</a:t>
            </a:r>
            <a:endParaRPr lang="en-US" sz="2400" dirty="0"/>
          </a:p>
        </p:txBody>
      </p:sp>
      <p:sp>
        <p:nvSpPr>
          <p:cNvPr id="6" name="TextBox 5"/>
          <p:cNvSpPr txBox="1"/>
          <p:nvPr/>
        </p:nvSpPr>
        <p:spPr>
          <a:xfrm>
            <a:off x="546100" y="1308100"/>
            <a:ext cx="8077200" cy="369332"/>
          </a:xfrm>
          <a:prstGeom prst="rect">
            <a:avLst/>
          </a:prstGeom>
          <a:noFill/>
        </p:spPr>
        <p:txBody>
          <a:bodyPr wrap="square" rtlCol="0">
            <a:spAutoFit/>
          </a:bodyPr>
          <a:lstStyle/>
          <a:p>
            <a:r>
              <a:rPr lang="en-US" dirty="0" smtClean="0"/>
              <a:t>Adam D. Woods  Department of Geology, CSU Fullerton, Fullerton, CA 92834-6850</a:t>
            </a:r>
            <a:endParaRPr lang="en-US" dirty="0"/>
          </a:p>
        </p:txBody>
      </p:sp>
      <p:pic>
        <p:nvPicPr>
          <p:cNvPr id="8" name="Picture 7" descr="Cadomin data.png"/>
          <p:cNvPicPr>
            <a:picLocks noChangeAspect="1"/>
          </p:cNvPicPr>
          <p:nvPr/>
        </p:nvPicPr>
        <p:blipFill>
          <a:blip r:embed="rId2"/>
          <a:stretch>
            <a:fillRect/>
          </a:stretch>
        </p:blipFill>
        <p:spPr>
          <a:xfrm>
            <a:off x="544411" y="1965163"/>
            <a:ext cx="3575284" cy="2286000"/>
          </a:xfrm>
          <a:prstGeom prst="rect">
            <a:avLst/>
          </a:prstGeom>
        </p:spPr>
      </p:pic>
      <p:pic>
        <p:nvPicPr>
          <p:cNvPr id="9" name="Picture 8" descr="Opal Data.png"/>
          <p:cNvPicPr>
            <a:picLocks noChangeAspect="1"/>
          </p:cNvPicPr>
          <p:nvPr/>
        </p:nvPicPr>
        <p:blipFill>
          <a:blip r:embed="rId3"/>
          <a:stretch>
            <a:fillRect/>
          </a:stretch>
        </p:blipFill>
        <p:spPr>
          <a:xfrm>
            <a:off x="4674597" y="4289112"/>
            <a:ext cx="4072024" cy="2286000"/>
          </a:xfrm>
          <a:prstGeom prst="rect">
            <a:avLst/>
          </a:prstGeom>
        </p:spPr>
      </p:pic>
      <p:sp>
        <p:nvSpPr>
          <p:cNvPr id="10" name="TextBox 9"/>
          <p:cNvSpPr txBox="1"/>
          <p:nvPr/>
        </p:nvSpPr>
        <p:spPr>
          <a:xfrm>
            <a:off x="4537399" y="1954001"/>
            <a:ext cx="4346421" cy="2308324"/>
          </a:xfrm>
          <a:prstGeom prst="rect">
            <a:avLst/>
          </a:prstGeom>
          <a:noFill/>
        </p:spPr>
        <p:txBody>
          <a:bodyPr wrap="square" rtlCol="0">
            <a:spAutoFit/>
          </a:bodyPr>
          <a:lstStyle/>
          <a:p>
            <a:r>
              <a:rPr lang="en-US" sz="1200" dirty="0" smtClean="0"/>
              <a:t>The Cadomin, AB locality of the Western Canada Sedimentary Basin (WCSB) samples lower shoreface depositional environments deposited in the wake of the Permian-Triassic mass extinction (left).  Elemental proxies demonstrate temporal variations productivity </a:t>
            </a:r>
            <a:r>
              <a:rPr lang="en-US" sz="1200" dirty="0" smtClean="0"/>
              <a:t>that </a:t>
            </a:r>
            <a:r>
              <a:rPr lang="en-US" sz="1200" dirty="0" smtClean="0"/>
              <a:t>correlate </a:t>
            </a:r>
            <a:r>
              <a:rPr lang="en-US" sz="1200" dirty="0" smtClean="0"/>
              <a:t>to shifts in paleoxygenation across much of the post-extinction </a:t>
            </a:r>
            <a:r>
              <a:rPr lang="en-US" sz="1200" dirty="0" smtClean="0"/>
              <a:t>interval, and suggest that environmental conditions controlled recovery in this region. </a:t>
            </a:r>
            <a:r>
              <a:rPr lang="en-US" sz="1200" dirty="0" smtClean="0"/>
              <a:t>Data from the deeper-water basinal facies of the Opal Creek, AB locality </a:t>
            </a:r>
            <a:r>
              <a:rPr lang="en-US" sz="1200" dirty="0" smtClean="0"/>
              <a:t>(below) </a:t>
            </a:r>
            <a:r>
              <a:rPr lang="en-US" sz="1200" dirty="0" smtClean="0"/>
              <a:t>differ from the shallower facies sampled at Cadomin, in that they suggest a collapse of paleoproductivity at the Permian-Triassic boundary, which  recovered quickly, and remained robust through the remainder of the Early Triassic recovery interval. </a:t>
            </a:r>
            <a:endParaRPr lang="en-US" sz="1200" dirty="0"/>
          </a:p>
        </p:txBody>
      </p:sp>
      <p:sp>
        <p:nvSpPr>
          <p:cNvPr id="11" name="TextBox 10"/>
          <p:cNvSpPr txBox="1"/>
          <p:nvPr/>
        </p:nvSpPr>
        <p:spPr>
          <a:xfrm>
            <a:off x="158843" y="4462616"/>
            <a:ext cx="4346421" cy="1938992"/>
          </a:xfrm>
          <a:prstGeom prst="rect">
            <a:avLst/>
          </a:prstGeom>
          <a:noFill/>
        </p:spPr>
        <p:txBody>
          <a:bodyPr wrap="square" rtlCol="0">
            <a:spAutoFit/>
          </a:bodyPr>
          <a:lstStyle/>
          <a:p>
            <a:r>
              <a:rPr lang="en-US" sz="1200" dirty="0" smtClean="0"/>
              <a:t>Results from Opal Creek (right)  </a:t>
            </a:r>
            <a:r>
              <a:rPr lang="en-US" sz="1200" dirty="0" smtClean="0"/>
              <a:t>also demonstrate that paleoxygenation levels were suboxic to anoxic</a:t>
            </a:r>
            <a:r>
              <a:rPr lang="en-US" sz="1200" dirty="0" smtClean="0"/>
              <a:t> from the </a:t>
            </a:r>
            <a:r>
              <a:rPr lang="en-US" sz="1200" dirty="0" smtClean="0"/>
              <a:t>Permian –Triassic boundary through the Griesbachian, and shifted to oxic conditions for the remainder of the Early Triassic. These results may be the result of the more shoreward Cadomin locality being closer to the locus of upwelling, or may be due to local paleobathymetric variations.</a:t>
            </a:r>
            <a:r>
              <a:rPr lang="en-US" sz="1200" dirty="0" smtClean="0"/>
              <a:t> </a:t>
            </a:r>
            <a:r>
              <a:rPr lang="en-US" sz="1200" dirty="0" smtClean="0"/>
              <a:t>Continued trace element analysis of samples collected elsewhere in both sub-basins, as well as from the northernmost Liard Basin, should shed light on the reasons for this dichotomy. </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27</TotalTime>
  <Words>264</Words>
  <Application>Microsoft Macintosh PowerPoint</Application>
  <PresentationFormat>On-screen Show (4:3)</PresentationFormat>
  <Paragraphs>4</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Focus</vt:lpstr>
      <vt:lpstr>Productivity and Environmental Conditions Following the Permian-Triassic Mass Extinction: Lower Triassic Rocks from the Western Canada Sedimentary Basin</vt:lpstr>
    </vt:vector>
  </TitlesOfParts>
  <Company>California State University, Fullerton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Productivity and Environmental Conditions Following the Permian-Triassic Mass Extinction: Lower Triassic Rocks from the Western Canada Sedimentary Basin</dc:title>
  <dc:creator>Adam Woods</dc:creator>
  <cp:lastModifiedBy>Adam Woods</cp:lastModifiedBy>
  <cp:revision>9</cp:revision>
  <dcterms:created xsi:type="dcterms:W3CDTF">2009-09-24T18:29:10Z</dcterms:created>
  <dcterms:modified xsi:type="dcterms:W3CDTF">2009-09-24T18:53:51Z</dcterms:modified>
</cp:coreProperties>
</file>