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  <a:srgbClr val="3333CC"/>
    <a:srgbClr val="3333FF"/>
    <a:srgbClr val="333399"/>
    <a:srgbClr val="6600CC"/>
    <a:srgbClr val="66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>
        <p:scale>
          <a:sx n="80" d="100"/>
          <a:sy n="80" d="100"/>
        </p:scale>
        <p:origin x="-8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CE90-A480-4F91-9D63-24238A52EFF1}" type="datetimeFigureOut">
              <a:rPr lang="he-IL" smtClean="0"/>
              <a:pPr/>
              <a:t>כ"ג/אלול/תשס"ט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1209-936C-4A02-AF66-A03670589AFD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CE90-A480-4F91-9D63-24238A52EFF1}" type="datetimeFigureOut">
              <a:rPr lang="he-IL" smtClean="0"/>
              <a:pPr/>
              <a:t>כ"ג/אלול/תשס"ט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1209-936C-4A02-AF66-A03670589AFD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CE90-A480-4F91-9D63-24238A52EFF1}" type="datetimeFigureOut">
              <a:rPr lang="he-IL" smtClean="0"/>
              <a:pPr/>
              <a:t>כ"ג/אלול/תשס"ט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1209-936C-4A02-AF66-A03670589AFD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CE90-A480-4F91-9D63-24238A52EFF1}" type="datetimeFigureOut">
              <a:rPr lang="he-IL" smtClean="0"/>
              <a:pPr/>
              <a:t>כ"ג/אלול/תשס"ט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1209-936C-4A02-AF66-A03670589AFD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CE90-A480-4F91-9D63-24238A52EFF1}" type="datetimeFigureOut">
              <a:rPr lang="he-IL" smtClean="0"/>
              <a:pPr/>
              <a:t>כ"ג/אלול/תשס"ט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1209-936C-4A02-AF66-A03670589AFD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CE90-A480-4F91-9D63-24238A52EFF1}" type="datetimeFigureOut">
              <a:rPr lang="he-IL" smtClean="0"/>
              <a:pPr/>
              <a:t>כ"ג/אלול/תשס"ט</a:t>
            </a:fld>
            <a:endParaRPr lang="he-IL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1209-936C-4A02-AF66-A03670589AFD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CE90-A480-4F91-9D63-24238A52EFF1}" type="datetimeFigureOut">
              <a:rPr lang="he-IL" smtClean="0"/>
              <a:pPr/>
              <a:t>כ"ג/אלול/תשס"ט</a:t>
            </a:fld>
            <a:endParaRPr lang="he-IL" dirty="0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1209-936C-4A02-AF66-A03670589AFD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CE90-A480-4F91-9D63-24238A52EFF1}" type="datetimeFigureOut">
              <a:rPr lang="he-IL" smtClean="0"/>
              <a:pPr/>
              <a:t>כ"ג/אלול/תשס"ט</a:t>
            </a:fld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1209-936C-4A02-AF66-A03670589AFD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CE90-A480-4F91-9D63-24238A52EFF1}" type="datetimeFigureOut">
              <a:rPr lang="he-IL" smtClean="0"/>
              <a:pPr/>
              <a:t>כ"ג/אלול/תשס"ט</a:t>
            </a:fld>
            <a:endParaRPr lang="he-IL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1209-936C-4A02-AF66-A03670589AFD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CE90-A480-4F91-9D63-24238A52EFF1}" type="datetimeFigureOut">
              <a:rPr lang="he-IL" smtClean="0"/>
              <a:pPr/>
              <a:t>כ"ג/אלול/תשס"ט</a:t>
            </a:fld>
            <a:endParaRPr lang="he-IL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1209-936C-4A02-AF66-A03670589AFD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CE90-A480-4F91-9D63-24238A52EFF1}" type="datetimeFigureOut">
              <a:rPr lang="he-IL" smtClean="0"/>
              <a:pPr/>
              <a:t>כ"ג/אלול/תשס"ט</a:t>
            </a:fld>
            <a:endParaRPr lang="he-IL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1209-936C-4A02-AF66-A03670589AFD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5CE90-A480-4F91-9D63-24238A52EFF1}" type="datetimeFigureOut">
              <a:rPr lang="he-IL" smtClean="0"/>
              <a:pPr/>
              <a:t>כ"ג/אלול/תשס"ט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71209-936C-4A02-AF66-A03670589AFD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214290"/>
            <a:ext cx="3985386" cy="461665"/>
          </a:xfrm>
          <a:prstGeom prst="rect">
            <a:avLst/>
          </a:prstGeom>
          <a:noFill/>
        </p:spPr>
        <p:txBody>
          <a:bodyPr wrap="none" rtlCol="1" anchor="ctr">
            <a:spAutoFit/>
          </a:bodyPr>
          <a:lstStyle/>
          <a:p>
            <a:pPr algn="l" rtl="0"/>
            <a:r>
              <a:rPr lang="en-US" sz="2400" dirty="0" smtClean="0"/>
              <a:t>Particle-Encapsulating Vesicles</a:t>
            </a:r>
            <a:endParaRPr lang="he-IL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571480"/>
            <a:ext cx="5347874" cy="338554"/>
          </a:xfrm>
          <a:prstGeom prst="rect">
            <a:avLst/>
          </a:prstGeom>
          <a:noFill/>
        </p:spPr>
        <p:txBody>
          <a:bodyPr wrap="none" rtlCol="1" anchor="ctr">
            <a:spAutoFit/>
          </a:bodyPr>
          <a:lstStyle/>
          <a:p>
            <a:pPr algn="l" rtl="0"/>
            <a:r>
              <a:rPr lang="en-US" sz="1600" dirty="0" smtClean="0"/>
              <a:t>Haim</a:t>
            </a:r>
            <a:r>
              <a:rPr lang="en-US" sz="1600" dirty="0" smtClean="0"/>
              <a:t> </a:t>
            </a:r>
            <a:r>
              <a:rPr lang="en-US" sz="1600" dirty="0" smtClean="0"/>
              <a:t>Diamant</a:t>
            </a:r>
            <a:r>
              <a:rPr lang="en-US" sz="1600" dirty="0" smtClean="0"/>
              <a:t>, School of Chemistry, Tel Aviv University, Israel</a:t>
            </a:r>
            <a:endParaRPr lang="he-IL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581210" y="1000108"/>
            <a:ext cx="7919880" cy="1169551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" rtl="0"/>
            <a:r>
              <a:rPr lang="en-US" sz="1400" dirty="0" smtClean="0"/>
              <a:t>Membrane vesicles (liposomes), encapsulating molecules in solution, are ubiquitous in drug-delivery and cosmetic applications, as well as in key functions of biological cells. Over periods longer than a second these micron-scale capsules are semipermeable – i.e., they exchange water with the surrounding solution while keeping the solute molecules trapped inside. Consequently, their volume and inner pressure both fluctuate. This may lead to unusual, hitherto unrecognized, thermodynamics.</a:t>
            </a:r>
            <a:endParaRPr lang="he-IL" sz="1400" dirty="0"/>
          </a:p>
        </p:txBody>
      </p:sp>
      <p:pic>
        <p:nvPicPr>
          <p:cNvPr id="7" name="תמונה 6" descr="TauHead.gif"/>
          <p:cNvPicPr>
            <a:picLocks noChangeAspect="1"/>
          </p:cNvPicPr>
          <p:nvPr/>
        </p:nvPicPr>
        <p:blipFill>
          <a:blip r:embed="rId2">
            <a:lum bright="-20000" contrast="38000"/>
          </a:blip>
          <a:srcRect l="13123" t="15586" r="15223"/>
          <a:stretch>
            <a:fillRect/>
          </a:stretch>
        </p:blipFill>
        <p:spPr>
          <a:xfrm>
            <a:off x="5851631" y="-24"/>
            <a:ext cx="3292401" cy="522548"/>
          </a:xfrm>
          <a:prstGeom prst="rect">
            <a:avLst/>
          </a:prstGeom>
          <a:effectLst/>
        </p:spPr>
      </p:pic>
      <p:sp>
        <p:nvSpPr>
          <p:cNvPr id="8" name="TextBox 7"/>
          <p:cNvSpPr txBox="1"/>
          <p:nvPr/>
        </p:nvSpPr>
        <p:spPr>
          <a:xfrm>
            <a:off x="581210" y="2214554"/>
            <a:ext cx="7919880" cy="1384995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" rtl="0"/>
            <a:r>
              <a:rPr lang="en-US" sz="1400" dirty="0" smtClean="0"/>
              <a:t>As the number of encapsulated particles is increased, or the outer concentration is decreased, the vesicle swells. A theory developed in this project showed that the swelling toward maximum volume might involve a (continuous) phase transition, as demonstrated by the graphs below. Very recent experiments have indicated, however, that the ability of the membrane to stretch plays a key role. We have been working  on extending the theory to include membrane extensibility, aiming at a unified, experimentally supported theory of vesicle swelling toward osmotic lysis. </a:t>
            </a:r>
            <a:endParaRPr lang="he-IL" sz="1400" dirty="0"/>
          </a:p>
        </p:txBody>
      </p:sp>
      <p:pic>
        <p:nvPicPr>
          <p:cNvPr id="9" name="תמונה 8" descr="v_Q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633" y="3883887"/>
            <a:ext cx="3375301" cy="241092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143372" y="5526961"/>
            <a:ext cx="4286280" cy="830997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" rtl="0"/>
            <a:r>
              <a:rPr lang="en-US" sz="1200" dirty="0" smtClean="0">
                <a:solidFill>
                  <a:srgbClr val="FFFF00"/>
                </a:solidFill>
              </a:rPr>
              <a:t>How does a vesicular capsule swell?</a:t>
            </a:r>
          </a:p>
          <a:p>
            <a:pPr algn="just" rtl="0"/>
            <a:r>
              <a:rPr lang="en-US" sz="1200" dirty="0" smtClean="0">
                <a:solidFill>
                  <a:srgbClr val="FFFF00"/>
                </a:solidFill>
              </a:rPr>
              <a:t>As the number of molecules making the membrane increases (curves from bottom to top), the swelling with the number of encapsulated particles approaches criticality (top black curve). </a:t>
            </a:r>
            <a:endParaRPr lang="he-IL" sz="1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228</Words>
  <Application>Microsoft Office PowerPoint</Application>
  <PresentationFormat>‫הצגה על המסך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שקופית 1</vt:lpstr>
    </vt:vector>
  </TitlesOfParts>
  <Company>Tel Aviv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Haim Diamant</dc:creator>
  <cp:lastModifiedBy>Haim Diamant</cp:lastModifiedBy>
  <cp:revision>33</cp:revision>
  <dcterms:created xsi:type="dcterms:W3CDTF">2008-08-31T14:04:10Z</dcterms:created>
  <dcterms:modified xsi:type="dcterms:W3CDTF">2009-09-12T11:21:47Z</dcterms:modified>
</cp:coreProperties>
</file>