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8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546844-AFE9-4B15-843D-43C51A02D8CE}" type="datetimeFigureOut">
              <a:rPr lang="en-US" smtClean="0"/>
              <a:t>8/27/2009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3DA281-0E4D-4334-BC4C-FB598FF16D0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53DA281-0E4D-4334-BC4C-FB598FF16D09}"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E3DBAE-9C7D-4A52-8357-6DAFDE05D794}" type="datetimeFigureOut">
              <a:rPr lang="en-US" smtClean="0"/>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E3DBAE-9C7D-4A52-8357-6DAFDE05D794}" type="datetimeFigureOut">
              <a:rPr lang="en-US" smtClean="0"/>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E3DBAE-9C7D-4A52-8357-6DAFDE05D794}" type="datetimeFigureOut">
              <a:rPr lang="en-US" smtClean="0"/>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E3DBAE-9C7D-4A52-8357-6DAFDE05D794}" type="datetimeFigureOut">
              <a:rPr lang="en-US" smtClean="0"/>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E3DBAE-9C7D-4A52-8357-6DAFDE05D794}" type="datetimeFigureOut">
              <a:rPr lang="en-US" smtClean="0"/>
              <a:t>8/27/2009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E3DBAE-9C7D-4A52-8357-6DAFDE05D794}" type="datetimeFigureOut">
              <a:rPr lang="en-US" smtClean="0"/>
              <a:t>8/27/2009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E3DBAE-9C7D-4A52-8357-6DAFDE05D794}" type="datetimeFigureOut">
              <a:rPr lang="en-US" smtClean="0"/>
              <a:t>8/27/2009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E3DBAE-9C7D-4A52-8357-6DAFDE05D794}" type="datetimeFigureOut">
              <a:rPr lang="en-US" smtClean="0"/>
              <a:t>8/27/2009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3DBAE-9C7D-4A52-8357-6DAFDE05D794}" type="datetimeFigureOut">
              <a:rPr lang="en-US" smtClean="0"/>
              <a:t>8/27/2009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E3DBAE-9C7D-4A52-8357-6DAFDE05D794}" type="datetimeFigureOut">
              <a:rPr lang="en-US" smtClean="0"/>
              <a:t>8/27/2009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E3DBAE-9C7D-4A52-8357-6DAFDE05D794}" type="datetimeFigureOut">
              <a:rPr lang="en-US" smtClean="0"/>
              <a:t>8/27/2009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7C2852-8672-46D6-8DF9-D3F80848823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E3DBAE-9C7D-4A52-8357-6DAFDE05D794}" type="datetimeFigureOut">
              <a:rPr lang="en-US" smtClean="0"/>
              <a:t>8/27/2009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7C2852-8672-46D6-8DF9-D3F80848823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066800"/>
          </a:xfrm>
        </p:spPr>
        <p:txBody>
          <a:bodyPr>
            <a:normAutofit fontScale="90000"/>
          </a:bodyPr>
          <a:lstStyle/>
          <a:p>
            <a:r>
              <a:rPr lang="en-US" sz="2400" b="1" i="1" dirty="0" smtClean="0"/>
              <a:t>Miscible flooding via horizontal injection wells</a:t>
            </a:r>
            <a:r>
              <a:rPr lang="en-US" sz="2400" dirty="0" smtClean="0"/>
              <a:t/>
            </a:r>
            <a:br>
              <a:rPr lang="en-US" sz="2400" dirty="0" smtClean="0"/>
            </a:br>
            <a:r>
              <a:rPr lang="en-US" sz="2400" dirty="0" err="1" smtClean="0"/>
              <a:t>Eckart</a:t>
            </a:r>
            <a:r>
              <a:rPr lang="en-US" sz="2400" dirty="0" smtClean="0"/>
              <a:t> </a:t>
            </a:r>
            <a:r>
              <a:rPr lang="en-US" sz="2400" dirty="0" err="1" smtClean="0"/>
              <a:t>Meiburg</a:t>
            </a:r>
            <a:r>
              <a:rPr lang="en-US" sz="2400" dirty="0" smtClean="0"/>
              <a:t>, Department of Mechanical Engineering, UC Santa Barbara, Santa Barbara, CA 93106</a:t>
            </a:r>
            <a:endParaRPr lang="en-US" sz="2400" dirty="0"/>
          </a:p>
        </p:txBody>
      </p:sp>
      <p:sp>
        <p:nvSpPr>
          <p:cNvPr id="3" name="Subtitle 2"/>
          <p:cNvSpPr>
            <a:spLocks noGrp="1"/>
          </p:cNvSpPr>
          <p:nvPr>
            <p:ph type="subTitle" idx="1"/>
          </p:nvPr>
        </p:nvSpPr>
        <p:spPr>
          <a:xfrm>
            <a:off x="0" y="5486400"/>
            <a:ext cx="9144000" cy="1371600"/>
          </a:xfrm>
        </p:spPr>
        <p:txBody>
          <a:bodyPr>
            <a:normAutofit fontScale="92500"/>
          </a:bodyPr>
          <a:lstStyle/>
          <a:p>
            <a:r>
              <a:rPr lang="en-US" sz="1600" dirty="0" smtClean="0">
                <a:solidFill>
                  <a:schemeClr val="tx1"/>
                </a:solidFill>
              </a:rPr>
              <a:t>We employ high-resolution simulations in order to analyze the miscible flow fields generated by injection wells with other than vertical orientations. Depending on the ratio of maximum and minimum </a:t>
            </a:r>
            <a:r>
              <a:rPr lang="en-US" sz="1600" dirty="0" err="1" smtClean="0">
                <a:solidFill>
                  <a:schemeClr val="tx1"/>
                </a:solidFill>
              </a:rPr>
              <a:t>permeabilities</a:t>
            </a:r>
            <a:r>
              <a:rPr lang="en-US" sz="1600" dirty="0" smtClean="0">
                <a:solidFill>
                  <a:schemeClr val="tx1"/>
                </a:solidFill>
              </a:rPr>
              <a:t>, in both spatial  directions, the late-time concentration field resulting from miscible displacements via horizontal injection wells, can be of drastically different shape, indicating vastly different displacement efficiencies. Our results indicate that, under some conditions, horizontal injection wells can yield efficiencies superior to vertical wells.</a:t>
            </a:r>
            <a:endParaRPr lang="en-US" sz="1600" dirty="0">
              <a:solidFill>
                <a:schemeClr val="tx1"/>
              </a:solidFill>
            </a:endParaRPr>
          </a:p>
        </p:txBody>
      </p:sp>
      <p:pic>
        <p:nvPicPr>
          <p:cNvPr id="1026" name="Picture 2"/>
          <p:cNvPicPr>
            <a:picLocks noChangeAspect="1" noChangeArrowheads="1"/>
          </p:cNvPicPr>
          <p:nvPr/>
        </p:nvPicPr>
        <p:blipFill>
          <a:blip r:embed="rId3" cstate="print"/>
          <a:srcRect/>
          <a:stretch>
            <a:fillRect/>
          </a:stretch>
        </p:blipFill>
        <p:spPr bwMode="auto">
          <a:xfrm>
            <a:off x="2590800" y="1295400"/>
            <a:ext cx="3952875" cy="40767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90</Words>
  <Application>Microsoft Office PowerPoint</Application>
  <PresentationFormat>On-screen Show (4:3)</PresentationFormat>
  <Paragraphs>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Miscible flooding via horizontal injection wells Eckart Meiburg, Department of Mechanical Engineering, UC Santa Barbara, Santa Barbara, CA 93106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Miscible flooding via horizontal injection wells</dc:title>
  <dc:creator>Eckart</dc:creator>
  <cp:lastModifiedBy>Eckart</cp:lastModifiedBy>
  <cp:revision>3</cp:revision>
  <dcterms:created xsi:type="dcterms:W3CDTF">2009-08-27T21:46:45Z</dcterms:created>
  <dcterms:modified xsi:type="dcterms:W3CDTF">2009-08-27T21:57:30Z</dcterms:modified>
</cp:coreProperties>
</file>