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50A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2391-63F4-A644-A884-47F80A07D616}" type="datetimeFigureOut">
              <a:rPr lang="en-US" smtClean="0"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1797-7BA7-F14E-AD73-8CD672D52F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df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9" Type="http://schemas.openxmlformats.org/officeDocument/2006/relationships/image" Target="../media/image8.png"/><Relationship Id="rId3" Type="http://schemas.openxmlformats.org/officeDocument/2006/relationships/image" Target="../media/image2.emf"/><Relationship Id="rId6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431" y="204133"/>
            <a:ext cx="807607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90"/>
                </a:solidFill>
              </a:rPr>
              <a:t>Heterolytic</a:t>
            </a:r>
            <a:r>
              <a:rPr lang="en-US" sz="2000" b="1" dirty="0" smtClean="0">
                <a:solidFill>
                  <a:srgbClr val="000090"/>
                </a:solidFill>
              </a:rPr>
              <a:t> Activation of Hydrogen Promoted by Ruthenium </a:t>
            </a:r>
            <a:r>
              <a:rPr lang="en-US" sz="2000" b="1" dirty="0" err="1" smtClean="0">
                <a:solidFill>
                  <a:srgbClr val="000090"/>
                </a:solidFill>
              </a:rPr>
              <a:t>Nanoparticles</a:t>
            </a:r>
            <a:endParaRPr lang="en-US" sz="2000" b="1" dirty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on </a:t>
            </a:r>
            <a:r>
              <a:rPr lang="en-US" sz="2000" b="1" dirty="0" err="1" smtClean="0">
                <a:solidFill>
                  <a:srgbClr val="000090"/>
                </a:solidFill>
              </a:rPr>
              <a:t>Poly(vinylpyridine</a:t>
            </a:r>
            <a:r>
              <a:rPr lang="en-US" sz="2000" b="1" dirty="0" smtClean="0">
                <a:solidFill>
                  <a:srgbClr val="000090"/>
                </a:solidFill>
              </a:rPr>
              <a:t>) and Hydrogenation of Aromatic Compounds</a:t>
            </a:r>
          </a:p>
          <a:p>
            <a:pPr algn="ctr"/>
            <a:endParaRPr lang="en-US" sz="1200" b="1" dirty="0">
              <a:solidFill>
                <a:srgbClr val="000090"/>
              </a:solidFill>
            </a:endParaRPr>
          </a:p>
          <a:p>
            <a:pPr algn="ctr"/>
            <a:r>
              <a:rPr lang="en-US" sz="2000" i="1" dirty="0" smtClean="0"/>
              <a:t>Roberto A. </a:t>
            </a:r>
            <a:r>
              <a:rPr lang="en-US" sz="2000" i="1" dirty="0" err="1" smtClean="0"/>
              <a:t>S</a:t>
            </a:r>
            <a:r>
              <a:rPr lang="en-US" sz="2000" i="1" dirty="0" err="1" smtClean="0"/>
              <a:t>ánchez</a:t>
            </a:r>
            <a:r>
              <a:rPr lang="en-US" sz="2000" i="1" dirty="0" smtClean="0"/>
              <a:t>-Delgado, Chemistry Department</a:t>
            </a:r>
          </a:p>
          <a:p>
            <a:pPr algn="ctr"/>
            <a:r>
              <a:rPr lang="en-US" sz="2000" i="1" dirty="0" smtClean="0"/>
              <a:t>Brooklyn College, The City University of New York, Brooklyn, NY 11210</a:t>
            </a:r>
            <a:endParaRPr lang="en-US" sz="20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51308" y="1848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31895" y="1815574"/>
            <a:ext cx="7146685" cy="1914969"/>
            <a:chOff x="1349415" y="1997014"/>
            <a:chExt cx="7146685" cy="1914969"/>
          </a:xfrm>
        </p:grpSpPr>
        <p:sp>
          <p:nvSpPr>
            <p:cNvPr id="7" name="Rectangle 6"/>
            <p:cNvSpPr/>
            <p:nvPr/>
          </p:nvSpPr>
          <p:spPr>
            <a:xfrm>
              <a:off x="1349415" y="2045619"/>
              <a:ext cx="2029796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/>
                <a:t>New catalysts composed of </a:t>
              </a:r>
              <a:r>
                <a:rPr lang="en-US" sz="1400" dirty="0" err="1"/>
                <a:t>Ru</a:t>
              </a:r>
              <a:r>
                <a:rPr lang="en-US" sz="1400" dirty="0"/>
                <a:t> </a:t>
              </a:r>
              <a:r>
                <a:rPr lang="en-US" sz="1400" dirty="0" err="1" smtClean="0"/>
                <a:t>nanoparticles</a:t>
              </a:r>
              <a:r>
                <a:rPr lang="en-US" sz="1400" dirty="0" smtClean="0"/>
                <a:t> on </a:t>
              </a:r>
              <a:r>
                <a:rPr lang="en-US" sz="1400" dirty="0"/>
                <a:t>poly(4-vinylpyridine</a:t>
              </a:r>
              <a:r>
                <a:rPr lang="en-US" sz="1400" dirty="0" smtClean="0"/>
                <a:t>) </a:t>
              </a:r>
              <a:r>
                <a:rPr lang="en-US" sz="1400" dirty="0"/>
                <a:t>were synthesized</a:t>
              </a:r>
              <a:r>
                <a:rPr lang="en-US" sz="1400" dirty="0" smtClean="0"/>
                <a:t> and </a:t>
              </a:r>
              <a:r>
                <a:rPr lang="en-US" sz="1400" dirty="0"/>
                <a:t>characterized by use of Transmission Electron Microscopy (TEM)</a:t>
              </a:r>
              <a:r>
                <a:rPr lang="en-US" sz="1400" dirty="0" smtClean="0"/>
                <a:t>.</a:t>
              </a:r>
            </a:p>
            <a:p>
              <a:pPr algn="just"/>
              <a:r>
                <a:rPr lang="en-US" sz="1400" dirty="0" smtClean="0"/>
                <a:t> </a:t>
              </a:r>
              <a:endParaRPr lang="en-US" sz="1400" dirty="0"/>
            </a:p>
          </p:txBody>
        </p:sp>
        <p:pic>
          <p:nvPicPr>
            <p:cNvPr id="8" name="Picture 7" descr="1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0981" y="2022939"/>
              <a:ext cx="2492717" cy="1866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18940" y="1997014"/>
              <a:ext cx="2677160" cy="1914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367871" y="3531044"/>
              <a:ext cx="1608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3.1 nm average size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840674" y="2928181"/>
              <a:ext cx="913043" cy="36391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73905" y="4542992"/>
            <a:ext cx="2860040" cy="2088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527651" y="4479591"/>
            <a:ext cx="2337108" cy="22199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6485248" y="5449884"/>
            <a:ext cx="2289436" cy="7670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3468" y="3844240"/>
            <a:ext cx="5923103" cy="584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The new materials efficiently catalyze the hydrogenation of aromatic</a:t>
            </a:r>
          </a:p>
          <a:p>
            <a:pPr algn="ctr"/>
            <a:r>
              <a:rPr lang="en-US" sz="1600" i="1" dirty="0" smtClean="0"/>
              <a:t>and </a:t>
            </a:r>
            <a:r>
              <a:rPr lang="en-US" sz="1600" i="1" dirty="0" err="1" smtClean="0"/>
              <a:t>heteroaromatic</a:t>
            </a:r>
            <a:r>
              <a:rPr lang="en-US" sz="1600" i="1" dirty="0" smtClean="0"/>
              <a:t> compounds representative of fuel components</a:t>
            </a:r>
            <a:endParaRPr lang="en-US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8090" y="4533875"/>
            <a:ext cx="288104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850A1B"/>
                </a:solidFill>
              </a:rPr>
              <a:t>Our next goal is to establish the</a:t>
            </a:r>
          </a:p>
          <a:p>
            <a:pPr algn="ctr"/>
            <a:r>
              <a:rPr lang="en-US" sz="1400" dirty="0" smtClean="0">
                <a:solidFill>
                  <a:srgbClr val="850A1B"/>
                </a:solidFill>
              </a:rPr>
              <a:t>importance of </a:t>
            </a:r>
            <a:r>
              <a:rPr lang="en-US" sz="1400" dirty="0" err="1" smtClean="0">
                <a:solidFill>
                  <a:srgbClr val="850A1B"/>
                </a:solidFill>
              </a:rPr>
              <a:t>heterolytic</a:t>
            </a:r>
            <a:r>
              <a:rPr lang="en-US" sz="1400" dirty="0" smtClean="0">
                <a:solidFill>
                  <a:srgbClr val="850A1B"/>
                </a:solidFill>
              </a:rPr>
              <a:t> H2</a:t>
            </a:r>
          </a:p>
          <a:p>
            <a:pPr algn="ctr"/>
            <a:r>
              <a:rPr lang="en-US" sz="1400" dirty="0">
                <a:solidFill>
                  <a:srgbClr val="850A1B"/>
                </a:solidFill>
              </a:rPr>
              <a:t>a</a:t>
            </a:r>
            <a:r>
              <a:rPr lang="en-US" sz="1400" dirty="0" smtClean="0">
                <a:solidFill>
                  <a:srgbClr val="850A1B"/>
                </a:solidFill>
              </a:rPr>
              <a:t>ctivation in the catalytic mechanism </a:t>
            </a:r>
            <a:endParaRPr lang="en-US" sz="1400" dirty="0">
              <a:solidFill>
                <a:srgbClr val="850A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105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Brooklyn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Roberto Sanchez-Delgado</dc:creator>
  <cp:lastModifiedBy>Roberto Sanchez-Delgado</cp:lastModifiedBy>
  <cp:revision>1</cp:revision>
  <dcterms:created xsi:type="dcterms:W3CDTF">2009-10-08T21:38:37Z</dcterms:created>
  <dcterms:modified xsi:type="dcterms:W3CDTF">2009-10-08T22:12:42Z</dcterms:modified>
</cp:coreProperties>
</file>