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99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A716C-5EAA-44C5-9890-B23698253E36}" type="datetimeFigureOut">
              <a:rPr lang="en-US" smtClean="0"/>
              <a:t>3/5/2010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376FE-AF35-403E-88CA-88E6131B60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6621AA-320D-4720-8BFA-09E92723EE49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240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EF7F6-C0E3-4146-829A-8100BD99F6C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C7FE7-3C63-4CC1-8E8A-C5A9970FF19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DB88-0E02-45CA-9FD9-528D373E2D9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77334" y="1905000"/>
            <a:ext cx="3801181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7848" y="1905000"/>
            <a:ext cx="380118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615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3848" y="6248400"/>
            <a:ext cx="2896306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2848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9B76DE4-3072-42DC-A795-08704504755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CC88-F05C-4EA9-A7FF-59CA428C8F51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E127-425E-442E-B700-C3B3E7366121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1F9F-B2D0-4764-826B-2A72421FA8F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E062E-C200-4B8C-A2FD-08E9032C673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106-5A5A-4AA1-B3C4-FB4D584F477A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CC71-1060-4D0A-91DA-9D2B2F8906D7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A15-3BC4-40B3-8167-5FE8ED0EBE8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4486-C27D-49A7-946A-D451AEE1A79D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944591-BEEB-4370-9306-34DE98EF80D6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/>
          <a:p>
            <a:r>
              <a:rPr lang="en-US" sz="1800" b="1" dirty="0">
                <a:solidFill>
                  <a:srgbClr val="0000FF"/>
                </a:solidFill>
                <a:cs typeface="Times New Roman" pitchFamily="18" charset="0"/>
              </a:rPr>
              <a:t>Transient </a:t>
            </a:r>
            <a:r>
              <a:rPr lang="en-US" sz="1800" b="1" dirty="0" err="1">
                <a:solidFill>
                  <a:srgbClr val="0000FF"/>
                </a:solidFill>
                <a:cs typeface="Times New Roman" pitchFamily="18" charset="0"/>
              </a:rPr>
              <a:t>Electrokinetic</a:t>
            </a:r>
            <a:r>
              <a:rPr lang="en-US" sz="1800" b="1" dirty="0">
                <a:solidFill>
                  <a:srgbClr val="0000FF"/>
                </a:solidFill>
                <a:cs typeface="Times New Roman" pitchFamily="18" charset="0"/>
              </a:rPr>
              <a:t> Phenomena in Hydrophobic </a:t>
            </a:r>
            <a:r>
              <a:rPr lang="en-US" sz="1800" b="1" dirty="0" err="1">
                <a:solidFill>
                  <a:srgbClr val="0000FF"/>
                </a:solidFill>
                <a:cs typeface="Times New Roman" pitchFamily="18" charset="0"/>
              </a:rPr>
              <a:t>Microfluidic</a:t>
            </a:r>
            <a:r>
              <a:rPr lang="en-US" sz="1800" b="1" dirty="0">
                <a:solidFill>
                  <a:srgbClr val="0000FF"/>
                </a:solidFill>
                <a:cs typeface="Times New Roman" pitchFamily="18" charset="0"/>
              </a:rPr>
              <a:t> Channels </a:t>
            </a:r>
          </a:p>
        </p:txBody>
      </p:sp>
      <p:sp>
        <p:nvSpPr>
          <p:cNvPr id="102298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0" y="381000"/>
            <a:ext cx="4806595" cy="823912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sz="1600" b="1" dirty="0" smtClean="0"/>
              <a:t>Brian J. Kirby, Cornell University, Ithaca, NY</a:t>
            </a:r>
            <a:endParaRPr lang="en-US" sz="1600" b="1" i="1" dirty="0"/>
          </a:p>
          <a:p>
            <a:pPr algn="ctr">
              <a:buFontTx/>
              <a:buNone/>
            </a:pPr>
            <a:endParaRPr lang="en-US" sz="2800" dirty="0"/>
          </a:p>
        </p:txBody>
      </p:sp>
      <p:sp>
        <p:nvSpPr>
          <p:cNvPr id="1023002" name="Text Box 26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711200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</a:rPr>
              <a:t>TexPoint fonts used in EMF.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</a:rPr>
              <a:t>Read the TexPoint manual before you delete this box.: </a:t>
            </a:r>
            <a:r>
              <a:rPr lang="en-US" sz="1600" b="1">
                <a:solidFill>
                  <a:srgbClr val="000000"/>
                </a:solidFill>
                <a:latin typeface="cmmi10" pitchFamily="34" charset="0"/>
              </a:rPr>
              <a:t>A</a:t>
            </a:r>
            <a:r>
              <a:rPr lang="en-US" sz="1600" b="1">
                <a:solidFill>
                  <a:srgbClr val="000000"/>
                </a:solidFill>
                <a:latin typeface="cmsy10orig" pitchFamily="34" charset="0"/>
              </a:rPr>
              <a:t>A</a:t>
            </a:r>
            <a:r>
              <a:rPr lang="en-US" sz="1600" b="1">
                <a:solidFill>
                  <a:srgbClr val="000000"/>
                </a:solidFill>
                <a:latin typeface="cmr7" pitchFamily="34" charset="0"/>
              </a:rPr>
              <a:t>A</a:t>
            </a:r>
            <a:r>
              <a:rPr lang="en-US" sz="1600" b="1">
                <a:solidFill>
                  <a:srgbClr val="000000"/>
                </a:solidFill>
                <a:latin typeface="cmr10" pitchFamily="34" charset="0"/>
              </a:rPr>
              <a:t>A</a:t>
            </a:r>
            <a:r>
              <a:rPr lang="en-US" sz="1600" b="1">
                <a:solidFill>
                  <a:srgbClr val="000000"/>
                </a:solidFill>
                <a:latin typeface="cmmi7" pitchFamily="34" charset="0"/>
              </a:rPr>
              <a:t>A</a:t>
            </a:r>
            <a:r>
              <a:rPr lang="en-US" sz="1600" b="1">
                <a:solidFill>
                  <a:srgbClr val="000000"/>
                </a:solidFill>
                <a:latin typeface="cmmi5" pitchFamily="34" charset="0"/>
              </a:rPr>
              <a:t>A</a:t>
            </a:r>
          </a:p>
        </p:txBody>
      </p:sp>
      <p:pic>
        <p:nvPicPr>
          <p:cNvPr id="1023004" name="Picture 2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3657600"/>
            <a:ext cx="2418650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3581400"/>
            <a:ext cx="2176751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5" descr="200510 zeonor chip glamour sho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74675" y="838200"/>
            <a:ext cx="1905000" cy="1431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EO Flow Figur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57200"/>
            <a:ext cx="2209800" cy="2037367"/>
          </a:xfrm>
          <a:prstGeom prst="rect">
            <a:avLst/>
          </a:prstGeom>
          <a:noFill/>
        </p:spPr>
      </p:pic>
      <p:pic>
        <p:nvPicPr>
          <p:cNvPr id="15" name="Picture 85" descr="TP_tmp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43200" y="1295400"/>
            <a:ext cx="1600200" cy="53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6" name="Rectangle 15"/>
          <p:cNvSpPr/>
          <p:nvPr/>
        </p:nvSpPr>
        <p:spPr>
          <a:xfrm>
            <a:off x="4724400" y="2514600"/>
            <a:ext cx="396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1600" b="1" kern="0" dirty="0">
                <a:solidFill>
                  <a:srgbClr val="000000"/>
                </a:solidFill>
              </a:rPr>
              <a:t>Polymer substrates are becoming more popular in </a:t>
            </a:r>
            <a:r>
              <a:rPr lang="en-US" sz="1600" b="1" kern="0" dirty="0" err="1">
                <a:solidFill>
                  <a:srgbClr val="000000"/>
                </a:solidFill>
              </a:rPr>
              <a:t>microfluidics</a:t>
            </a:r>
            <a:r>
              <a:rPr lang="en-US" sz="1600" b="1" kern="0" dirty="0">
                <a:solidFill>
                  <a:srgbClr val="000000"/>
                </a:solidFill>
              </a:rPr>
              <a:t>, </a:t>
            </a:r>
            <a:r>
              <a:rPr lang="en-US" sz="1600" b="1" kern="0" dirty="0" smtClean="0">
                <a:solidFill>
                  <a:srgbClr val="000000"/>
                </a:solidFill>
              </a:rPr>
              <a:t>but many polymers are hydrophobic, and water-</a:t>
            </a:r>
            <a:r>
              <a:rPr lang="en-US" sz="1600" b="1" kern="0" dirty="0" err="1" smtClean="0">
                <a:solidFill>
                  <a:srgbClr val="000000"/>
                </a:solidFill>
              </a:rPr>
              <a:t>hydrophobe</a:t>
            </a:r>
            <a:r>
              <a:rPr lang="en-US" sz="1600" b="1" kern="0" dirty="0" smtClean="0">
                <a:solidFill>
                  <a:srgbClr val="000000"/>
                </a:solidFill>
              </a:rPr>
              <a:t> interfaces are poorly understood.</a:t>
            </a: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" y="2514600"/>
            <a:ext cx="41148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1600" b="1" kern="0" dirty="0" smtClean="0">
                <a:solidFill>
                  <a:srgbClr val="000000"/>
                </a:solidFill>
              </a:rPr>
              <a:t>We often use voltage to actuate flow in </a:t>
            </a:r>
            <a:r>
              <a:rPr lang="en-US" sz="1600" b="1" kern="0" dirty="0" err="1" smtClean="0">
                <a:solidFill>
                  <a:srgbClr val="000000"/>
                </a:solidFill>
              </a:rPr>
              <a:t>microfluidic</a:t>
            </a:r>
            <a:r>
              <a:rPr lang="en-US" sz="1600" b="1" kern="0" dirty="0" smtClean="0">
                <a:solidFill>
                  <a:srgbClr val="000000"/>
                </a:solidFill>
              </a:rPr>
              <a:t> channels.  This flow depends on the </a:t>
            </a:r>
            <a:r>
              <a:rPr lang="el-GR" sz="1600" b="1" kern="0" dirty="0" smtClean="0">
                <a:solidFill>
                  <a:srgbClr val="000000"/>
                </a:solidFill>
              </a:rPr>
              <a:t>ζ</a:t>
            </a:r>
            <a:r>
              <a:rPr lang="en-US" sz="1600" b="1" kern="0" dirty="0" smtClean="0">
                <a:solidFill>
                  <a:srgbClr val="000000"/>
                </a:solidFill>
              </a:rPr>
              <a:t>-potential, which is related to the chemistry of the fluid-solid interface.</a:t>
            </a: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1000" y="5867400"/>
            <a:ext cx="3962400" cy="92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1600" b="1" kern="0" dirty="0" smtClean="0">
                <a:solidFill>
                  <a:srgbClr val="000000"/>
                </a:solidFill>
              </a:rPr>
              <a:t>We have shown that the </a:t>
            </a:r>
            <a:r>
              <a:rPr lang="el-GR" sz="1600" b="1" kern="0" dirty="0">
                <a:solidFill>
                  <a:srgbClr val="000000"/>
                </a:solidFill>
              </a:rPr>
              <a:t>ζ</a:t>
            </a:r>
            <a:r>
              <a:rPr lang="en-US" sz="1600" b="1" kern="0" dirty="0" smtClean="0">
                <a:solidFill>
                  <a:srgbClr val="000000"/>
                </a:solidFill>
              </a:rPr>
              <a:t>-potential decays from an initially high magnitude to an equilibrium value in hydrophobic, TOPAS substrates. </a:t>
            </a: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24400" y="5867400"/>
            <a:ext cx="3962400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n-US" sz="1600" b="1" kern="0" dirty="0" smtClean="0">
                <a:solidFill>
                  <a:srgbClr val="000000"/>
                </a:solidFill>
              </a:rPr>
              <a:t>The transient decays were also induced by ethanol-water solvent exchanges.</a:t>
            </a:r>
            <a:endParaRPr lang="en-US" sz="1600" b="1" kern="0" dirty="0">
              <a:solidFill>
                <a:srgbClr val="00000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81000"/>
            <a:ext cx="9144000" cy="0"/>
          </a:xfrm>
          <a:prstGeom prst="line">
            <a:avLst/>
          </a:prstGeom>
          <a:ln w="28575">
            <a:solidFill>
              <a:srgbClr val="00CC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u = -\frac{\epsilon \zeta}{\eta} E  template TPT1  env TPENV1  fore 0  back 16777215  eqnno 1"/>
  <p:tag name="FILENAME" val="TP_tmp"/>
  <p:tag name="ORIGWIDTH" val="45"/>
  <p:tag name="PICTUREFILESIZE" val="2406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122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Transient Electrokinetic Phenomena in Hydrophobic Microfluidic Channels 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Vishal Tandon</dc:creator>
  <cp:lastModifiedBy>Vishal Tandon</cp:lastModifiedBy>
  <cp:revision>15</cp:revision>
  <dcterms:created xsi:type="dcterms:W3CDTF">2010-03-05T16:46:33Z</dcterms:created>
  <dcterms:modified xsi:type="dcterms:W3CDTF">2010-03-05T19:56:34Z</dcterms:modified>
</cp:coreProperties>
</file>