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65" r:id="rId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99FF"/>
    <a:srgbClr val="FF6699"/>
    <a:srgbClr val="FF6600"/>
    <a:srgbClr val="66CCFF"/>
    <a:srgbClr val="99CC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14"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148399D0-D3E2-4D0B-89A4-952B574CAEAE}" type="datetimeFigureOut">
              <a:rPr lang="en-US"/>
              <a:pPr>
                <a:defRPr/>
              </a:pPr>
              <a:t>3/12/2010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3203C88B-0052-4A73-B563-3F878D1167BA}"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noTextEdit="1"/>
          </p:cNvSpPr>
          <p:nvPr>
            <p:ph type="sldImg"/>
          </p:nvPr>
        </p:nvSpPr>
        <p:spPr bwMode="auto">
          <a:noFill/>
          <a:ln>
            <a:solidFill>
              <a:srgbClr val="000000"/>
            </a:solidFill>
            <a:miter lim="800000"/>
            <a:headEnd/>
            <a:tailEnd/>
          </a:ln>
        </p:spPr>
      </p:sp>
      <p:sp>
        <p:nvSpPr>
          <p:cNvPr id="2457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-So based on the resuls I was able to make some preliminary interpretations about the depositional environment and biologic source of the biomarkers.</a:t>
            </a:r>
          </a:p>
          <a:p>
            <a:pPr eaLnBrk="1" hangingPunct="1">
              <a:spcBef>
                <a:spcPct val="0"/>
              </a:spcBef>
            </a:pPr>
            <a:r>
              <a:rPr lang="en-US" smtClean="0"/>
              <a:t>-The presence of steranes in all of my samples suggests eukaryotes contributed to the biologic community.  This also implies the presence of oxygen because sterol synthesis requires oxygen.</a:t>
            </a:r>
          </a:p>
          <a:p>
            <a:pPr eaLnBrk="1" hangingPunct="1">
              <a:spcBef>
                <a:spcPct val="0"/>
              </a:spcBef>
            </a:pPr>
            <a:r>
              <a:rPr lang="en-US" smtClean="0"/>
              <a:t>-This terenary diagram plots the relative abundance of the C27-C29 steranes is highly specific for correlation.  The grouping of the samples suggests a similar source for the biomarkers.</a:t>
            </a:r>
          </a:p>
          <a:p>
            <a:pPr eaLnBrk="1" hangingPunct="1">
              <a:spcBef>
                <a:spcPct val="0"/>
              </a:spcBef>
            </a:pPr>
            <a:r>
              <a:rPr lang="en-US" smtClean="0"/>
              <a:t>-This point is also reflected in the C3122R/C30 hopane. The values are near 0.25 or greater for all but one of the samples indicating a marine depositional setting.</a:t>
            </a:r>
          </a:p>
          <a:p>
            <a:pPr eaLnBrk="1" hangingPunct="1">
              <a:spcBef>
                <a:spcPct val="0"/>
              </a:spcBef>
            </a:pPr>
            <a:r>
              <a:rPr lang="en-US" smtClean="0"/>
              <a:t>-The low pr/ph ratio may indicate suboxic conditions however this parameter can be affected by thermal maturity.  That being said none of the ratios are greater than 3 which indicates there is no input from terriginous matter under oxic conditions.</a:t>
            </a:r>
          </a:p>
          <a:p>
            <a:pPr eaLnBrk="1" hangingPunct="1">
              <a:spcBef>
                <a:spcPct val="0"/>
              </a:spcBef>
            </a:pPr>
            <a:r>
              <a:rPr lang="en-US" smtClean="0"/>
              <a:t>-The C35 hopane index is around 5% for most of the samples in which the C35 homohopanes were detected.  This suggests reducing conditions</a:t>
            </a:r>
          </a:p>
          <a:p>
            <a:pPr eaLnBrk="1" hangingPunct="1">
              <a:spcBef>
                <a:spcPct val="0"/>
              </a:spcBef>
            </a:pPr>
            <a:r>
              <a:rPr lang="en-US" smtClean="0"/>
              <a:t>-Also, the C29/C30 hopane ratio suggests that some of the samples, the ones with a ratio greater than 1, have an anoxic carbonate or marl source rock</a:t>
            </a:r>
          </a:p>
        </p:txBody>
      </p:sp>
      <p:sp>
        <p:nvSpPr>
          <p:cNvPr id="2457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F973D29-F0A8-4BCA-9594-D6DEC6380734}" type="slidenum">
              <a:rPr lang="en-US"/>
              <a:pPr fontAlgn="base">
                <a:spcBef>
                  <a:spcPct val="0"/>
                </a:spcBef>
                <a:spcAft>
                  <a:spcPct val="0"/>
                </a:spcAft>
                <a:defRPr/>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2DC82C27-1738-45BB-865E-C070DF97FB2C}" type="datetimeFigureOut">
              <a:rPr lang="en-US"/>
              <a:pPr>
                <a:defRPr/>
              </a:pPr>
              <a:t>3/12/2010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FEAD003-884B-48DB-A5F1-30E04AB54C01}"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7FB5D3B-ECC1-475A-9BB8-297EC89703D4}" type="datetimeFigureOut">
              <a:rPr lang="en-US"/>
              <a:pPr>
                <a:defRPr/>
              </a:pPr>
              <a:t>3/12/2010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C84D3EF-50E7-43B3-B15C-EA6F890DE326}"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02F8E62-3693-44A4-B2CB-3A90573D51AA}" type="datetimeFigureOut">
              <a:rPr lang="en-US"/>
              <a:pPr>
                <a:defRPr/>
              </a:pPr>
              <a:t>3/12/2010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01CE632-7FD8-42E9-845D-9CCBC9B2E893}"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ECFE1AC-7F80-4F3C-BE9B-B3C2D58AC800}" type="datetimeFigureOut">
              <a:rPr lang="en-US"/>
              <a:pPr>
                <a:defRPr/>
              </a:pPr>
              <a:t>3/12/2010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C8BB039-1E14-4F45-AC49-A0F05BDD0C47}"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54AF1B95-A8F9-4C78-AAC1-61B8AECDA953}" type="datetimeFigureOut">
              <a:rPr lang="en-US"/>
              <a:pPr>
                <a:defRPr/>
              </a:pPr>
              <a:t>3/12/2010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D757EAC-FCE3-43B0-B6B6-C9CFDB946403}"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90652D32-218F-4FC5-B793-90F02E59E5EE}" type="datetimeFigureOut">
              <a:rPr lang="en-US"/>
              <a:pPr>
                <a:defRPr/>
              </a:pPr>
              <a:t>3/12/2010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3A4FB18-A29A-4EA9-8A78-14B11AE51063}"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2CB3D81A-87A0-41A9-9A28-21CABD8ED81C}" type="datetimeFigureOut">
              <a:rPr lang="en-US"/>
              <a:pPr>
                <a:defRPr/>
              </a:pPr>
              <a:t>3/12/2010</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30007D03-92AD-444E-A803-56014278C316}"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39559DC0-E155-4C34-B574-B4F11F7FC191}" type="datetimeFigureOut">
              <a:rPr lang="en-US"/>
              <a:pPr>
                <a:defRPr/>
              </a:pPr>
              <a:t>3/12/2010</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D13813A0-B3FE-4D83-8834-A637A78E0968}"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00DC1F2-FE56-4F0B-AD75-B9C09A36A4B1}" type="datetimeFigureOut">
              <a:rPr lang="en-US"/>
              <a:pPr>
                <a:defRPr/>
              </a:pPr>
              <a:t>3/12/2010</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A030E131-D8DB-46EF-AE6F-ECF3884AD4A0}"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F1391B87-7EFD-4FDA-8C1C-FDE476D0656C}" type="datetimeFigureOut">
              <a:rPr lang="en-US"/>
              <a:pPr>
                <a:defRPr/>
              </a:pPr>
              <a:t>3/12/2010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75F1A88-5887-48A3-8793-318473BD48DF}"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435A573-A925-4663-AC94-DA48F57FCD68}" type="datetimeFigureOut">
              <a:rPr lang="en-US"/>
              <a:pPr>
                <a:defRPr/>
              </a:pPr>
              <a:t>3/12/2010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5140A25-F621-44A4-AECF-7DC3A2CE09DC}"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6940CCF5-614E-4656-8C8A-4A3E12E87BBE}" type="datetimeFigureOut">
              <a:rPr lang="en-US"/>
              <a:pPr>
                <a:defRPr/>
              </a:pPr>
              <a:t>3/12/2010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F827A8E9-6C97-464E-ABF2-000D5B30AB9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ext Box 2"/>
          <p:cNvSpPr txBox="1">
            <a:spLocks noChangeArrowheads="1"/>
          </p:cNvSpPr>
          <p:nvPr/>
        </p:nvSpPr>
        <p:spPr bwMode="auto">
          <a:xfrm>
            <a:off x="76200" y="152400"/>
            <a:ext cx="9067800" cy="533400"/>
          </a:xfrm>
          <a:prstGeom prst="rect">
            <a:avLst/>
          </a:prstGeom>
          <a:noFill/>
          <a:ln w="9525">
            <a:noFill/>
            <a:miter lim="800000"/>
            <a:headEnd/>
            <a:tailEnd/>
          </a:ln>
        </p:spPr>
        <p:txBody>
          <a:bodyPr>
            <a:spAutoFit/>
          </a:bodyPr>
          <a:lstStyle/>
          <a:p>
            <a:pPr>
              <a:spcBef>
                <a:spcPct val="50000"/>
              </a:spcBef>
            </a:pPr>
            <a:r>
              <a:rPr lang="en-US" sz="1400" b="1"/>
              <a:t>Biomarker Studies of Organic-rich Neoproterozoic Shales from Glaciogenic Successions in Brazil</a:t>
            </a:r>
          </a:p>
          <a:p>
            <a:pPr>
              <a:spcBef>
                <a:spcPct val="50000"/>
              </a:spcBef>
            </a:pPr>
            <a:r>
              <a:rPr lang="en-US" sz="1000" b="1"/>
              <a:t>Alan J. Kaufman, University of Maryland Geology Department</a:t>
            </a:r>
          </a:p>
        </p:txBody>
      </p:sp>
      <p:pic>
        <p:nvPicPr>
          <p:cNvPr id="23554" name="Picture 7"/>
          <p:cNvPicPr>
            <a:picLocks noChangeAspect="1" noChangeArrowheads="1"/>
          </p:cNvPicPr>
          <p:nvPr/>
        </p:nvPicPr>
        <p:blipFill>
          <a:blip r:embed="rId3"/>
          <a:srcRect/>
          <a:stretch>
            <a:fillRect/>
          </a:stretch>
        </p:blipFill>
        <p:spPr bwMode="auto">
          <a:xfrm>
            <a:off x="609600" y="3581400"/>
            <a:ext cx="3360738" cy="3054350"/>
          </a:xfrm>
          <a:prstGeom prst="rect">
            <a:avLst/>
          </a:prstGeom>
          <a:noFill/>
          <a:ln w="9525">
            <a:noFill/>
            <a:miter lim="800000"/>
            <a:headEnd/>
            <a:tailEnd/>
          </a:ln>
        </p:spPr>
      </p:pic>
      <p:sp>
        <p:nvSpPr>
          <p:cNvPr id="23555" name="Text Box 4"/>
          <p:cNvSpPr txBox="1">
            <a:spLocks noChangeArrowheads="1"/>
          </p:cNvSpPr>
          <p:nvPr/>
        </p:nvSpPr>
        <p:spPr bwMode="auto">
          <a:xfrm>
            <a:off x="381000" y="3962400"/>
            <a:ext cx="1524000" cy="411163"/>
          </a:xfrm>
          <a:prstGeom prst="rect">
            <a:avLst/>
          </a:prstGeom>
          <a:noFill/>
          <a:ln w="9525">
            <a:noFill/>
            <a:miter lim="800000"/>
            <a:headEnd/>
            <a:tailEnd/>
          </a:ln>
        </p:spPr>
        <p:txBody>
          <a:bodyPr>
            <a:spAutoFit/>
          </a:bodyPr>
          <a:lstStyle/>
          <a:p>
            <a:pPr algn="ctr">
              <a:lnSpc>
                <a:spcPct val="50000"/>
              </a:lnSpc>
              <a:spcBef>
                <a:spcPct val="50000"/>
              </a:spcBef>
            </a:pPr>
            <a:r>
              <a:rPr lang="en-US" sz="1400" b="1">
                <a:solidFill>
                  <a:srgbClr val="FF0000"/>
                </a:solidFill>
                <a:latin typeface="Calibri" pitchFamily="34" charset="0"/>
              </a:rPr>
              <a:t>Sterane</a:t>
            </a:r>
          </a:p>
          <a:p>
            <a:pPr algn="ctr">
              <a:lnSpc>
                <a:spcPct val="50000"/>
              </a:lnSpc>
              <a:spcBef>
                <a:spcPct val="50000"/>
              </a:spcBef>
            </a:pPr>
            <a:r>
              <a:rPr lang="en-US" sz="1400" b="1">
                <a:solidFill>
                  <a:srgbClr val="FF0000"/>
                </a:solidFill>
                <a:latin typeface="Calibri" pitchFamily="34" charset="0"/>
              </a:rPr>
              <a:t>Distributions</a:t>
            </a:r>
          </a:p>
        </p:txBody>
      </p:sp>
      <p:sp>
        <p:nvSpPr>
          <p:cNvPr id="23556" name="Text Box 4"/>
          <p:cNvSpPr txBox="1">
            <a:spLocks noChangeArrowheads="1"/>
          </p:cNvSpPr>
          <p:nvPr/>
        </p:nvSpPr>
        <p:spPr bwMode="auto">
          <a:xfrm>
            <a:off x="3733800" y="6324600"/>
            <a:ext cx="457200" cy="276225"/>
          </a:xfrm>
          <a:prstGeom prst="rect">
            <a:avLst/>
          </a:prstGeom>
          <a:solidFill>
            <a:schemeClr val="bg1"/>
          </a:solidFill>
          <a:ln w="9525">
            <a:noFill/>
            <a:miter lim="800000"/>
            <a:headEnd/>
            <a:tailEnd/>
          </a:ln>
        </p:spPr>
        <p:txBody>
          <a:bodyPr>
            <a:spAutoFit/>
          </a:bodyPr>
          <a:lstStyle/>
          <a:p>
            <a:pPr algn="ctr">
              <a:spcBef>
                <a:spcPct val="50000"/>
              </a:spcBef>
            </a:pPr>
            <a:r>
              <a:rPr lang="en-US" sz="1200" b="1">
                <a:latin typeface="Calibri" pitchFamily="34" charset="0"/>
              </a:rPr>
              <a:t>C</a:t>
            </a:r>
            <a:r>
              <a:rPr lang="en-US" sz="1200" b="1" baseline="-25000">
                <a:latin typeface="Calibri" pitchFamily="34" charset="0"/>
              </a:rPr>
              <a:t>29</a:t>
            </a:r>
          </a:p>
        </p:txBody>
      </p:sp>
      <p:sp>
        <p:nvSpPr>
          <p:cNvPr id="23557" name="Text Box 4"/>
          <p:cNvSpPr txBox="1">
            <a:spLocks noChangeArrowheads="1"/>
          </p:cNvSpPr>
          <p:nvPr/>
        </p:nvSpPr>
        <p:spPr bwMode="auto">
          <a:xfrm>
            <a:off x="457200" y="6324600"/>
            <a:ext cx="457200" cy="276225"/>
          </a:xfrm>
          <a:prstGeom prst="rect">
            <a:avLst/>
          </a:prstGeom>
          <a:solidFill>
            <a:schemeClr val="bg1"/>
          </a:solidFill>
          <a:ln w="9525">
            <a:noFill/>
            <a:miter lim="800000"/>
            <a:headEnd/>
            <a:tailEnd/>
          </a:ln>
        </p:spPr>
        <p:txBody>
          <a:bodyPr>
            <a:spAutoFit/>
          </a:bodyPr>
          <a:lstStyle/>
          <a:p>
            <a:pPr algn="ctr">
              <a:spcBef>
                <a:spcPct val="50000"/>
              </a:spcBef>
            </a:pPr>
            <a:r>
              <a:rPr lang="en-US" sz="1200" b="1">
                <a:latin typeface="Calibri" pitchFamily="34" charset="0"/>
              </a:rPr>
              <a:t>C</a:t>
            </a:r>
            <a:r>
              <a:rPr lang="en-US" sz="1200" b="1" baseline="-25000">
                <a:latin typeface="Calibri" pitchFamily="34" charset="0"/>
              </a:rPr>
              <a:t>27</a:t>
            </a:r>
          </a:p>
        </p:txBody>
      </p:sp>
      <p:sp>
        <p:nvSpPr>
          <p:cNvPr id="23558" name="Text Box 4"/>
          <p:cNvSpPr txBox="1">
            <a:spLocks noChangeArrowheads="1"/>
          </p:cNvSpPr>
          <p:nvPr/>
        </p:nvSpPr>
        <p:spPr bwMode="auto">
          <a:xfrm>
            <a:off x="2057400" y="3505200"/>
            <a:ext cx="533400" cy="276225"/>
          </a:xfrm>
          <a:prstGeom prst="rect">
            <a:avLst/>
          </a:prstGeom>
          <a:solidFill>
            <a:schemeClr val="bg1"/>
          </a:solidFill>
          <a:ln w="9525">
            <a:noFill/>
            <a:miter lim="800000"/>
            <a:headEnd/>
            <a:tailEnd/>
          </a:ln>
        </p:spPr>
        <p:txBody>
          <a:bodyPr>
            <a:spAutoFit/>
          </a:bodyPr>
          <a:lstStyle/>
          <a:p>
            <a:pPr algn="ctr">
              <a:spcBef>
                <a:spcPct val="50000"/>
              </a:spcBef>
            </a:pPr>
            <a:r>
              <a:rPr lang="en-US" sz="1200" b="1">
                <a:latin typeface="Calibri" pitchFamily="34" charset="0"/>
              </a:rPr>
              <a:t>C</a:t>
            </a:r>
            <a:r>
              <a:rPr lang="en-US" sz="1200" b="1" baseline="-25000">
                <a:latin typeface="Calibri" pitchFamily="34" charset="0"/>
              </a:rPr>
              <a:t>28</a:t>
            </a:r>
          </a:p>
        </p:txBody>
      </p:sp>
      <p:sp>
        <p:nvSpPr>
          <p:cNvPr id="23564" name="Text Box 12"/>
          <p:cNvSpPr txBox="1">
            <a:spLocks noChangeArrowheads="1"/>
          </p:cNvSpPr>
          <p:nvPr/>
        </p:nvSpPr>
        <p:spPr bwMode="auto">
          <a:xfrm>
            <a:off x="228600" y="857250"/>
            <a:ext cx="8763000" cy="2465388"/>
          </a:xfrm>
          <a:prstGeom prst="rect">
            <a:avLst/>
          </a:prstGeom>
          <a:noFill/>
          <a:ln w="9525">
            <a:noFill/>
            <a:miter lim="800000"/>
            <a:headEnd/>
            <a:tailEnd/>
          </a:ln>
          <a:effectLst/>
        </p:spPr>
        <p:txBody>
          <a:bodyPr>
            <a:spAutoFit/>
          </a:bodyPr>
          <a:lstStyle/>
          <a:p>
            <a:r>
              <a:rPr lang="en-US" sz="1200" b="1"/>
              <a:t>The Upper Vazante Group in Brazil contains two intervals of organic-rich shale with intermittent ice rafted debris, which appear to have accumulated during post-glacial transgression.  Total organic carbon contents of the shale horizons range up to 9.8 and 3.5%, respectively.  Re-Os ages indicate that these shales were deposited in the late Mesoproterozoic (ca. 1.1 billion years ago). The Upper Vazante Group therefore represents the only radiometrically constrained ice age sediments of the Mesoproterozoic. </a:t>
            </a:r>
          </a:p>
          <a:p>
            <a:endParaRPr lang="en-US" sz="1200" b="1"/>
          </a:p>
          <a:p>
            <a:r>
              <a:rPr lang="en-US" sz="1200" b="1"/>
              <a:t>Based on an initial data set from a basin-wide distribution of exploratory drill cores we identified a suite of biomarkers and compounds, which included </a:t>
            </a:r>
            <a:r>
              <a:rPr lang="en-US" sz="1200" b="1" i="1"/>
              <a:t>n</a:t>
            </a:r>
            <a:r>
              <a:rPr lang="en-US" sz="1200" b="1"/>
              <a:t>-alkanes, pristane, phytane, hopanes, and steranes. The ratio of pristane to phytane (0.43-0.66) and the C35 hopane index (4.45-6.74%) indicate reducing conditions at the time of deposition. Additionally, the ratio of steranes to hopanes (0.20-0.23) indicates that although eukaryotes were present, bacteria dominated the microbial community. The biomarker analysis of the Morro do Calcário shale as well as the Lapa and other shale units from the Upper Vazante Group provide insights into the paleontological and environmental conditions present during a previously unrecognized Mesoproterozoic ice age.</a:t>
            </a:r>
          </a:p>
        </p:txBody>
      </p:sp>
      <p:pic>
        <p:nvPicPr>
          <p:cNvPr id="23575" name="Picture 23" descr="Vazante_Fig2_10June09_150"/>
          <p:cNvPicPr>
            <a:picLocks noChangeAspect="1" noChangeArrowheads="1"/>
          </p:cNvPicPr>
          <p:nvPr/>
        </p:nvPicPr>
        <p:blipFill>
          <a:blip r:embed="rId4"/>
          <a:srcRect/>
          <a:stretch>
            <a:fillRect/>
          </a:stretch>
        </p:blipFill>
        <p:spPr bwMode="auto">
          <a:xfrm>
            <a:off x="5257800" y="3200400"/>
            <a:ext cx="3036888" cy="3762375"/>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484</TotalTime>
  <Words>404</Words>
  <Application>Microsoft Office PowerPoint</Application>
  <PresentationFormat>On-screen Show (4:3)</PresentationFormat>
  <Paragraphs>18</Paragraphs>
  <Slides>1</Slides>
  <Notes>1</Notes>
  <HiddenSlides>0</HiddenSlides>
  <MMClips>0</MMClips>
  <ScaleCrop>false</ScaleCrop>
  <HeadingPairs>
    <vt:vector size="6" baseType="variant">
      <vt:variant>
        <vt:lpstr>Fonts Used</vt:lpstr>
      </vt:variant>
      <vt:variant>
        <vt:i4>2</vt:i4>
      </vt:variant>
      <vt:variant>
        <vt:lpstr>Design Template</vt:lpstr>
      </vt:variant>
      <vt:variant>
        <vt:i4>1</vt:i4>
      </vt:variant>
      <vt:variant>
        <vt:lpstr>Slide Titles</vt:lpstr>
      </vt:variant>
      <vt:variant>
        <vt:i4>1</vt:i4>
      </vt:variant>
    </vt:vector>
  </HeadingPairs>
  <TitlesOfParts>
    <vt:vector size="4" baseType="lpstr">
      <vt:lpstr>Arial</vt:lpstr>
      <vt:lpstr>Calibri</vt:lpstr>
      <vt:lpstr>Office Theme</vt:lpstr>
      <vt:lpstr>Slide 1</vt:lpstr>
    </vt:vector>
  </TitlesOfParts>
  <Company>University of Maryland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Geology</dc:creator>
  <cp:lastModifiedBy>Geology</cp:lastModifiedBy>
  <cp:revision>7</cp:revision>
  <dcterms:created xsi:type="dcterms:W3CDTF">2010-03-09T14:48:04Z</dcterms:created>
  <dcterms:modified xsi:type="dcterms:W3CDTF">2010-03-12T21:06:09Z</dcterms:modified>
</cp:coreProperties>
</file>