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7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B2D66-6E23-42C9-AC3A-FA6868BC7C97}" type="datetimeFigureOut">
              <a:rPr lang="en-US" smtClean="0"/>
              <a:pPr/>
              <a:t>3/7/2010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/>
              <a:t>Evolution of Petroleum-Bearing Fluid Systems:</a:t>
            </a:r>
            <a:br>
              <a:rPr lang="en-US" sz="2400" dirty="0" smtClean="0"/>
            </a:br>
            <a:r>
              <a:rPr lang="en-US" sz="2400" dirty="0" smtClean="0"/>
              <a:t>Insights from Growth Dynamics of Quartz Crystals</a:t>
            </a:r>
            <a:endParaRPr lang="en-US" sz="23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73991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Phillip D. </a:t>
            </a:r>
            <a:r>
              <a:rPr lang="en-US" dirty="0" err="1" smtClean="0"/>
              <a:t>Ihinger</a:t>
            </a:r>
            <a:r>
              <a:rPr lang="en-US" dirty="0" smtClean="0"/>
              <a:t>, Department of Geology,</a:t>
            </a:r>
            <a:br>
              <a:rPr lang="en-US" dirty="0" smtClean="0"/>
            </a:br>
            <a:r>
              <a:rPr lang="en-US" dirty="0" smtClean="0"/>
              <a:t>University of Wisconsin-Eau Claire  Eau Claire, WI 54701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0301" y="1371600"/>
            <a:ext cx="86474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Quartz-filled hydrothermal veins are the fossilized remnants of fluid-filled fractures that facilitate the majority </a:t>
            </a:r>
            <a:br>
              <a:rPr lang="en-US" sz="1400" dirty="0" smtClean="0"/>
            </a:br>
            <a:r>
              <a:rPr lang="en-US" sz="1400" dirty="0" smtClean="0"/>
              <a:t>of material and heat transfer within the Earth’s crust.  The behavior of hydrothermal systems governs the </a:t>
            </a:r>
            <a:br>
              <a:rPr lang="en-US" sz="1400" dirty="0" smtClean="0"/>
            </a:br>
            <a:r>
              <a:rPr lang="en-US" sz="1400" dirty="0" smtClean="0"/>
              <a:t>mobility of dissolved ore species and organic compounds related to oil and natural gas formation.  The timing and </a:t>
            </a:r>
            <a:br>
              <a:rPr lang="en-US" sz="1400" dirty="0" smtClean="0"/>
            </a:br>
            <a:r>
              <a:rPr lang="en-US" sz="1400" dirty="0" smtClean="0"/>
              <a:t>evolution of natural hydrothermal channels are poorly known.  We </a:t>
            </a:r>
            <a:r>
              <a:rPr lang="en-US" sz="1400" dirty="0"/>
              <a:t>have recently shown the potential of micro-FTIR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smtClean="0"/>
              <a:t>analyses </a:t>
            </a:r>
            <a:r>
              <a:rPr lang="en-US" sz="1400" dirty="0"/>
              <a:t>for revealing variable growth evolutions of individual quartz crystals within veins of variable hydrothermal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smtClean="0"/>
              <a:t>grade </a:t>
            </a:r>
            <a:r>
              <a:rPr lang="en-US" sz="1400" dirty="0"/>
              <a:t>and thus for offering insights into the thermal and chemical evolution of natural hydrothermal </a:t>
            </a:r>
            <a:r>
              <a:rPr lang="en-US" sz="1400" dirty="0" smtClean="0"/>
              <a:t>systems... 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1505196" y="3352800"/>
            <a:ext cx="15494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IR analyses reveal 6 sector </a:t>
            </a:r>
            <a:br>
              <a:rPr lang="en-US" sz="1000" dirty="0" smtClean="0"/>
            </a:br>
            <a:r>
              <a:rPr lang="en-US" sz="1000" dirty="0" smtClean="0"/>
              <a:t>zones associated with growth on </a:t>
            </a:r>
            <a:r>
              <a:rPr lang="en-US" sz="1000" dirty="0" smtClean="0"/>
              <a:t>terminal </a:t>
            </a:r>
            <a:r>
              <a:rPr lang="en-US" sz="1000" i="1" dirty="0" smtClean="0"/>
              <a:t>r</a:t>
            </a:r>
            <a:r>
              <a:rPr lang="en-US" sz="1000" dirty="0" smtClean="0"/>
              <a:t> &amp; </a:t>
            </a:r>
            <a:r>
              <a:rPr lang="en-US" sz="1000" i="1" dirty="0" smtClean="0"/>
              <a:t>z</a:t>
            </a:r>
            <a:r>
              <a:rPr lang="en-US" sz="1000" dirty="0"/>
              <a:t> </a:t>
            </a:r>
            <a:r>
              <a:rPr lang="en-US" sz="1000" dirty="0" err="1" smtClean="0"/>
              <a:t>rhombohedral</a:t>
            </a:r>
            <a:r>
              <a:rPr lang="en-US" sz="1000" dirty="0" smtClean="0"/>
              <a:t> faces of a specimen from Minas </a:t>
            </a:r>
            <a:r>
              <a:rPr lang="en-US" sz="1000" dirty="0" err="1" smtClean="0"/>
              <a:t>Geras</a:t>
            </a:r>
            <a:r>
              <a:rPr lang="en-US" sz="1000" dirty="0" smtClean="0"/>
              <a:t>, Brazil (</a:t>
            </a:r>
            <a:r>
              <a:rPr lang="en-US" sz="1000" dirty="0" err="1" smtClean="0"/>
              <a:t>Ihinger</a:t>
            </a:r>
            <a:r>
              <a:rPr lang="en-US" sz="1000" dirty="0" smtClean="0"/>
              <a:t> &amp; Zink, 2000, </a:t>
            </a:r>
            <a:r>
              <a:rPr lang="en-US" sz="1000" i="1" dirty="0" smtClean="0"/>
              <a:t>Nature</a:t>
            </a:r>
            <a:r>
              <a:rPr lang="en-US" sz="1000" dirty="0" smtClean="0"/>
              <a:t>, 404,</a:t>
            </a:r>
            <a:br>
              <a:rPr lang="en-US" sz="1000" dirty="0" smtClean="0"/>
            </a:br>
            <a:r>
              <a:rPr lang="en-US" sz="1000" dirty="0" smtClean="0"/>
              <a:t>p 865- 869).</a:t>
            </a:r>
            <a:endParaRPr lang="en-US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0" y="55405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Multiple crystals were sampled from a single hydrothermal </a:t>
            </a:r>
            <a:r>
              <a:rPr lang="en-US" sz="1000" dirty="0" err="1" smtClean="0"/>
              <a:t>vug</a:t>
            </a:r>
            <a:r>
              <a:rPr lang="en-US" sz="1000" dirty="0" smtClean="0"/>
              <a:t> from </a:t>
            </a:r>
            <a:r>
              <a:rPr lang="en-US" sz="1000" dirty="0" err="1" smtClean="0"/>
              <a:t>LeChang</a:t>
            </a:r>
            <a:r>
              <a:rPr lang="en-US" sz="1000" dirty="0" smtClean="0"/>
              <a:t>, China.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2971800" y="4495800"/>
            <a:ext cx="16081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Wafers cut </a:t>
            </a:r>
            <a:r>
              <a:rPr lang="en-US" sz="1000" dirty="0" smtClean="0"/>
              <a:t>perpendicular</a:t>
            </a:r>
            <a:br>
              <a:rPr lang="en-US" sz="1000" dirty="0" smtClean="0"/>
            </a:br>
            <a:r>
              <a:rPr lang="en-US" sz="1000" dirty="0" smtClean="0"/>
              <a:t>to the c-axis of each of </a:t>
            </a:r>
            <a:r>
              <a:rPr lang="en-US" sz="1000" dirty="0" smtClean="0"/>
              <a:t>four</a:t>
            </a:r>
            <a:br>
              <a:rPr lang="en-US" sz="1000" dirty="0" smtClean="0"/>
            </a:br>
            <a:r>
              <a:rPr lang="en-US" sz="1000" dirty="0" smtClean="0"/>
              <a:t>crystals</a:t>
            </a:r>
            <a:r>
              <a:rPr lang="en-US" sz="1000" dirty="0" smtClean="0"/>
              <a:t> </a:t>
            </a:r>
            <a:r>
              <a:rPr lang="en-US" sz="1000" dirty="0" smtClean="0"/>
              <a:t>sampled </a:t>
            </a:r>
            <a:r>
              <a:rPr lang="en-US" sz="1000" dirty="0" smtClean="0"/>
              <a:t>from the </a:t>
            </a:r>
            <a:br>
              <a:rPr lang="en-US" sz="1000" dirty="0" smtClean="0"/>
            </a:br>
            <a:r>
              <a:rPr lang="en-US" sz="1000" dirty="0" err="1" smtClean="0"/>
              <a:t>vug</a:t>
            </a:r>
            <a:r>
              <a:rPr lang="en-US" sz="1000" dirty="0" smtClean="0"/>
              <a:t> all </a:t>
            </a:r>
            <a:r>
              <a:rPr lang="en-US" sz="1000" dirty="0" smtClean="0"/>
              <a:t>reveal a 2-stage</a:t>
            </a:r>
            <a:br>
              <a:rPr lang="en-US" sz="1000" dirty="0" smtClean="0"/>
            </a:br>
            <a:r>
              <a:rPr lang="en-US" sz="1000" dirty="0" smtClean="0"/>
              <a:t>growth</a:t>
            </a:r>
            <a:r>
              <a:rPr lang="en-US" sz="1000" dirty="0" smtClean="0"/>
              <a:t> </a:t>
            </a:r>
            <a:r>
              <a:rPr lang="en-US" sz="1000" dirty="0" smtClean="0"/>
              <a:t>evolution.</a:t>
            </a:r>
            <a:endParaRPr 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2951043" y="5486400"/>
            <a:ext cx="16209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FTIR analyses distinguish</a:t>
            </a:r>
            <a:br>
              <a:rPr lang="en-US" sz="1000" dirty="0" smtClean="0"/>
            </a:br>
            <a:r>
              <a:rPr lang="en-US" sz="1000" dirty="0" smtClean="0"/>
              <a:t>growth</a:t>
            </a:r>
            <a:r>
              <a:rPr lang="en-US" sz="1000" dirty="0"/>
              <a:t> </a:t>
            </a:r>
            <a:r>
              <a:rPr lang="en-US" sz="1000" dirty="0" smtClean="0"/>
              <a:t>on </a:t>
            </a:r>
            <a:r>
              <a:rPr lang="en-US" sz="1000" i="1" dirty="0" err="1" smtClean="0"/>
              <a:t>m</a:t>
            </a:r>
            <a:r>
              <a:rPr lang="en-US" sz="1000" dirty="0" smtClean="0"/>
              <a:t>-faces from </a:t>
            </a:r>
            <a:br>
              <a:rPr lang="en-US" sz="1000" dirty="0" smtClean="0"/>
            </a:br>
            <a:r>
              <a:rPr lang="en-US" sz="1000" dirty="0" smtClean="0"/>
              <a:t>growth on </a:t>
            </a:r>
            <a:r>
              <a:rPr lang="en-US" sz="1000" i="1" dirty="0" err="1" smtClean="0"/>
              <a:t>r</a:t>
            </a:r>
            <a:r>
              <a:rPr lang="en-US" sz="1000" i="1" dirty="0" smtClean="0"/>
              <a:t>-</a:t>
            </a:r>
            <a:r>
              <a:rPr lang="en-US" sz="1000" dirty="0" smtClean="0"/>
              <a:t> &amp;  </a:t>
            </a:r>
            <a:r>
              <a:rPr lang="en-US" sz="1000" i="1" dirty="0" err="1" smtClean="0"/>
              <a:t>z</a:t>
            </a:r>
            <a:r>
              <a:rPr lang="en-US" sz="1000" dirty="0" smtClean="0"/>
              <a:t>-faces.</a:t>
            </a:r>
            <a:br>
              <a:rPr lang="en-US" sz="1000" dirty="0" smtClean="0"/>
            </a:br>
            <a:r>
              <a:rPr lang="en-US" sz="1000" dirty="0" smtClean="0"/>
              <a:t>Boundaries between sector </a:t>
            </a:r>
            <a:br>
              <a:rPr lang="en-US" sz="1000" dirty="0" smtClean="0"/>
            </a:br>
            <a:r>
              <a:rPr lang="en-US" sz="1000" dirty="0" smtClean="0"/>
              <a:t>zones align with observed </a:t>
            </a:r>
            <a:br>
              <a:rPr lang="en-US" sz="1000" dirty="0" smtClean="0"/>
            </a:br>
            <a:r>
              <a:rPr lang="en-US" sz="1000" dirty="0" smtClean="0"/>
              <a:t>optical features.</a:t>
            </a:r>
            <a:endParaRPr 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5715000" y="5943600"/>
            <a:ext cx="3174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Finite element modeling can simulate the natural process</a:t>
            </a:r>
            <a:br>
              <a:rPr lang="en-US" sz="1000" dirty="0" smtClean="0"/>
            </a:br>
            <a:r>
              <a:rPr lang="en-US" sz="1000" dirty="0" smtClean="0"/>
              <a:t>and successfully </a:t>
            </a:r>
            <a:r>
              <a:rPr lang="en-US" sz="1000" dirty="0" smtClean="0"/>
              <a:t>reproduce diffusion profiles observed </a:t>
            </a:r>
            <a:r>
              <a:rPr lang="en-US" sz="1000" dirty="0" smtClean="0"/>
              <a:t>in</a:t>
            </a:r>
            <a:br>
              <a:rPr lang="en-US" sz="1000" dirty="0" smtClean="0"/>
            </a:br>
            <a:r>
              <a:rPr lang="en-US" sz="1000" dirty="0" smtClean="0"/>
              <a:t>natural samples.</a:t>
            </a:r>
            <a:endParaRPr lang="en-US" sz="1000" dirty="0"/>
          </a:p>
        </p:txBody>
      </p:sp>
      <p:sp>
        <p:nvSpPr>
          <p:cNvPr id="49" name="TextBox 48"/>
          <p:cNvSpPr txBox="1"/>
          <p:nvPr/>
        </p:nvSpPr>
        <p:spPr>
          <a:xfrm>
            <a:off x="4516557" y="2819400"/>
            <a:ext cx="1939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New Findings: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rcRect l="4819" r="3629" b="8744"/>
          <a:stretch>
            <a:fillRect/>
          </a:stretch>
        </p:blipFill>
        <p:spPr>
          <a:xfrm>
            <a:off x="76200" y="3133923"/>
            <a:ext cx="1447800" cy="1590477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524000" y="3182779"/>
            <a:ext cx="9937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Previous Work:</a:t>
            </a:r>
            <a:endParaRPr lang="en-US" sz="1000" b="1" dirty="0"/>
          </a:p>
        </p:txBody>
      </p:sp>
      <p:pic>
        <p:nvPicPr>
          <p:cNvPr id="31" name="Picture 30" descr="Xerxes-Schematic-for-Grant.png"/>
          <p:cNvPicPr>
            <a:picLocks noChangeAspect="1"/>
          </p:cNvPicPr>
          <p:nvPr/>
        </p:nvPicPr>
        <p:blipFill>
          <a:blip r:embed="rId3"/>
          <a:srcRect l="39595" t="28889" r="39608" b="28523"/>
          <a:stretch>
            <a:fillRect/>
          </a:stretch>
        </p:blipFill>
        <p:spPr>
          <a:xfrm>
            <a:off x="4579933" y="3505200"/>
            <a:ext cx="1102137" cy="2920663"/>
          </a:xfrm>
          <a:prstGeom prst="rect">
            <a:avLst/>
          </a:prstGeom>
        </p:spPr>
      </p:pic>
      <p:pic>
        <p:nvPicPr>
          <p:cNvPr id="32" name="Picture 31" descr="wafer-photo-for-grant.png"/>
          <p:cNvPicPr>
            <a:picLocks noChangeAspect="1"/>
          </p:cNvPicPr>
          <p:nvPr/>
        </p:nvPicPr>
        <p:blipFill>
          <a:blip r:embed="rId4"/>
          <a:srcRect l="39790" t="43791" r="39712" b="41302"/>
          <a:stretch>
            <a:fillRect/>
          </a:stretch>
        </p:blipFill>
        <p:spPr>
          <a:xfrm>
            <a:off x="3041339" y="3200400"/>
            <a:ext cx="1295400" cy="1219200"/>
          </a:xfrm>
          <a:prstGeom prst="rect">
            <a:avLst/>
          </a:prstGeom>
        </p:spPr>
      </p:pic>
      <p:pic>
        <p:nvPicPr>
          <p:cNvPr id="33" name="Picture 32" descr="2nd-stage-growth-schematic.gif"/>
          <p:cNvPicPr>
            <a:picLocks noChangeAspect="1"/>
          </p:cNvPicPr>
          <p:nvPr/>
        </p:nvPicPr>
        <p:blipFill>
          <a:blip r:embed="rId5"/>
          <a:srcRect l="25556" t="33333" r="25555" b="36667"/>
          <a:stretch>
            <a:fillRect/>
          </a:stretch>
        </p:blipFill>
        <p:spPr>
          <a:xfrm>
            <a:off x="7924800" y="3886200"/>
            <a:ext cx="1143000" cy="907677"/>
          </a:xfrm>
          <a:prstGeom prst="rect">
            <a:avLst/>
          </a:prstGeom>
        </p:spPr>
      </p:pic>
      <p:pic>
        <p:nvPicPr>
          <p:cNvPr id="34" name="Picture 33" descr="1st-Stage-growth-schematic.gif"/>
          <p:cNvPicPr>
            <a:picLocks noChangeAspect="1"/>
          </p:cNvPicPr>
          <p:nvPr/>
        </p:nvPicPr>
        <p:blipFill>
          <a:blip r:embed="rId6"/>
          <a:srcRect l="22680" t="22222" r="19804" b="21111"/>
          <a:stretch>
            <a:fillRect/>
          </a:stretch>
        </p:blipFill>
        <p:spPr>
          <a:xfrm>
            <a:off x="8099703" y="2743200"/>
            <a:ext cx="869393" cy="110847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153400" y="4336677"/>
            <a:ext cx="716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Stage 2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8144710" y="3391499"/>
            <a:ext cx="716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Stage 1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 t="34641"/>
          <a:stretch>
            <a:fillRect/>
          </a:stretch>
        </p:blipFill>
        <p:spPr bwMode="auto">
          <a:xfrm>
            <a:off x="5778234" y="4771344"/>
            <a:ext cx="2321469" cy="1172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5778234" y="3366988"/>
            <a:ext cx="232146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FTIR analyses document a </a:t>
            </a:r>
            <a:r>
              <a:rPr lang="en-US" sz="1000" dirty="0" smtClean="0"/>
              <a:t>2</a:t>
            </a:r>
            <a:r>
              <a:rPr lang="en-US" sz="1000" dirty="0" smtClean="0"/>
              <a:t>-stage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growth</a:t>
            </a:r>
            <a:r>
              <a:rPr lang="en-US" sz="1000" dirty="0"/>
              <a:t> </a:t>
            </a:r>
            <a:r>
              <a:rPr lang="en-US" sz="1000" dirty="0" smtClean="0"/>
              <a:t>evolution for each crystal in the </a:t>
            </a:r>
            <a:br>
              <a:rPr lang="en-US" sz="1000" dirty="0" smtClean="0"/>
            </a:br>
            <a:r>
              <a:rPr lang="en-US" sz="1000" dirty="0" err="1" smtClean="0"/>
              <a:t>LeChang</a:t>
            </a:r>
            <a:r>
              <a:rPr lang="en-US" sz="1000" dirty="0"/>
              <a:t> </a:t>
            </a:r>
            <a:r>
              <a:rPr lang="en-US" sz="1000" dirty="0" err="1" smtClean="0"/>
              <a:t>vug</a:t>
            </a:r>
            <a:r>
              <a:rPr lang="en-US" sz="1000" dirty="0" smtClean="0"/>
              <a:t>: an inner ‘core’ formed </a:t>
            </a:r>
            <a:br>
              <a:rPr lang="en-US" sz="1000" dirty="0" smtClean="0"/>
            </a:br>
            <a:r>
              <a:rPr lang="en-US" sz="1000" dirty="0" smtClean="0"/>
              <a:t>by growth entirely on </a:t>
            </a:r>
            <a:r>
              <a:rPr lang="en-US" sz="1000" dirty="0" err="1" smtClean="0"/>
              <a:t>rhombohedral</a:t>
            </a:r>
            <a:r>
              <a:rPr lang="en-US" sz="1000" dirty="0" smtClean="0"/>
              <a:t> </a:t>
            </a:r>
            <a:br>
              <a:rPr lang="en-US" sz="1000" dirty="0" smtClean="0"/>
            </a:br>
            <a:r>
              <a:rPr lang="en-US" sz="1000" dirty="0" smtClean="0"/>
              <a:t>faces, and an outer rind of even </a:t>
            </a:r>
            <a:br>
              <a:rPr lang="en-US" sz="1000" dirty="0" smtClean="0"/>
            </a:br>
            <a:r>
              <a:rPr lang="en-US" sz="1000" dirty="0" smtClean="0"/>
              <a:t>thickness formed by addition of material </a:t>
            </a:r>
            <a:br>
              <a:rPr lang="en-US" sz="1000" dirty="0" smtClean="0"/>
            </a:br>
            <a:r>
              <a:rPr lang="en-US" sz="1000" dirty="0" smtClean="0"/>
              <a:t>onto each of the six prism faces.</a:t>
            </a:r>
            <a:endParaRPr lang="en-US" sz="1000" dirty="0"/>
          </a:p>
        </p:txBody>
      </p:sp>
      <p:pic>
        <p:nvPicPr>
          <p:cNvPr id="23" name="Picture 22" descr="photo-of-crystals.png"/>
          <p:cNvPicPr>
            <a:picLocks noChangeAspect="1"/>
          </p:cNvPicPr>
          <p:nvPr/>
        </p:nvPicPr>
        <p:blipFill>
          <a:blip r:embed="rId8"/>
          <a:srcRect l="40261" t="41111" r="39608" b="40000"/>
          <a:stretch>
            <a:fillRect/>
          </a:stretch>
        </p:blipFill>
        <p:spPr>
          <a:xfrm>
            <a:off x="76200" y="4876799"/>
            <a:ext cx="1447800" cy="17580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77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Wisconsin-Eau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UWEC</dc:creator>
  <cp:lastModifiedBy>UWEC</cp:lastModifiedBy>
  <cp:revision>47</cp:revision>
  <cp:lastPrinted>2009-05-26T19:26:07Z</cp:lastPrinted>
  <dcterms:created xsi:type="dcterms:W3CDTF">2009-05-26T15:21:08Z</dcterms:created>
  <dcterms:modified xsi:type="dcterms:W3CDTF">2010-03-08T04:04:27Z</dcterms:modified>
</cp:coreProperties>
</file>