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B1FA2-12D6-4780-86C2-CD64695E225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3B1C7-58E9-4DF9-96DD-7C0E82FE2D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89611-5E66-41F1-8920-428FDB2D669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E4EC0-D663-4DAB-96BF-97006FA029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13A09-04CD-43A9-8A6A-F1696F6386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B1E7B-EDFF-41E4-BA7C-DD4FB4F9E9B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35E32-3CCE-48ED-89E3-528F9AEE05E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D2391-6E65-46F6-9F48-2541FF6B117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33651-4C73-4C00-938F-4A62BA9CB2F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ED392-1882-4741-860A-ADE8FD14D71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344EF-86EC-4961-A98B-553B6A309D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8BD278-02C3-40C5-B91A-0B60ECD8B2C7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37066" y="276578"/>
            <a:ext cx="875453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FFFFFF"/>
                </a:solidFill>
              </a:rPr>
              <a:t>Kinematic Scenario for the Tennessee </a:t>
            </a:r>
            <a:r>
              <a:rPr lang="en-US" sz="2200" b="1" dirty="0" smtClean="0">
                <a:solidFill>
                  <a:srgbClr val="FFFFFF"/>
                </a:solidFill>
              </a:rPr>
              <a:t>Salient, S Appalachians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FFFFFF"/>
                </a:solidFill>
              </a:rPr>
              <a:t>James Hnat and Ben van der Pluijm, University of Michigan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92289" y="1477863"/>
            <a:ext cx="4027311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28600" indent="-228600" fontAlgn="base"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</a:rPr>
              <a:t>Paleomagnetic </a:t>
            </a:r>
            <a:r>
              <a:rPr lang="en-US" sz="2000" dirty="0">
                <a:solidFill>
                  <a:srgbClr val="FFFFFF"/>
                </a:solidFill>
              </a:rPr>
              <a:t>directions from </a:t>
            </a:r>
            <a:r>
              <a:rPr lang="en-US" sz="2000" dirty="0" err="1">
                <a:solidFill>
                  <a:srgbClr val="FFFFFF"/>
                </a:solidFill>
              </a:rPr>
              <a:t>remagnetized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err="1">
                <a:solidFill>
                  <a:srgbClr val="FFFFFF"/>
                </a:solidFill>
              </a:rPr>
              <a:t>limestones</a:t>
            </a:r>
            <a:r>
              <a:rPr lang="en-US" sz="2000" dirty="0">
                <a:solidFill>
                  <a:srgbClr val="FFFFFF"/>
                </a:solidFill>
              </a:rPr>
              <a:t> and </a:t>
            </a:r>
            <a:r>
              <a:rPr lang="en-US" sz="2000" dirty="0" err="1">
                <a:solidFill>
                  <a:srgbClr val="FFFFFF"/>
                </a:solidFill>
              </a:rPr>
              <a:t>redbeds</a:t>
            </a:r>
            <a:r>
              <a:rPr lang="en-US" sz="2000" dirty="0">
                <a:solidFill>
                  <a:srgbClr val="FFFFFF"/>
                </a:solidFill>
              </a:rPr>
              <a:t> show no correlation with orogenic </a:t>
            </a:r>
            <a:r>
              <a:rPr lang="en-US" sz="2000" dirty="0" smtClean="0">
                <a:solidFill>
                  <a:srgbClr val="FFFFFF"/>
                </a:solidFill>
              </a:rPr>
              <a:t>strike.</a:t>
            </a:r>
            <a:endParaRPr lang="en-US" sz="2000" dirty="0">
              <a:solidFill>
                <a:srgbClr val="FFFFFF"/>
              </a:solidFill>
            </a:endParaRPr>
          </a:p>
          <a:p>
            <a:pPr marL="228600" indent="-228600" fontAlgn="base"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</a:rPr>
              <a:t>Calcite </a:t>
            </a:r>
            <a:r>
              <a:rPr lang="en-US" sz="2000" dirty="0">
                <a:solidFill>
                  <a:srgbClr val="FFFFFF"/>
                </a:solidFill>
              </a:rPr>
              <a:t>twinning records </a:t>
            </a:r>
            <a:r>
              <a:rPr lang="en-US" sz="2000" dirty="0" err="1">
                <a:solidFill>
                  <a:srgbClr val="FFFFFF"/>
                </a:solidFill>
              </a:rPr>
              <a:t>arcuate</a:t>
            </a:r>
            <a:r>
              <a:rPr lang="en-US" sz="2000" dirty="0">
                <a:solidFill>
                  <a:srgbClr val="FFFFFF"/>
                </a:solidFill>
              </a:rPr>
              <a:t> pattern that is the same in both the thrust-belt and the </a:t>
            </a:r>
            <a:r>
              <a:rPr lang="en-US" sz="2000" dirty="0" smtClean="0">
                <a:solidFill>
                  <a:srgbClr val="FFFFFF"/>
                </a:solidFill>
              </a:rPr>
              <a:t>foreland.</a:t>
            </a:r>
            <a:endParaRPr lang="en-US" sz="2000" dirty="0">
              <a:solidFill>
                <a:srgbClr val="FFFFFF"/>
              </a:solidFill>
            </a:endParaRPr>
          </a:p>
          <a:p>
            <a:pPr marL="228600" indent="-228600" fontAlgn="base"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dirty="0" smtClean="0">
                <a:solidFill>
                  <a:srgbClr val="FFFFFF"/>
                </a:solidFill>
              </a:rPr>
              <a:t>Patterns reflect (Blue Ridge) indenter scenario</a:t>
            </a:r>
            <a:r>
              <a:rPr lang="en-US" sz="2000" dirty="0">
                <a:solidFill>
                  <a:srgbClr val="FFFFFF"/>
                </a:solidFill>
              </a:rPr>
              <a:t> </a:t>
            </a:r>
            <a:r>
              <a:rPr lang="en-US" sz="2000" dirty="0" smtClean="0">
                <a:solidFill>
                  <a:srgbClr val="FFFFFF"/>
                </a:solidFill>
              </a:rPr>
              <a:t>that can be duplicated in simple sandbox experiment (lower right).</a:t>
            </a:r>
            <a:endParaRPr lang="en-US" sz="2000" dirty="0">
              <a:solidFill>
                <a:srgbClr val="FFFFFF"/>
              </a:solidFill>
            </a:endParaRPr>
          </a:p>
          <a:p>
            <a:pPr marL="228600" indent="-228600" fontAlgn="base">
              <a:spcAft>
                <a:spcPct val="0"/>
              </a:spcAft>
              <a:buFontTx/>
              <a:buBlip>
                <a:blip r:embed="rId2"/>
              </a:buBlip>
            </a:pPr>
            <a:r>
              <a:rPr lang="en-US" sz="2000" dirty="0">
                <a:solidFill>
                  <a:srgbClr val="FFFFFF"/>
                </a:solidFill>
              </a:rPr>
              <a:t>In contrast to the Pennsylvania salient, curvature in the Tennessee salient is a </a:t>
            </a:r>
            <a:r>
              <a:rPr lang="en-US" sz="2400" b="1" dirty="0">
                <a:solidFill>
                  <a:srgbClr val="FFFFFF"/>
                </a:solidFill>
              </a:rPr>
              <a:t>primary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000" dirty="0" smtClean="0">
                <a:solidFill>
                  <a:srgbClr val="FFFFFF"/>
                </a:solidFill>
              </a:rPr>
              <a:t>feature.</a:t>
            </a: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295400"/>
            <a:ext cx="3915062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4906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88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van der Pluijm</dc:creator>
  <cp:lastModifiedBy>Ben van der Pluijm</cp:lastModifiedBy>
  <cp:revision>2</cp:revision>
  <dcterms:created xsi:type="dcterms:W3CDTF">2010-02-16T20:56:58Z</dcterms:created>
  <dcterms:modified xsi:type="dcterms:W3CDTF">2010-02-16T21:08:32Z</dcterms:modified>
</cp:coreProperties>
</file>