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22" y="-3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C0FAADD-9070-45DE-86EE-1CAA00D382E0}" type="datetimeFigureOut">
              <a:rPr lang="en-US" smtClean="0"/>
              <a:pPr/>
              <a:t>2/4/2010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7D7C10-C94C-4444-8ABD-712F50B94D75}"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4CEB09F-18C4-44EF-BE37-1020B412C72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99849ED-3AD6-4656-B7B8-E5581B43A244}" type="datetimeFigureOut">
              <a:rPr lang="en-US" smtClean="0"/>
              <a:pPr/>
              <a:t>2/4/2010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8B5A6F-6AD8-4D2C-B24E-4A0CBE3ABD4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9849ED-3AD6-4656-B7B8-E5581B43A244}" type="datetimeFigureOut">
              <a:rPr lang="en-US" smtClean="0"/>
              <a:pPr/>
              <a:t>2/4/2010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8B5A6F-6AD8-4D2C-B24E-4A0CBE3ABD4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denangle.bmp"/>
          <p:cNvPicPr>
            <a:picLocks noChangeAspect="1"/>
          </p:cNvPicPr>
          <p:nvPr/>
        </p:nvPicPr>
        <p:blipFill>
          <a:blip r:embed="rId3" cstate="print"/>
          <a:srcRect l="7311" t="35283" r="19628" b="27778"/>
          <a:stretch>
            <a:fillRect/>
          </a:stretch>
        </p:blipFill>
        <p:spPr>
          <a:xfrm>
            <a:off x="0" y="0"/>
            <a:ext cx="9144000" cy="7010400"/>
          </a:xfrm>
          <a:prstGeom prst="rect">
            <a:avLst/>
          </a:prstGeom>
          <a:effectLst/>
        </p:spPr>
      </p:pic>
      <p:sp>
        <p:nvSpPr>
          <p:cNvPr id="16" name="Rounded Rectangle 15"/>
          <p:cNvSpPr/>
          <p:nvPr/>
        </p:nvSpPr>
        <p:spPr>
          <a:xfrm>
            <a:off x="152400" y="152400"/>
            <a:ext cx="8839200" cy="1143000"/>
          </a:xfrm>
          <a:prstGeom prst="roundRect">
            <a:avLst/>
          </a:prstGeom>
          <a:solidFill>
            <a:srgbClr val="FFFF00"/>
          </a:solidFill>
          <a:ln>
            <a:noFill/>
          </a:ln>
          <a:effectLst>
            <a:innerShdw blurRad="63500" dist="50800" dir="27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p:cNvSpPr txBox="1"/>
          <p:nvPr/>
        </p:nvSpPr>
        <p:spPr>
          <a:xfrm>
            <a:off x="228600" y="304800"/>
            <a:ext cx="8382000" cy="425758"/>
          </a:xfrm>
          <a:prstGeom prst="rect">
            <a:avLst/>
          </a:prstGeom>
          <a:noFill/>
        </p:spPr>
        <p:txBody>
          <a:bodyPr wrap="square" rtlCol="0">
            <a:spAutoFit/>
          </a:bodyPr>
          <a:lstStyle/>
          <a:p>
            <a:pPr>
              <a:lnSpc>
                <a:spcPts val="2600"/>
              </a:lnSpc>
            </a:pPr>
            <a:r>
              <a:rPr lang="en-US" b="1" dirty="0" smtClean="0">
                <a:solidFill>
                  <a:schemeClr val="tx1">
                    <a:lumMod val="95000"/>
                    <a:lumOff val="5000"/>
                  </a:schemeClr>
                </a:solidFill>
                <a:effectLst>
                  <a:outerShdw blurRad="38100" dist="38100" dir="2700000" algn="tl">
                    <a:srgbClr val="000000">
                      <a:alpha val="43137"/>
                    </a:srgbClr>
                  </a:outerShdw>
                </a:effectLst>
              </a:rPr>
              <a:t>Strain Engineering of Organic Semiconducting Molecules: A First Principles Study</a:t>
            </a:r>
            <a:endParaRPr lang="en-US" b="1" dirty="0">
              <a:solidFill>
                <a:schemeClr val="tx1">
                  <a:lumMod val="95000"/>
                  <a:lumOff val="5000"/>
                </a:schemeClr>
              </a:solidFill>
              <a:effectLst>
                <a:outerShdw blurRad="38100" dist="38100" dir="2700000" algn="tl">
                  <a:srgbClr val="000000">
                    <a:alpha val="43137"/>
                  </a:srgbClr>
                </a:outerShdw>
              </a:effectLst>
            </a:endParaRPr>
          </a:p>
        </p:txBody>
      </p:sp>
      <p:pic>
        <p:nvPicPr>
          <p:cNvPr id="10" name="Picture 5"/>
          <p:cNvPicPr>
            <a:picLocks noChangeAspect="1" noChangeArrowheads="1"/>
          </p:cNvPicPr>
          <p:nvPr/>
        </p:nvPicPr>
        <p:blipFill>
          <a:blip r:embed="rId4" cstate="print"/>
          <a:srcRect/>
          <a:stretch>
            <a:fillRect/>
          </a:stretch>
        </p:blipFill>
        <p:spPr bwMode="auto">
          <a:xfrm>
            <a:off x="8077200" y="381000"/>
            <a:ext cx="685800" cy="685800"/>
          </a:xfrm>
          <a:prstGeom prst="rect">
            <a:avLst/>
          </a:prstGeom>
          <a:noFill/>
          <a:ln w="9525">
            <a:noFill/>
            <a:round/>
            <a:headEnd/>
            <a:tailEnd/>
          </a:ln>
          <a:effectLst/>
        </p:spPr>
      </p:pic>
      <p:sp>
        <p:nvSpPr>
          <p:cNvPr id="11" name="TextBox 10"/>
          <p:cNvSpPr txBox="1"/>
          <p:nvPr/>
        </p:nvSpPr>
        <p:spPr>
          <a:xfrm>
            <a:off x="228600" y="762000"/>
            <a:ext cx="6172200" cy="403316"/>
          </a:xfrm>
          <a:prstGeom prst="rect">
            <a:avLst/>
          </a:prstGeom>
          <a:noFill/>
        </p:spPr>
        <p:txBody>
          <a:bodyPr wrap="square" rtlCol="0">
            <a:spAutoFit/>
          </a:bodyPr>
          <a:lstStyle/>
          <a:p>
            <a:pPr>
              <a:lnSpc>
                <a:spcPts val="2600"/>
              </a:lnSpc>
            </a:pPr>
            <a:r>
              <a:rPr lang="en-US" sz="1600" b="1" dirty="0" smtClean="0">
                <a:solidFill>
                  <a:schemeClr val="tx1">
                    <a:lumMod val="95000"/>
                    <a:lumOff val="5000"/>
                  </a:schemeClr>
                </a:solidFill>
                <a:effectLst>
                  <a:outerShdw blurRad="38100" dist="38100" dir="2700000" algn="tl">
                    <a:srgbClr val="000000">
                      <a:alpha val="43137"/>
                    </a:srgbClr>
                  </a:outerShdw>
                </a:effectLst>
              </a:rPr>
              <a:t>Feng Liu, Materials Science &amp; Engineering, University of Utah</a:t>
            </a:r>
            <a:endParaRPr lang="en-US" sz="1600" b="1" dirty="0">
              <a:solidFill>
                <a:schemeClr val="tx1">
                  <a:lumMod val="95000"/>
                  <a:lumOff val="5000"/>
                </a:schemeClr>
              </a:solidFill>
              <a:effectLst>
                <a:outerShdw blurRad="38100" dist="38100" dir="2700000" algn="tl">
                  <a:srgbClr val="000000">
                    <a:alpha val="43137"/>
                  </a:srgbClr>
                </a:outerShdw>
              </a:effectLst>
            </a:endParaRPr>
          </a:p>
        </p:txBody>
      </p:sp>
      <p:sp>
        <p:nvSpPr>
          <p:cNvPr id="12" name="Rounded Rectangle 11"/>
          <p:cNvSpPr/>
          <p:nvPr/>
        </p:nvSpPr>
        <p:spPr>
          <a:xfrm>
            <a:off x="228600" y="1371600"/>
            <a:ext cx="7467600" cy="228600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15" name="TextBox 14"/>
          <p:cNvSpPr txBox="1"/>
          <p:nvPr/>
        </p:nvSpPr>
        <p:spPr>
          <a:xfrm>
            <a:off x="457200" y="1524000"/>
            <a:ext cx="4038600" cy="2031325"/>
          </a:xfrm>
          <a:prstGeom prst="rect">
            <a:avLst/>
          </a:prstGeom>
          <a:noFill/>
        </p:spPr>
        <p:txBody>
          <a:bodyPr wrap="square" rtlCol="0">
            <a:spAutoFit/>
          </a:bodyPr>
          <a:lstStyle/>
          <a:p>
            <a:r>
              <a:rPr lang="en-US" sz="1400" i="1" dirty="0" smtClean="0"/>
              <a:t>The mechanical manipulation of  planar polyfluorenes is taken as a model system for strain engineering molecular </a:t>
            </a:r>
            <a:r>
              <a:rPr lang="en-US" sz="1400" i="1" dirty="0" smtClean="0"/>
              <a:t>optoelectonic</a:t>
            </a:r>
            <a:r>
              <a:rPr lang="en-US" sz="1400" i="1" dirty="0" smtClean="0"/>
              <a:t> properties.  Two degenerate structures formed by uniaxial compression which shift vertical transition energies in opposite directions.  Mechanical control of optical properties is not just dependent on changes in the absolute molecular length and bonds, but also on morphology.  </a:t>
            </a:r>
            <a:endParaRPr lang="en-US" sz="1400" i="1" dirty="0"/>
          </a:p>
        </p:txBody>
      </p:sp>
      <p:sp>
        <p:nvSpPr>
          <p:cNvPr id="17" name="Rounded Rectangle 16"/>
          <p:cNvSpPr/>
          <p:nvPr/>
        </p:nvSpPr>
        <p:spPr>
          <a:xfrm>
            <a:off x="4572001" y="1447800"/>
            <a:ext cx="2971800" cy="2133600"/>
          </a:xfrm>
          <a:prstGeom prst="round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8" name="Picture 17" descr="chain12exthick.jpg"/>
          <p:cNvPicPr>
            <a:picLocks noChangeAspect="1"/>
          </p:cNvPicPr>
          <p:nvPr/>
        </p:nvPicPr>
        <p:blipFill>
          <a:blip r:embed="rId5" cstate="print"/>
          <a:srcRect l="5556" t="12092" r="8586" b="8170"/>
          <a:stretch>
            <a:fillRect/>
          </a:stretch>
        </p:blipFill>
        <p:spPr>
          <a:xfrm>
            <a:off x="4953000" y="1600200"/>
            <a:ext cx="2515212" cy="1805035"/>
          </a:xfrm>
          <a:prstGeom prst="rect">
            <a:avLst/>
          </a:prstGeom>
        </p:spPr>
      </p:pic>
      <p:pic>
        <p:nvPicPr>
          <p:cNvPr id="19" name="Picture 18" descr="archgrey.png"/>
          <p:cNvPicPr>
            <a:picLocks noChangeAspect="1"/>
          </p:cNvPicPr>
          <p:nvPr/>
        </p:nvPicPr>
        <p:blipFill>
          <a:blip r:embed="rId6" cstate="print"/>
          <a:stretch>
            <a:fillRect/>
          </a:stretch>
        </p:blipFill>
        <p:spPr>
          <a:xfrm>
            <a:off x="5257800" y="1905000"/>
            <a:ext cx="1295400" cy="239889"/>
          </a:xfrm>
          <a:prstGeom prst="rect">
            <a:avLst/>
          </a:prstGeom>
        </p:spPr>
      </p:pic>
      <p:pic>
        <p:nvPicPr>
          <p:cNvPr id="20" name="Picture 19" descr="bendgrey.png"/>
          <p:cNvPicPr>
            <a:picLocks noChangeAspect="1"/>
          </p:cNvPicPr>
          <p:nvPr/>
        </p:nvPicPr>
        <p:blipFill>
          <a:blip r:embed="rId7" cstate="print"/>
          <a:stretch>
            <a:fillRect/>
          </a:stretch>
        </p:blipFill>
        <p:spPr>
          <a:xfrm>
            <a:off x="5410200" y="2971800"/>
            <a:ext cx="1374682" cy="275487"/>
          </a:xfrm>
          <a:prstGeom prst="rect">
            <a:avLst/>
          </a:prstGeom>
        </p:spPr>
      </p:pic>
      <p:pic>
        <p:nvPicPr>
          <p:cNvPr id="21" name="Picture 20" descr="stretchgrey.png"/>
          <p:cNvPicPr>
            <a:picLocks noChangeAspect="1"/>
          </p:cNvPicPr>
          <p:nvPr/>
        </p:nvPicPr>
        <p:blipFill>
          <a:blip r:embed="rId8" cstate="print"/>
          <a:stretch>
            <a:fillRect/>
          </a:stretch>
        </p:blipFill>
        <p:spPr>
          <a:xfrm>
            <a:off x="6202099" y="2514600"/>
            <a:ext cx="1252527" cy="137193"/>
          </a:xfrm>
          <a:prstGeom prst="rect">
            <a:avLst/>
          </a:prstGeom>
        </p:spPr>
      </p:pic>
      <p:cxnSp>
        <p:nvCxnSpPr>
          <p:cNvPr id="22" name="Straight Connector 21"/>
          <p:cNvCxnSpPr/>
          <p:nvPr/>
        </p:nvCxnSpPr>
        <p:spPr>
          <a:xfrm>
            <a:off x="6248400" y="2438400"/>
            <a:ext cx="1149966" cy="0"/>
          </a:xfrm>
          <a:prstGeom prst="line">
            <a:avLst/>
          </a:prstGeom>
          <a:ln w="38100">
            <a:solidFill>
              <a:srgbClr val="FF0000"/>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5334000" y="1905000"/>
            <a:ext cx="340162" cy="1"/>
          </a:xfrm>
          <a:prstGeom prst="straightConnector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6096000" y="1905000"/>
            <a:ext cx="304800" cy="1588"/>
          </a:xfrm>
          <a:prstGeom prst="straightConnector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rot="10800000">
            <a:off x="6248400" y="3048000"/>
            <a:ext cx="380206" cy="794"/>
          </a:xfrm>
          <a:prstGeom prst="straightConnector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5562600" y="3048000"/>
            <a:ext cx="381000" cy="1588"/>
          </a:xfrm>
          <a:prstGeom prst="straightConnector1">
            <a:avLst/>
          </a:prstGeom>
          <a:ln w="28575">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rot="16200000">
            <a:off x="3784401" y="2235399"/>
            <a:ext cx="2004598" cy="276999"/>
          </a:xfrm>
          <a:prstGeom prst="rect">
            <a:avLst/>
          </a:prstGeom>
          <a:noFill/>
        </p:spPr>
        <p:txBody>
          <a:bodyPr wrap="square" rtlCol="0">
            <a:spAutoFit/>
          </a:bodyPr>
          <a:lstStyle/>
          <a:p>
            <a:r>
              <a:rPr lang="en-US" sz="1200" i="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Transition </a:t>
            </a:r>
            <a:r>
              <a:rPr lang="en-US" sz="1200" i="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Energy [eV]</a:t>
            </a:r>
            <a:endParaRPr lang="en-US" sz="1200" i="1" dirty="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sp>
        <p:nvSpPr>
          <p:cNvPr id="28" name="TextBox 27"/>
          <p:cNvSpPr txBox="1"/>
          <p:nvPr/>
        </p:nvSpPr>
        <p:spPr>
          <a:xfrm>
            <a:off x="5867400" y="3276600"/>
            <a:ext cx="1219200" cy="276999"/>
          </a:xfrm>
          <a:prstGeom prst="rect">
            <a:avLst/>
          </a:prstGeom>
          <a:noFill/>
        </p:spPr>
        <p:txBody>
          <a:bodyPr wrap="square" rtlCol="0">
            <a:spAutoFit/>
          </a:bodyPr>
          <a:lstStyle/>
          <a:p>
            <a:r>
              <a:rPr lang="en-US" sz="1200" i="1" dirty="0" smtClean="0">
                <a:solidFill>
                  <a:srgbClr val="FF0000"/>
                </a:solidFill>
                <a:effectLst>
                  <a:outerShdw blurRad="38100" dist="38100" dir="2700000" algn="tl">
                    <a:srgbClr val="000000">
                      <a:alpha val="43137"/>
                    </a:srgbClr>
                  </a:outerShdw>
                </a:effectLst>
                <a:latin typeface="Arial" pitchFamily="34" charset="0"/>
                <a:cs typeface="Arial" pitchFamily="34" charset="0"/>
              </a:rPr>
              <a:t>% Strain</a:t>
            </a:r>
            <a:endParaRPr lang="en-US" sz="1200" i="1" dirty="0">
              <a:solidFill>
                <a:srgbClr val="FF0000"/>
              </a:solidFill>
              <a:effectLst>
                <a:outerShdw blurRad="38100" dist="38100" dir="2700000" algn="tl">
                  <a:srgbClr val="000000">
                    <a:alpha val="43137"/>
                  </a:srgbClr>
                </a:outerShdw>
              </a:effectLst>
              <a:latin typeface="Arial" pitchFamily="34" charset="0"/>
              <a:cs typeface="Arial" pitchFamily="34" charset="0"/>
            </a:endParaRPr>
          </a:p>
        </p:txBody>
      </p:sp>
      <p:sp>
        <p:nvSpPr>
          <p:cNvPr id="56" name="Rounded Rectangle 55"/>
          <p:cNvSpPr/>
          <p:nvPr/>
        </p:nvSpPr>
        <p:spPr>
          <a:xfrm>
            <a:off x="1219200" y="3886200"/>
            <a:ext cx="7772400" cy="2971800"/>
          </a:xfrm>
          <a:prstGeom prst="roundRect">
            <a:avLst/>
          </a:prstGeom>
          <a:solidFill>
            <a:schemeClr val="bg1">
              <a:lumMod val="8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pic>
        <p:nvPicPr>
          <p:cNvPr id="57" name="Picture 56" descr="polywantopbl.jpg"/>
          <p:cNvPicPr>
            <a:picLocks noChangeAspect="1"/>
          </p:cNvPicPr>
          <p:nvPr/>
        </p:nvPicPr>
        <p:blipFill>
          <a:blip r:embed="rId9" cstate="print"/>
          <a:srcRect l="9167" t="12933" r="4167" b="52392"/>
          <a:stretch>
            <a:fillRect/>
          </a:stretch>
        </p:blipFill>
        <p:spPr>
          <a:xfrm>
            <a:off x="1371600" y="4343400"/>
            <a:ext cx="3048000" cy="849923"/>
          </a:xfrm>
          <a:prstGeom prst="rect">
            <a:avLst/>
          </a:prstGeom>
        </p:spPr>
      </p:pic>
      <p:pic>
        <p:nvPicPr>
          <p:cNvPr id="58" name="Picture 57" descr="polywantsidbl.jpg"/>
          <p:cNvPicPr>
            <a:picLocks noChangeAspect="1"/>
          </p:cNvPicPr>
          <p:nvPr/>
        </p:nvPicPr>
        <p:blipFill>
          <a:blip r:embed="rId10" cstate="print"/>
          <a:srcRect l="3333" t="8151" r="5833" b="55978"/>
          <a:stretch>
            <a:fillRect/>
          </a:stretch>
        </p:blipFill>
        <p:spPr>
          <a:xfrm>
            <a:off x="1371600" y="5486400"/>
            <a:ext cx="3124200" cy="859872"/>
          </a:xfrm>
          <a:prstGeom prst="rect">
            <a:avLst/>
          </a:prstGeom>
        </p:spPr>
      </p:pic>
      <p:sp>
        <p:nvSpPr>
          <p:cNvPr id="59" name="TextBox 58"/>
          <p:cNvSpPr txBox="1"/>
          <p:nvPr/>
        </p:nvSpPr>
        <p:spPr>
          <a:xfrm>
            <a:off x="4495800" y="3964900"/>
            <a:ext cx="4343400" cy="2893100"/>
          </a:xfrm>
          <a:prstGeom prst="rect">
            <a:avLst/>
          </a:prstGeom>
          <a:noFill/>
        </p:spPr>
        <p:txBody>
          <a:bodyPr wrap="square" rtlCol="0">
            <a:spAutoFit/>
          </a:bodyPr>
          <a:lstStyle/>
          <a:p>
            <a:r>
              <a:rPr lang="en-US" sz="1400" i="1" dirty="0" smtClean="0"/>
              <a:t>Specific adsorption on a silicon substrate is a potential route for practically inducing uniaxial strain.  Polyfluorenes can be adsorbed intact along silicon dimer rows, and both tensile stretching and compression can be induced depending on molecular alignment with the substrate.  In the adsorption configuration, strain is concentrated in the bonds linking monomer units which can increase conjugation along the backbone and there is charge transfer from the substrate to the molecule.  Further studies on the utilization of tethering substituents are of future interest in making the principle of strain engineering practically viable in optoelectronic device applications.</a:t>
            </a:r>
            <a:endParaRPr lang="en-US" sz="1400" i="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191</Words>
  <Application>Microsoft Office PowerPoint</Application>
  <PresentationFormat>On-screen Show (4:3)</PresentationFormat>
  <Paragraphs>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dc:creator>
  <cp:lastModifiedBy>liz</cp:lastModifiedBy>
  <cp:revision>11</cp:revision>
  <dcterms:created xsi:type="dcterms:W3CDTF">2010-02-03T21:39:19Z</dcterms:created>
  <dcterms:modified xsi:type="dcterms:W3CDTF">2010-02-04T20:44:57Z</dcterms:modified>
</cp:coreProperties>
</file>