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376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45D42B-9295-44DF-A52B-B6A3EE5186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3E4F6A-A762-440F-9D3A-A4F2C15FCA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6D6BBF-DAD2-4629-BBFB-2D52E4F522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BEB2AD-1610-437C-AF65-CB5FB2ECF3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AB84C3-279D-45DE-AD36-F468456475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1700D8-A9BF-43B9-8AB7-E6AC9AFF43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E1713E-59A9-4FDA-B2E4-C5A1DCE3DB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686742-E453-48CE-997B-B87A45D233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2194E4-E8A8-454A-B35D-0C074F685A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946CAC-C256-4F1D-B2E2-EF9175CE28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0D3C4-1A19-4A40-9CFE-94F6D42E90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47B3D6-FBD4-42A0-8D57-4BEAABF2239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gamma/>
                <a:shade val="46275"/>
                <a:invGamma/>
              </a:schemeClr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image0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81400" y="3810000"/>
            <a:ext cx="4641025" cy="2781004"/>
          </a:xfrm>
          <a:prstGeom prst="rect">
            <a:avLst/>
          </a:prstGeom>
        </p:spPr>
      </p:pic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457200" y="260350"/>
            <a:ext cx="60198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400" b="1">
                <a:solidFill>
                  <a:schemeClr val="bg1"/>
                </a:solidFill>
              </a:rPr>
              <a:t>Glow-Discharge Plasma as a Synthetic Medium for Nanocrystalline </a:t>
            </a:r>
            <a:br>
              <a:rPr lang="en-US" sz="1400" b="1">
                <a:solidFill>
                  <a:schemeClr val="bg1"/>
                </a:solidFill>
              </a:rPr>
            </a:br>
            <a:r>
              <a:rPr lang="en-US" sz="1400" b="1">
                <a:solidFill>
                  <a:schemeClr val="bg1"/>
                </a:solidFill>
              </a:rPr>
              <a:t>Inorganic Non-Molecular Metal Oxides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457200" y="762000"/>
            <a:ext cx="51990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000" b="1">
                <a:solidFill>
                  <a:schemeClr val="bg1"/>
                </a:solidFill>
              </a:rPr>
              <a:t>Richard W. Schaeffer, Department of Chemistry and Biochemistry, Messiah College</a:t>
            </a:r>
            <a:endParaRPr lang="en-US" sz="1000">
              <a:solidFill>
                <a:schemeClr val="bg1"/>
              </a:solidFill>
            </a:endParaRP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457200" y="1143000"/>
            <a:ext cx="6477000" cy="2939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dirty="0" smtClean="0">
                <a:solidFill>
                  <a:schemeClr val="bg1"/>
                </a:solidFill>
              </a:rPr>
              <a:t>The focus this year was in redesigning the cathode to increase the rate of product formation and deposition. </a:t>
            </a:r>
            <a:r>
              <a:rPr lang="en-US" sz="1200" dirty="0" smtClean="0">
                <a:solidFill>
                  <a:schemeClr val="bg1"/>
                </a:solidFill>
              </a:rPr>
              <a:t>Several </a:t>
            </a:r>
            <a:r>
              <a:rPr lang="en-US" sz="1200" dirty="0" smtClean="0">
                <a:solidFill>
                  <a:schemeClr val="bg1"/>
                </a:solidFill>
              </a:rPr>
              <a:t>different cathode designs were tried and products were characterized for stoichiometry using atomic absorption spectroscopy and phase composition using powder x-ray </a:t>
            </a:r>
            <a:r>
              <a:rPr lang="en-US" sz="1200" dirty="0" smtClean="0">
                <a:solidFill>
                  <a:schemeClr val="bg1"/>
                </a:solidFill>
              </a:rPr>
              <a:t>diffraction, </a:t>
            </a:r>
            <a:r>
              <a:rPr lang="en-US" sz="1200" dirty="0" smtClean="0">
                <a:solidFill>
                  <a:schemeClr val="bg1"/>
                </a:solidFill>
              </a:rPr>
              <a:t>which typically </a:t>
            </a:r>
            <a:r>
              <a:rPr lang="en-US" sz="1200" dirty="0" smtClean="0">
                <a:solidFill>
                  <a:schemeClr val="bg1"/>
                </a:solidFill>
              </a:rPr>
              <a:t>reveals crystalline </a:t>
            </a:r>
            <a:r>
              <a:rPr lang="en-US" sz="1200" dirty="0" err="1" smtClean="0">
                <a:solidFill>
                  <a:schemeClr val="bg1"/>
                </a:solidFill>
              </a:rPr>
              <a:t>CuO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(</a:t>
            </a:r>
            <a:r>
              <a:rPr lang="en-US" sz="1200" dirty="0" err="1" smtClean="0">
                <a:solidFill>
                  <a:schemeClr val="bg1"/>
                </a:solidFill>
              </a:rPr>
              <a:t>tenorite</a:t>
            </a:r>
            <a:r>
              <a:rPr lang="en-US" sz="1200" dirty="0" smtClean="0">
                <a:solidFill>
                  <a:schemeClr val="bg1"/>
                </a:solidFill>
              </a:rPr>
              <a:t>) with </a:t>
            </a:r>
            <a:r>
              <a:rPr lang="en-US" sz="1200" dirty="0" smtClean="0">
                <a:solidFill>
                  <a:schemeClr val="bg1"/>
                </a:solidFill>
              </a:rPr>
              <a:t>some amorphous character, and various unidentified peaks.  </a:t>
            </a:r>
          </a:p>
          <a:p>
            <a:r>
              <a:rPr lang="en-US" sz="1200" dirty="0" smtClean="0">
                <a:solidFill>
                  <a:schemeClr val="bg1"/>
                </a:solidFill>
              </a:rPr>
              <a:t>In </a:t>
            </a:r>
            <a:r>
              <a:rPr lang="en-US" sz="1200" dirty="0" smtClean="0">
                <a:solidFill>
                  <a:schemeClr val="bg1"/>
                </a:solidFill>
              </a:rPr>
              <a:t>2008-2009, </a:t>
            </a:r>
            <a:r>
              <a:rPr lang="en-US" sz="1200" dirty="0" smtClean="0">
                <a:solidFill>
                  <a:schemeClr val="bg1"/>
                </a:solidFill>
              </a:rPr>
              <a:t>different </a:t>
            </a:r>
            <a:r>
              <a:rPr lang="en-US" sz="1200" dirty="0" smtClean="0">
                <a:solidFill>
                  <a:schemeClr val="bg1"/>
                </a:solidFill>
              </a:rPr>
              <a:t>methods of introducing reactants into the plasma and different cathode </a:t>
            </a:r>
            <a:r>
              <a:rPr lang="en-US" sz="1200" dirty="0" smtClean="0">
                <a:solidFill>
                  <a:schemeClr val="bg1"/>
                </a:solidFill>
              </a:rPr>
              <a:t>configurations were explored.  For </a:t>
            </a:r>
            <a:r>
              <a:rPr lang="en-US" sz="1200" dirty="0" smtClean="0">
                <a:solidFill>
                  <a:schemeClr val="bg1"/>
                </a:solidFill>
              </a:rPr>
              <a:t>example, </a:t>
            </a:r>
            <a:r>
              <a:rPr lang="en-US" sz="1200" dirty="0" smtClean="0">
                <a:solidFill>
                  <a:schemeClr val="bg1"/>
                </a:solidFill>
              </a:rPr>
              <a:t>a </a:t>
            </a:r>
            <a:r>
              <a:rPr lang="en-US" sz="1200" dirty="0" smtClean="0">
                <a:solidFill>
                  <a:schemeClr val="bg1"/>
                </a:solidFill>
              </a:rPr>
              <a:t>“cup” cathode configuration </a:t>
            </a:r>
            <a:r>
              <a:rPr lang="en-US" sz="1200" dirty="0" smtClean="0">
                <a:solidFill>
                  <a:schemeClr val="bg1"/>
                </a:solidFill>
              </a:rPr>
              <a:t>was used over a run time of </a:t>
            </a:r>
            <a:r>
              <a:rPr lang="en-US" sz="1200" dirty="0" smtClean="0">
                <a:solidFill>
                  <a:schemeClr val="bg1"/>
                </a:solidFill>
              </a:rPr>
              <a:t>24-48 hours. </a:t>
            </a:r>
            <a:r>
              <a:rPr lang="en-US" sz="1200" dirty="0" smtClean="0">
                <a:solidFill>
                  <a:schemeClr val="bg1"/>
                </a:solidFill>
              </a:rPr>
              <a:t> The </a:t>
            </a:r>
            <a:r>
              <a:rPr lang="en-US" sz="1200" dirty="0" smtClean="0">
                <a:solidFill>
                  <a:schemeClr val="bg1"/>
                </a:solidFill>
              </a:rPr>
              <a:t>goal was to find a configuration that would allow reproducible formation of more than 100 mg of product in about 24 hours (or </a:t>
            </a:r>
            <a:r>
              <a:rPr lang="en-US" sz="1200" dirty="0" smtClean="0">
                <a:solidFill>
                  <a:schemeClr val="bg1"/>
                </a:solidFill>
              </a:rPr>
              <a:t>less).  We continued </a:t>
            </a:r>
            <a:r>
              <a:rPr lang="en-US" sz="1200" dirty="0" smtClean="0">
                <a:solidFill>
                  <a:schemeClr val="bg1"/>
                </a:solidFill>
              </a:rPr>
              <a:t>to form copper oxide materials, but reliable characterization </a:t>
            </a:r>
            <a:r>
              <a:rPr lang="en-US" sz="1200" dirty="0" smtClean="0">
                <a:solidFill>
                  <a:schemeClr val="bg1"/>
                </a:solidFill>
              </a:rPr>
              <a:t>was </a:t>
            </a:r>
            <a:r>
              <a:rPr lang="en-US" sz="1200" dirty="0" smtClean="0">
                <a:solidFill>
                  <a:schemeClr val="bg1"/>
                </a:solidFill>
              </a:rPr>
              <a:t>problematic with the low yields realized to date. </a:t>
            </a:r>
            <a:r>
              <a:rPr lang="en-US" sz="1200" dirty="0" smtClean="0">
                <a:solidFill>
                  <a:schemeClr val="bg1"/>
                </a:solidFill>
              </a:rPr>
              <a:t> We </a:t>
            </a:r>
            <a:r>
              <a:rPr lang="en-US" sz="1200" dirty="0" smtClean="0">
                <a:solidFill>
                  <a:schemeClr val="bg1"/>
                </a:solidFill>
              </a:rPr>
              <a:t>are hopeful that continued work on the cathode design will lead to higher and more reproducible yields and more consistent and predictable product stoichiometry.  </a:t>
            </a:r>
          </a:p>
          <a:p>
            <a:pPr algn="just">
              <a:tabLst>
                <a:tab pos="511175" algn="l"/>
                <a:tab pos="4060825" algn="r"/>
              </a:tabLst>
            </a:pPr>
            <a:endParaRPr lang="en-US" sz="1200" dirty="0">
              <a:solidFill>
                <a:schemeClr val="bg1"/>
              </a:solidFill>
            </a:endParaRPr>
          </a:p>
          <a:p>
            <a:pPr algn="just">
              <a:tabLst>
                <a:tab pos="511175" algn="l"/>
                <a:tab pos="4060825" algn="r"/>
              </a:tabLst>
            </a:pP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2069" name="Picture 21" descr="Plasma Chamber 2"/>
          <p:cNvPicPr>
            <a:picLocks noChangeAspect="1" noChangeArrowheads="1"/>
          </p:cNvPicPr>
          <p:nvPr/>
        </p:nvPicPr>
        <p:blipFill>
          <a:blip r:embed="rId3" cstate="print"/>
          <a:srcRect l="21666" t="11563" r="27501" b="13437"/>
          <a:stretch>
            <a:fillRect/>
          </a:stretch>
        </p:blipFill>
        <p:spPr bwMode="auto">
          <a:xfrm>
            <a:off x="7162800" y="1219200"/>
            <a:ext cx="1549400" cy="3048000"/>
          </a:xfrm>
          <a:prstGeom prst="rect">
            <a:avLst/>
          </a:prstGeom>
          <a:noFill/>
        </p:spPr>
      </p:pic>
      <p:pic>
        <p:nvPicPr>
          <p:cNvPr id="2072" name="Picture 24" descr="logo29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9000" y="381000"/>
            <a:ext cx="131445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image00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5800" y="3886200"/>
            <a:ext cx="2133600" cy="26253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</TotalTime>
  <Words>193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Company>Eastern Illinois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Kraig Wheeler</dc:creator>
  <cp:lastModifiedBy>Richard W.  Schaeffer</cp:lastModifiedBy>
  <cp:revision>25</cp:revision>
  <dcterms:created xsi:type="dcterms:W3CDTF">2006-04-25T22:02:00Z</dcterms:created>
  <dcterms:modified xsi:type="dcterms:W3CDTF">2010-01-19T20:29:02Z</dcterms:modified>
</cp:coreProperties>
</file>