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54D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1976" y="-7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4549-9720-6341-8C2E-904C47E2EBD7}" type="datetimeFigureOut">
              <a:rPr lang="en-US"/>
              <a:pPr/>
              <a:t>1/22/10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05BF0-80BF-1648-8939-93A36A60ED94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9" Type="http://schemas.openxmlformats.org/officeDocument/2006/relationships/image" Target="../media/image8.png"/><Relationship Id="rId3" Type="http://schemas.openxmlformats.org/officeDocument/2006/relationships/image" Target="../media/image2.jpe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/>
          <p:cNvSpPr/>
          <p:nvPr/>
        </p:nvSpPr>
        <p:spPr>
          <a:xfrm>
            <a:off x="31149" y="4074121"/>
            <a:ext cx="9058318" cy="271339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effectLst>
            <a:outerShdw blurRad="40000" dist="23000" dir="5400000" rotWithShape="0">
              <a:srgbClr val="000000">
                <a:alpha val="35000"/>
              </a:srgbClr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854D18"/>
                </a:solidFill>
              </a:rPr>
              <a:t>(ii)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185834" y="17329"/>
            <a:ext cx="3912100" cy="397500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effectLst>
            <a:outerShdw blurRad="40000" dist="23000" dir="5400000" rotWithShape="0">
              <a:srgbClr val="000000">
                <a:alpha val="35000"/>
              </a:srgbClr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54D18"/>
              </a:solidFill>
            </a:endParaRPr>
          </a:p>
        </p:txBody>
      </p:sp>
      <p:pic>
        <p:nvPicPr>
          <p:cNvPr id="10" name="Picture 19" descr="SBNDHP_80Chol copy"/>
          <p:cNvPicPr>
            <a:picLocks noChangeAspect="1" noChangeArrowheads="1"/>
          </p:cNvPicPr>
          <p:nvPr/>
        </p:nvPicPr>
        <p:blipFill>
          <a:blip r:embed="rId2"/>
          <a:srcRect l="-13765" r="2573"/>
          <a:stretch>
            <a:fillRect/>
          </a:stretch>
        </p:blipFill>
        <p:spPr bwMode="auto">
          <a:xfrm>
            <a:off x="118163" y="4411133"/>
            <a:ext cx="4862765" cy="22812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217125" y="5090077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38146" y="4781443"/>
            <a:ext cx="8263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{Chol}H7</a:t>
            </a:r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>
            <a:off x="191724" y="5778706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749920" y="4670812"/>
            <a:ext cx="3513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H4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944065" y="4670812"/>
            <a:ext cx="34405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H5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1458356" y="4670812"/>
            <a:ext cx="34405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H3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1904253" y="4670812"/>
            <a:ext cx="53863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H6,H8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2381418" y="4670812"/>
            <a:ext cx="3513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H7</a:t>
            </a: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12745" y="5454816"/>
            <a:ext cx="917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{Chol}H12</a:t>
            </a:r>
          </a:p>
        </p:txBody>
      </p:sp>
      <p:pic>
        <p:nvPicPr>
          <p:cNvPr id="20" name="Picture 5" descr="RSBNDHP_All_MethylNOEs"/>
          <p:cNvPicPr>
            <a:picLocks noChangeAspect="1" noChangeArrowheads="1"/>
          </p:cNvPicPr>
          <p:nvPr/>
        </p:nvPicPr>
        <p:blipFill>
          <a:blip r:embed="rId3"/>
          <a:srcRect l="46552" t="51845" r="2845" b="5825"/>
          <a:stretch>
            <a:fillRect/>
          </a:stretch>
        </p:blipFill>
        <p:spPr bwMode="auto">
          <a:xfrm>
            <a:off x="6382636" y="2007703"/>
            <a:ext cx="2549801" cy="18941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5934023" y="2482154"/>
            <a:ext cx="609600" cy="0"/>
          </a:xfrm>
          <a:prstGeom prst="line">
            <a:avLst/>
          </a:prstGeom>
          <a:noFill/>
          <a:ln w="25400">
            <a:solidFill>
              <a:srgbClr val="854D18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5334447" y="2124038"/>
            <a:ext cx="106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854D18"/>
                </a:solidFill>
              </a:rPr>
              <a:t>{Chol}Me18</a:t>
            </a: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5934023" y="2946574"/>
            <a:ext cx="60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5334447" y="2622684"/>
            <a:ext cx="106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FF"/>
                </a:solidFill>
              </a:rPr>
              <a:t>{Chol}Me19</a:t>
            </a: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5937977" y="3412360"/>
            <a:ext cx="60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5338401" y="3088470"/>
            <a:ext cx="10695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{Chol}Me21</a:t>
            </a:r>
          </a:p>
        </p:txBody>
      </p:sp>
      <p:grpSp>
        <p:nvGrpSpPr>
          <p:cNvPr id="134" name="Group 133"/>
          <p:cNvGrpSpPr/>
          <p:nvPr/>
        </p:nvGrpSpPr>
        <p:grpSpPr>
          <a:xfrm>
            <a:off x="5185834" y="333711"/>
            <a:ext cx="3989201" cy="1548954"/>
            <a:chOff x="3785611" y="393757"/>
            <a:chExt cx="5173810" cy="1765565"/>
          </a:xfrm>
        </p:grpSpPr>
        <p:sp>
          <p:nvSpPr>
            <p:cNvPr id="77" name="AutoShape 15"/>
            <p:cNvSpPr>
              <a:spLocks noChangeArrowheads="1"/>
            </p:cNvSpPr>
            <p:nvPr/>
          </p:nvSpPr>
          <p:spPr bwMode="auto">
            <a:xfrm>
              <a:off x="4266818" y="541544"/>
              <a:ext cx="4197791" cy="142916"/>
            </a:xfrm>
            <a:prstGeom prst="parallelogram">
              <a:avLst>
                <a:gd name="adj" fmla="val 1016071"/>
              </a:avLst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AutoShape 16"/>
            <p:cNvSpPr>
              <a:spLocks noChangeArrowheads="1"/>
            </p:cNvSpPr>
            <p:nvPr/>
          </p:nvSpPr>
          <p:spPr bwMode="auto">
            <a:xfrm>
              <a:off x="4283312" y="1937166"/>
              <a:ext cx="4139328" cy="167388"/>
            </a:xfrm>
            <a:prstGeom prst="parallelogram">
              <a:avLst>
                <a:gd name="adj" fmla="val 855453"/>
              </a:avLst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7"/>
            <p:cNvSpPr>
              <a:spLocks/>
            </p:cNvSpPr>
            <p:nvPr/>
          </p:nvSpPr>
          <p:spPr bwMode="auto">
            <a:xfrm>
              <a:off x="3785611" y="393757"/>
              <a:ext cx="1199245" cy="249465"/>
            </a:xfrm>
            <a:custGeom>
              <a:avLst/>
              <a:gdLst>
                <a:gd name="T0" fmla="*/ 960 w 960"/>
                <a:gd name="T1" fmla="*/ 336 h 336"/>
                <a:gd name="T2" fmla="*/ 768 w 960"/>
                <a:gd name="T3" fmla="*/ 192 h 336"/>
                <a:gd name="T4" fmla="*/ 288 w 960"/>
                <a:gd name="T5" fmla="*/ 288 h 336"/>
                <a:gd name="T6" fmla="*/ 0 w 960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0"/>
                <a:gd name="T13" fmla="*/ 0 h 336"/>
                <a:gd name="T14" fmla="*/ 960 w 960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0" h="336">
                  <a:moveTo>
                    <a:pt x="960" y="336"/>
                  </a:moveTo>
                  <a:cubicBezTo>
                    <a:pt x="920" y="268"/>
                    <a:pt x="880" y="200"/>
                    <a:pt x="768" y="192"/>
                  </a:cubicBezTo>
                  <a:cubicBezTo>
                    <a:pt x="656" y="184"/>
                    <a:pt x="416" y="320"/>
                    <a:pt x="288" y="288"/>
                  </a:cubicBezTo>
                  <a:cubicBezTo>
                    <a:pt x="160" y="256"/>
                    <a:pt x="80" y="128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8"/>
            <p:cNvSpPr>
              <a:spLocks/>
            </p:cNvSpPr>
            <p:nvPr/>
          </p:nvSpPr>
          <p:spPr bwMode="auto">
            <a:xfrm>
              <a:off x="7578290" y="2049785"/>
              <a:ext cx="1125538" cy="109537"/>
            </a:xfrm>
            <a:custGeom>
              <a:avLst/>
              <a:gdLst>
                <a:gd name="T0" fmla="*/ 0 w 1200"/>
                <a:gd name="T1" fmla="*/ 0 h 192"/>
                <a:gd name="T2" fmla="*/ 336 w 1200"/>
                <a:gd name="T3" fmla="*/ 192 h 192"/>
                <a:gd name="T4" fmla="*/ 768 w 1200"/>
                <a:gd name="T5" fmla="*/ 0 h 192"/>
                <a:gd name="T6" fmla="*/ 1200 w 1200"/>
                <a:gd name="T7" fmla="*/ 192 h 1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192"/>
                <a:gd name="T14" fmla="*/ 1200 w 1200"/>
                <a:gd name="T15" fmla="*/ 192 h 1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192">
                  <a:moveTo>
                    <a:pt x="0" y="0"/>
                  </a:moveTo>
                  <a:cubicBezTo>
                    <a:pt x="104" y="96"/>
                    <a:pt x="208" y="192"/>
                    <a:pt x="336" y="192"/>
                  </a:cubicBezTo>
                  <a:cubicBezTo>
                    <a:pt x="464" y="192"/>
                    <a:pt x="624" y="0"/>
                    <a:pt x="768" y="0"/>
                  </a:cubicBezTo>
                  <a:cubicBezTo>
                    <a:pt x="912" y="0"/>
                    <a:pt x="1056" y="96"/>
                    <a:pt x="120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19"/>
            <p:cNvSpPr>
              <a:spLocks noChangeShapeType="1"/>
            </p:cNvSpPr>
            <p:nvPr/>
          </p:nvSpPr>
          <p:spPr bwMode="auto">
            <a:xfrm>
              <a:off x="6930920" y="1762070"/>
              <a:ext cx="2905" cy="2329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21"/>
            <p:cNvSpPr>
              <a:spLocks noChangeShapeType="1"/>
            </p:cNvSpPr>
            <p:nvPr/>
          </p:nvSpPr>
          <p:spPr bwMode="auto">
            <a:xfrm>
              <a:off x="4266818" y="684458"/>
              <a:ext cx="2771784" cy="54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22"/>
            <p:cNvSpPr>
              <a:spLocks noChangeShapeType="1"/>
            </p:cNvSpPr>
            <p:nvPr/>
          </p:nvSpPr>
          <p:spPr bwMode="auto">
            <a:xfrm flipV="1">
              <a:off x="7029005" y="541544"/>
              <a:ext cx="1449107" cy="1483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23"/>
            <p:cNvSpPr>
              <a:spLocks noChangeShapeType="1"/>
            </p:cNvSpPr>
            <p:nvPr/>
          </p:nvSpPr>
          <p:spPr bwMode="auto">
            <a:xfrm>
              <a:off x="4283312" y="2104554"/>
              <a:ext cx="2684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24"/>
            <p:cNvSpPr>
              <a:spLocks noChangeShapeType="1"/>
            </p:cNvSpPr>
            <p:nvPr/>
          </p:nvSpPr>
          <p:spPr bwMode="auto">
            <a:xfrm flipV="1">
              <a:off x="6950938" y="1927613"/>
              <a:ext cx="1471702" cy="17938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25"/>
            <p:cNvSpPr>
              <a:spLocks noChangeShapeType="1"/>
            </p:cNvSpPr>
            <p:nvPr/>
          </p:nvSpPr>
          <p:spPr bwMode="auto">
            <a:xfrm>
              <a:off x="6950938" y="684459"/>
              <a:ext cx="0" cy="1889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26"/>
            <p:cNvSpPr>
              <a:spLocks noChangeShapeType="1"/>
            </p:cNvSpPr>
            <p:nvPr/>
          </p:nvSpPr>
          <p:spPr bwMode="auto">
            <a:xfrm>
              <a:off x="5316683" y="684459"/>
              <a:ext cx="0" cy="1889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27"/>
            <p:cNvSpPr>
              <a:spLocks noChangeShapeType="1"/>
            </p:cNvSpPr>
            <p:nvPr/>
          </p:nvSpPr>
          <p:spPr bwMode="auto">
            <a:xfrm flipV="1">
              <a:off x="8248014" y="1830702"/>
              <a:ext cx="0" cy="2265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Text Box 28"/>
            <p:cNvSpPr txBox="1">
              <a:spLocks noChangeArrowheads="1"/>
            </p:cNvSpPr>
            <p:nvPr/>
          </p:nvSpPr>
          <p:spPr bwMode="auto">
            <a:xfrm>
              <a:off x="5522546" y="1599932"/>
              <a:ext cx="712777" cy="315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Me</a:t>
              </a:r>
              <a:r>
                <a:rPr lang="en-US" sz="1200" baseline="-25000"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19</a:t>
              </a:r>
              <a:endParaRPr lang="en-US" sz="1200">
                <a:latin typeface="Times New Roman" pitchFamily="-112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90" name="Text Box 29"/>
            <p:cNvSpPr txBox="1">
              <a:spLocks noChangeArrowheads="1"/>
            </p:cNvSpPr>
            <p:nvPr/>
          </p:nvSpPr>
          <p:spPr bwMode="auto">
            <a:xfrm>
              <a:off x="6954384" y="1639993"/>
              <a:ext cx="692152" cy="315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b="1">
                  <a:solidFill>
                    <a:srgbClr val="996633"/>
                  </a:solidFill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Me</a:t>
              </a:r>
              <a:r>
                <a:rPr lang="en-US" sz="1200" b="1" baseline="-25000">
                  <a:solidFill>
                    <a:srgbClr val="996633"/>
                  </a:solidFill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18</a:t>
              </a:r>
              <a:endParaRPr lang="en-US" sz="1200" b="1">
                <a:solidFill>
                  <a:srgbClr val="996633"/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91" name="Text Box 30"/>
            <p:cNvSpPr txBox="1">
              <a:spLocks noChangeArrowheads="1"/>
            </p:cNvSpPr>
            <p:nvPr/>
          </p:nvSpPr>
          <p:spPr bwMode="auto">
            <a:xfrm>
              <a:off x="8191821" y="1621673"/>
              <a:ext cx="767600" cy="315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Me</a:t>
              </a:r>
              <a:r>
                <a:rPr lang="en-US" sz="1200" b="1" baseline="-25000">
                  <a:solidFill>
                    <a:srgbClr val="FF0000"/>
                  </a:solidFill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21</a:t>
              </a:r>
              <a:endParaRPr lang="en-US" sz="1200" b="1">
                <a:solidFill>
                  <a:srgbClr val="FF0000"/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92" name="Text Box 31"/>
            <p:cNvSpPr txBox="1">
              <a:spLocks noChangeArrowheads="1"/>
            </p:cNvSpPr>
            <p:nvPr/>
          </p:nvSpPr>
          <p:spPr bwMode="auto">
            <a:xfrm>
              <a:off x="4211978" y="689920"/>
              <a:ext cx="772878" cy="315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Me</a:t>
              </a:r>
              <a:r>
                <a:rPr lang="en-US" sz="1200" baseline="-25000"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21</a:t>
              </a:r>
              <a:endParaRPr lang="en-US" sz="1200">
                <a:latin typeface="Times New Roman" pitchFamily="-112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93" name="Text Box 32"/>
            <p:cNvSpPr txBox="1">
              <a:spLocks noChangeArrowheads="1"/>
            </p:cNvSpPr>
            <p:nvPr/>
          </p:nvSpPr>
          <p:spPr bwMode="auto">
            <a:xfrm>
              <a:off x="5316681" y="683691"/>
              <a:ext cx="772742" cy="315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Me</a:t>
              </a:r>
              <a:r>
                <a:rPr lang="en-US" sz="1200" baseline="-25000"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18</a:t>
              </a:r>
              <a:endParaRPr lang="en-US" sz="1200">
                <a:latin typeface="Times New Roman" pitchFamily="-112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94" name="Text Box 33"/>
            <p:cNvSpPr txBox="1">
              <a:spLocks noChangeArrowheads="1"/>
            </p:cNvSpPr>
            <p:nvPr/>
          </p:nvSpPr>
          <p:spPr bwMode="auto">
            <a:xfrm>
              <a:off x="6967432" y="634438"/>
              <a:ext cx="760142" cy="315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b="1">
                  <a:solidFill>
                    <a:srgbClr val="0000FF"/>
                  </a:solidFill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Me</a:t>
              </a:r>
              <a:r>
                <a:rPr lang="en-US" sz="1200" b="1" baseline="-25000">
                  <a:solidFill>
                    <a:srgbClr val="0000FF"/>
                  </a:solidFill>
                  <a:latin typeface="Times New Roman" pitchFamily="-112" charset="0"/>
                  <a:ea typeface="MS PGothic" pitchFamily="34" charset="-128"/>
                  <a:cs typeface="MS PGothic" pitchFamily="34" charset="-128"/>
                </a:rPr>
                <a:t>19</a:t>
              </a:r>
              <a:endParaRPr lang="en-US" sz="1200" b="1">
                <a:solidFill>
                  <a:srgbClr val="0000FF"/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95" name="Line 34"/>
            <p:cNvSpPr>
              <a:spLocks noChangeShapeType="1"/>
            </p:cNvSpPr>
            <p:nvPr/>
          </p:nvSpPr>
          <p:spPr bwMode="auto">
            <a:xfrm flipV="1">
              <a:off x="4174683" y="598474"/>
              <a:ext cx="0" cy="2262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Text Box 35"/>
            <p:cNvSpPr txBox="1">
              <a:spLocks noChangeArrowheads="1"/>
            </p:cNvSpPr>
            <p:nvPr/>
          </p:nvSpPr>
          <p:spPr bwMode="auto">
            <a:xfrm>
              <a:off x="6408632" y="992984"/>
              <a:ext cx="629968" cy="298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ea typeface="MS PGothic" pitchFamily="34" charset="-128"/>
                  <a:cs typeface="MS PGothic" pitchFamily="34" charset="-128"/>
                </a:rPr>
                <a:t>H6</a:t>
              </a:r>
            </a:p>
          </p:txBody>
        </p:sp>
        <p:sp>
          <p:nvSpPr>
            <p:cNvPr id="97" name="Text Box 36"/>
            <p:cNvSpPr txBox="1">
              <a:spLocks noChangeArrowheads="1"/>
            </p:cNvSpPr>
            <p:nvPr/>
          </p:nvSpPr>
          <p:spPr bwMode="auto">
            <a:xfrm>
              <a:off x="5889742" y="1146564"/>
              <a:ext cx="518443" cy="298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ea typeface="MS PGothic" pitchFamily="34" charset="-128"/>
                  <a:cs typeface="MS PGothic" pitchFamily="34" charset="-128"/>
                </a:rPr>
                <a:t>H7</a:t>
              </a:r>
            </a:p>
          </p:txBody>
        </p:sp>
        <p:sp>
          <p:nvSpPr>
            <p:cNvPr id="98" name="Text Box 37"/>
            <p:cNvSpPr txBox="1">
              <a:spLocks noChangeArrowheads="1"/>
            </p:cNvSpPr>
            <p:nvPr/>
          </p:nvSpPr>
          <p:spPr bwMode="auto">
            <a:xfrm>
              <a:off x="6361974" y="1370579"/>
              <a:ext cx="539479" cy="298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ea typeface="MS PGothic" pitchFamily="34" charset="-128"/>
                  <a:cs typeface="MS PGothic" pitchFamily="34" charset="-128"/>
                </a:rPr>
                <a:t>H8</a:t>
              </a:r>
            </a:p>
          </p:txBody>
        </p:sp>
        <p:sp>
          <p:nvSpPr>
            <p:cNvPr id="99" name="Text Box 38"/>
            <p:cNvSpPr txBox="1">
              <a:spLocks noChangeArrowheads="1"/>
            </p:cNvSpPr>
            <p:nvPr/>
          </p:nvSpPr>
          <p:spPr bwMode="auto">
            <a:xfrm>
              <a:off x="7038601" y="978387"/>
              <a:ext cx="688973" cy="298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ea typeface="MS PGothic" pitchFamily="34" charset="-128"/>
                  <a:cs typeface="MS PGothic" pitchFamily="34" charset="-128"/>
                </a:rPr>
                <a:t>H5</a:t>
              </a:r>
            </a:p>
          </p:txBody>
        </p:sp>
        <p:sp>
          <p:nvSpPr>
            <p:cNvPr id="100" name="Text Box 39"/>
            <p:cNvSpPr txBox="1">
              <a:spLocks noChangeArrowheads="1"/>
            </p:cNvSpPr>
            <p:nvPr/>
          </p:nvSpPr>
          <p:spPr bwMode="auto">
            <a:xfrm>
              <a:off x="7856003" y="1091948"/>
              <a:ext cx="471256" cy="298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ea typeface="MS PGothic" pitchFamily="34" charset="-128"/>
                  <a:cs typeface="MS PGothic" pitchFamily="34" charset="-128"/>
                </a:rPr>
                <a:t>H4</a:t>
              </a:r>
            </a:p>
          </p:txBody>
        </p:sp>
        <p:sp>
          <p:nvSpPr>
            <p:cNvPr id="101" name="Text Box 40"/>
            <p:cNvSpPr txBox="1">
              <a:spLocks noChangeArrowheads="1"/>
            </p:cNvSpPr>
            <p:nvPr/>
          </p:nvSpPr>
          <p:spPr bwMode="auto">
            <a:xfrm>
              <a:off x="8478113" y="1248641"/>
              <a:ext cx="481308" cy="298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ea typeface="MS PGothic" pitchFamily="34" charset="-128"/>
                  <a:cs typeface="MS PGothic" pitchFamily="34" charset="-128"/>
                </a:rPr>
                <a:t>H3</a:t>
              </a:r>
            </a:p>
          </p:txBody>
        </p:sp>
        <p:grpSp>
          <p:nvGrpSpPr>
            <p:cNvPr id="102" name="Group 41"/>
            <p:cNvGrpSpPr>
              <a:grpSpLocks/>
            </p:cNvGrpSpPr>
            <p:nvPr/>
          </p:nvGrpSpPr>
          <p:grpSpPr bwMode="auto">
            <a:xfrm>
              <a:off x="6235325" y="1230845"/>
              <a:ext cx="1374775" cy="187530"/>
              <a:chOff x="2910" y="2976"/>
              <a:chExt cx="880" cy="97"/>
            </a:xfrm>
          </p:grpSpPr>
          <p:sp>
            <p:nvSpPr>
              <p:cNvPr id="103" name="AutoShape 42"/>
              <p:cNvSpPr>
                <a:spLocks noChangeArrowheads="1"/>
              </p:cNvSpPr>
              <p:nvPr/>
            </p:nvSpPr>
            <p:spPr bwMode="auto">
              <a:xfrm>
                <a:off x="2920" y="2976"/>
                <a:ext cx="870" cy="96"/>
              </a:xfrm>
              <a:prstGeom prst="hexagon">
                <a:avLst>
                  <a:gd name="adj" fmla="val 226563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Line 43"/>
              <p:cNvSpPr>
                <a:spLocks noChangeShapeType="1"/>
              </p:cNvSpPr>
              <p:nvPr/>
            </p:nvSpPr>
            <p:spPr bwMode="auto">
              <a:xfrm>
                <a:off x="2910" y="3026"/>
                <a:ext cx="253" cy="4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Line 44"/>
              <p:cNvSpPr>
                <a:spLocks noChangeShapeType="1"/>
              </p:cNvSpPr>
              <p:nvPr/>
            </p:nvSpPr>
            <p:spPr bwMode="auto">
              <a:xfrm>
                <a:off x="3152" y="3071"/>
                <a:ext cx="392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7" name="Group 46"/>
            <p:cNvGrpSpPr>
              <a:grpSpLocks/>
            </p:cNvGrpSpPr>
            <p:nvPr/>
          </p:nvGrpSpPr>
          <p:grpSpPr bwMode="auto">
            <a:xfrm>
              <a:off x="7151443" y="1321569"/>
              <a:ext cx="1376363" cy="191589"/>
              <a:chOff x="3784" y="2976"/>
              <a:chExt cx="968" cy="99"/>
            </a:xfrm>
          </p:grpSpPr>
          <p:sp>
            <p:nvSpPr>
              <p:cNvPr id="108" name="AutoShape 47"/>
              <p:cNvSpPr>
                <a:spLocks noChangeArrowheads="1"/>
              </p:cNvSpPr>
              <p:nvPr/>
            </p:nvSpPr>
            <p:spPr bwMode="auto">
              <a:xfrm>
                <a:off x="3784" y="2976"/>
                <a:ext cx="960" cy="96"/>
              </a:xfrm>
              <a:prstGeom prst="hexagon">
                <a:avLst>
                  <a:gd name="adj" fmla="val 250000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Line 48"/>
              <p:cNvSpPr>
                <a:spLocks noChangeShapeType="1"/>
              </p:cNvSpPr>
              <p:nvPr/>
            </p:nvSpPr>
            <p:spPr bwMode="auto">
              <a:xfrm>
                <a:off x="3809" y="3024"/>
                <a:ext cx="306" cy="5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Line 49"/>
              <p:cNvSpPr>
                <a:spLocks noChangeShapeType="1"/>
              </p:cNvSpPr>
              <p:nvPr/>
            </p:nvSpPr>
            <p:spPr bwMode="auto">
              <a:xfrm>
                <a:off x="4107" y="3075"/>
                <a:ext cx="34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Line 50"/>
              <p:cNvSpPr>
                <a:spLocks noChangeShapeType="1"/>
              </p:cNvSpPr>
              <p:nvPr/>
            </p:nvSpPr>
            <p:spPr bwMode="auto">
              <a:xfrm flipV="1">
                <a:off x="4456" y="3033"/>
                <a:ext cx="296" cy="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2" name="Line 51"/>
            <p:cNvSpPr>
              <a:spLocks noChangeShapeType="1"/>
            </p:cNvSpPr>
            <p:nvPr/>
          </p:nvSpPr>
          <p:spPr bwMode="auto">
            <a:xfrm flipH="1">
              <a:off x="6695970" y="832377"/>
              <a:ext cx="257175" cy="192087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52"/>
            <p:cNvSpPr>
              <a:spLocks noChangeShapeType="1"/>
            </p:cNvSpPr>
            <p:nvPr/>
          </p:nvSpPr>
          <p:spPr bwMode="auto">
            <a:xfrm flipH="1">
              <a:off x="6194320" y="826027"/>
              <a:ext cx="750887" cy="414337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53"/>
            <p:cNvSpPr>
              <a:spLocks noChangeShapeType="1"/>
            </p:cNvSpPr>
            <p:nvPr/>
          </p:nvSpPr>
          <p:spPr bwMode="auto">
            <a:xfrm flipH="1">
              <a:off x="6624532" y="838727"/>
              <a:ext cx="314325" cy="623887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Line 54"/>
            <p:cNvSpPr>
              <a:spLocks noChangeShapeType="1"/>
            </p:cNvSpPr>
            <p:nvPr/>
          </p:nvSpPr>
          <p:spPr bwMode="auto">
            <a:xfrm>
              <a:off x="6930920" y="832377"/>
              <a:ext cx="295275" cy="21590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55"/>
            <p:cNvSpPr>
              <a:spLocks noChangeShapeType="1"/>
            </p:cNvSpPr>
            <p:nvPr/>
          </p:nvSpPr>
          <p:spPr bwMode="auto">
            <a:xfrm>
              <a:off x="6945207" y="832377"/>
              <a:ext cx="960278" cy="39846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Line 56"/>
            <p:cNvSpPr>
              <a:spLocks noChangeShapeType="1"/>
            </p:cNvSpPr>
            <p:nvPr/>
          </p:nvSpPr>
          <p:spPr bwMode="auto">
            <a:xfrm flipH="1" flipV="1">
              <a:off x="6089424" y="1398875"/>
              <a:ext cx="812031" cy="363195"/>
            </a:xfrm>
            <a:prstGeom prst="line">
              <a:avLst/>
            </a:prstGeom>
            <a:noFill/>
            <a:ln w="19050">
              <a:solidFill>
                <a:srgbClr val="996633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57"/>
            <p:cNvSpPr>
              <a:spLocks noChangeShapeType="1"/>
            </p:cNvSpPr>
            <p:nvPr/>
          </p:nvSpPr>
          <p:spPr bwMode="auto">
            <a:xfrm flipH="1" flipV="1">
              <a:off x="6614117" y="1597590"/>
              <a:ext cx="287338" cy="123244"/>
            </a:xfrm>
            <a:prstGeom prst="line">
              <a:avLst/>
            </a:prstGeom>
            <a:noFill/>
            <a:ln w="19050">
              <a:solidFill>
                <a:srgbClr val="996633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Line 58"/>
            <p:cNvSpPr>
              <a:spLocks noChangeShapeType="1"/>
            </p:cNvSpPr>
            <p:nvPr/>
          </p:nvSpPr>
          <p:spPr bwMode="auto">
            <a:xfrm flipH="1" flipV="1">
              <a:off x="6630613" y="1253334"/>
              <a:ext cx="287336" cy="508735"/>
            </a:xfrm>
            <a:prstGeom prst="line">
              <a:avLst/>
            </a:prstGeom>
            <a:noFill/>
            <a:ln w="19050">
              <a:solidFill>
                <a:srgbClr val="996633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59"/>
            <p:cNvSpPr>
              <a:spLocks noChangeShapeType="1"/>
            </p:cNvSpPr>
            <p:nvPr/>
          </p:nvSpPr>
          <p:spPr bwMode="auto">
            <a:xfrm flipV="1">
              <a:off x="6930921" y="1321555"/>
              <a:ext cx="221980" cy="440514"/>
            </a:xfrm>
            <a:prstGeom prst="line">
              <a:avLst/>
            </a:prstGeom>
            <a:noFill/>
            <a:ln w="19050">
              <a:solidFill>
                <a:srgbClr val="996633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Line 60"/>
            <p:cNvSpPr>
              <a:spLocks noChangeShapeType="1"/>
            </p:cNvSpPr>
            <p:nvPr/>
          </p:nvSpPr>
          <p:spPr bwMode="auto">
            <a:xfrm flipV="1">
              <a:off x="6967430" y="1356860"/>
              <a:ext cx="938054" cy="405208"/>
            </a:xfrm>
            <a:prstGeom prst="line">
              <a:avLst/>
            </a:prstGeom>
            <a:noFill/>
            <a:ln w="19050">
              <a:solidFill>
                <a:srgbClr val="996633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61"/>
            <p:cNvSpPr>
              <a:spLocks noChangeShapeType="1"/>
            </p:cNvSpPr>
            <p:nvPr/>
          </p:nvSpPr>
          <p:spPr bwMode="auto">
            <a:xfrm flipH="1" flipV="1">
              <a:off x="8035547" y="1400700"/>
              <a:ext cx="135370" cy="3971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62"/>
            <p:cNvSpPr>
              <a:spLocks noChangeShapeType="1"/>
            </p:cNvSpPr>
            <p:nvPr/>
          </p:nvSpPr>
          <p:spPr bwMode="auto">
            <a:xfrm flipV="1">
              <a:off x="8248016" y="1462613"/>
              <a:ext cx="268415" cy="29945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19"/>
            <p:cNvSpPr>
              <a:spLocks noChangeShapeType="1"/>
            </p:cNvSpPr>
            <p:nvPr/>
          </p:nvSpPr>
          <p:spPr bwMode="auto">
            <a:xfrm>
              <a:off x="5536876" y="1797997"/>
              <a:ext cx="2905" cy="2329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5" name="Text Box 24"/>
          <p:cNvSpPr txBox="1">
            <a:spLocks noChangeArrowheads="1"/>
          </p:cNvSpPr>
          <p:nvPr/>
        </p:nvSpPr>
        <p:spPr bwMode="auto">
          <a:xfrm>
            <a:off x="6536863" y="2063446"/>
            <a:ext cx="3513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H4</a:t>
            </a:r>
          </a:p>
        </p:txBody>
      </p:sp>
      <p:sp>
        <p:nvSpPr>
          <p:cNvPr id="126" name="Text Box 25"/>
          <p:cNvSpPr txBox="1">
            <a:spLocks noChangeArrowheads="1"/>
          </p:cNvSpPr>
          <p:nvPr/>
        </p:nvSpPr>
        <p:spPr bwMode="auto">
          <a:xfrm>
            <a:off x="6763996" y="2063446"/>
            <a:ext cx="34405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H5</a:t>
            </a:r>
          </a:p>
        </p:txBody>
      </p:sp>
      <p:sp>
        <p:nvSpPr>
          <p:cNvPr id="127" name="Text Box 26"/>
          <p:cNvSpPr txBox="1">
            <a:spLocks noChangeArrowheads="1"/>
          </p:cNvSpPr>
          <p:nvPr/>
        </p:nvSpPr>
        <p:spPr bwMode="auto">
          <a:xfrm>
            <a:off x="7274832" y="2063446"/>
            <a:ext cx="34405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H3</a:t>
            </a:r>
          </a:p>
        </p:txBody>
      </p:sp>
      <p:sp>
        <p:nvSpPr>
          <p:cNvPr id="128" name="Text Box 27"/>
          <p:cNvSpPr txBox="1">
            <a:spLocks noChangeArrowheads="1"/>
          </p:cNvSpPr>
          <p:nvPr/>
        </p:nvSpPr>
        <p:spPr bwMode="auto">
          <a:xfrm>
            <a:off x="7667574" y="2063446"/>
            <a:ext cx="53863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H6,H8</a:t>
            </a:r>
          </a:p>
        </p:txBody>
      </p:sp>
      <p:sp>
        <p:nvSpPr>
          <p:cNvPr id="129" name="Text Box 28"/>
          <p:cNvSpPr txBox="1">
            <a:spLocks noChangeArrowheads="1"/>
          </p:cNvSpPr>
          <p:nvPr/>
        </p:nvSpPr>
        <p:spPr bwMode="auto">
          <a:xfrm>
            <a:off x="8101591" y="2063446"/>
            <a:ext cx="3513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100"/>
              <a:t>H7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1148" y="17329"/>
            <a:ext cx="52171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rgbClr val="333387"/>
                </a:solidFill>
              </a:rPr>
              <a:t>Chiral Solvation of BNDHP by Cholate Micelles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5076" y="500484"/>
            <a:ext cx="4627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(i) </a:t>
            </a:r>
            <a:r>
              <a:rPr lang="en-US" sz="1600"/>
              <a:t>A hydrophobic pocket is formed by facial methyl groups of an antiparallel dimeric unit of cholate, and Me-21 lies in the hydrophobic plane</a:t>
            </a:r>
          </a:p>
        </p:txBody>
      </p:sp>
      <p:pic>
        <p:nvPicPr>
          <p:cNvPr id="133" name="Picture 132" descr="CholateMM.pdb.png"/>
          <p:cNvPicPr>
            <a:picLocks noChangeAspect="1"/>
          </p:cNvPicPr>
          <p:nvPr/>
        </p:nvPicPr>
        <p:blipFill>
          <a:blip r:embed="rId4"/>
          <a:srcRect l="4219" t="28125" b="30938"/>
          <a:stretch>
            <a:fillRect/>
          </a:stretch>
        </p:blipFill>
        <p:spPr>
          <a:xfrm>
            <a:off x="82512" y="2337326"/>
            <a:ext cx="2601912" cy="1111993"/>
          </a:xfrm>
          <a:prstGeom prst="rect">
            <a:avLst/>
          </a:prstGeom>
        </p:spPr>
      </p:pic>
      <p:sp>
        <p:nvSpPr>
          <p:cNvPr id="135" name="Text Box 28"/>
          <p:cNvSpPr txBox="1">
            <a:spLocks noChangeArrowheads="1"/>
          </p:cNvSpPr>
          <p:nvPr/>
        </p:nvSpPr>
        <p:spPr bwMode="auto">
          <a:xfrm>
            <a:off x="565737" y="2137917"/>
            <a:ext cx="64534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3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Me</a:t>
            </a:r>
            <a:r>
              <a:rPr lang="en-US" sz="1300" b="1" baseline="-250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19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Times New Roman" pitchFamily="-112" charset="0"/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136" name="Text Box 28"/>
          <p:cNvSpPr txBox="1">
            <a:spLocks noChangeArrowheads="1"/>
          </p:cNvSpPr>
          <p:nvPr/>
        </p:nvSpPr>
        <p:spPr bwMode="auto">
          <a:xfrm>
            <a:off x="1512527" y="2198877"/>
            <a:ext cx="64534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3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Me</a:t>
            </a:r>
            <a:r>
              <a:rPr lang="en-US" sz="1300" b="1" baseline="-250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18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Times New Roman" pitchFamily="-112" charset="0"/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137" name="Text Box 28"/>
          <p:cNvSpPr txBox="1">
            <a:spLocks noChangeArrowheads="1"/>
          </p:cNvSpPr>
          <p:nvPr/>
        </p:nvSpPr>
        <p:spPr bwMode="auto">
          <a:xfrm>
            <a:off x="2067338" y="3232670"/>
            <a:ext cx="64534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3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Me</a:t>
            </a:r>
            <a:r>
              <a:rPr lang="en-US" sz="1300" b="1" baseline="-250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21</a:t>
            </a:r>
            <a:endParaRPr lang="en-US" sz="1300" b="1">
              <a:solidFill>
                <a:schemeClr val="tx1">
                  <a:lumMod val="65000"/>
                  <a:lumOff val="35000"/>
                </a:schemeClr>
              </a:solidFill>
              <a:latin typeface="Times New Roman" pitchFamily="-112" charset="0"/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61755" y="3632444"/>
            <a:ext cx="916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Cholate</a:t>
            </a:r>
            <a:endParaRPr lang="en-US"/>
          </a:p>
        </p:txBody>
      </p:sp>
      <p:pic>
        <p:nvPicPr>
          <p:cNvPr id="143" name="Picture 142" descr="RbinapMM.pdb.png"/>
          <p:cNvPicPr>
            <a:picLocks noChangeAspect="1"/>
          </p:cNvPicPr>
          <p:nvPr/>
        </p:nvPicPr>
        <p:blipFill>
          <a:blip r:embed="rId5"/>
          <a:srcRect l="26719" t="25312" r="16875" b="19688"/>
          <a:stretch>
            <a:fillRect/>
          </a:stretch>
        </p:blipFill>
        <p:spPr>
          <a:xfrm>
            <a:off x="3024922" y="1976912"/>
            <a:ext cx="1657307" cy="1615917"/>
          </a:xfrm>
          <a:prstGeom prst="rect">
            <a:avLst/>
          </a:prstGeom>
        </p:spPr>
      </p:pic>
      <p:sp>
        <p:nvSpPr>
          <p:cNvPr id="144" name="TextBox 143"/>
          <p:cNvSpPr txBox="1"/>
          <p:nvPr/>
        </p:nvSpPr>
        <p:spPr>
          <a:xfrm>
            <a:off x="3197309" y="3683244"/>
            <a:ext cx="1080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R-BNDHP</a:t>
            </a:r>
            <a:endParaRPr lang="en-US"/>
          </a:p>
        </p:txBody>
      </p:sp>
      <p:sp>
        <p:nvSpPr>
          <p:cNvPr id="145" name="Text Box 28"/>
          <p:cNvSpPr txBox="1">
            <a:spLocks noChangeArrowheads="1"/>
          </p:cNvSpPr>
          <p:nvPr/>
        </p:nvSpPr>
        <p:spPr bwMode="auto">
          <a:xfrm>
            <a:off x="2896988" y="2564139"/>
            <a:ext cx="6453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H3</a:t>
            </a:r>
          </a:p>
        </p:txBody>
      </p:sp>
      <p:sp>
        <p:nvSpPr>
          <p:cNvPr id="146" name="Text Box 28"/>
          <p:cNvSpPr txBox="1">
            <a:spLocks noChangeArrowheads="1"/>
          </p:cNvSpPr>
          <p:nvPr/>
        </p:nvSpPr>
        <p:spPr bwMode="auto">
          <a:xfrm>
            <a:off x="2981652" y="2936681"/>
            <a:ext cx="6453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H4</a:t>
            </a:r>
          </a:p>
        </p:txBody>
      </p:sp>
      <p:sp>
        <p:nvSpPr>
          <p:cNvPr id="147" name="Text Box 28"/>
          <p:cNvSpPr txBox="1">
            <a:spLocks noChangeArrowheads="1"/>
          </p:cNvSpPr>
          <p:nvPr/>
        </p:nvSpPr>
        <p:spPr bwMode="auto">
          <a:xfrm>
            <a:off x="3167920" y="3275355"/>
            <a:ext cx="6453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H5</a:t>
            </a:r>
          </a:p>
        </p:txBody>
      </p:sp>
      <p:sp>
        <p:nvSpPr>
          <p:cNvPr id="148" name="Text Box 28"/>
          <p:cNvSpPr txBox="1">
            <a:spLocks noChangeArrowheads="1"/>
          </p:cNvSpPr>
          <p:nvPr/>
        </p:nvSpPr>
        <p:spPr bwMode="auto">
          <a:xfrm>
            <a:off x="3582797" y="3487024"/>
            <a:ext cx="64534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H6</a:t>
            </a:r>
          </a:p>
        </p:txBody>
      </p:sp>
      <p:sp>
        <p:nvSpPr>
          <p:cNvPr id="149" name="Text Box 28"/>
          <p:cNvSpPr txBox="1">
            <a:spLocks noChangeArrowheads="1"/>
          </p:cNvSpPr>
          <p:nvPr/>
        </p:nvSpPr>
        <p:spPr bwMode="auto">
          <a:xfrm>
            <a:off x="3972273" y="3224541"/>
            <a:ext cx="6453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H7</a:t>
            </a:r>
          </a:p>
        </p:txBody>
      </p:sp>
      <p:sp>
        <p:nvSpPr>
          <p:cNvPr id="150" name="Text Box 28"/>
          <p:cNvSpPr txBox="1">
            <a:spLocks noChangeArrowheads="1"/>
          </p:cNvSpPr>
          <p:nvPr/>
        </p:nvSpPr>
        <p:spPr bwMode="auto">
          <a:xfrm>
            <a:off x="3939339" y="2781869"/>
            <a:ext cx="6453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H8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0" y="1362351"/>
            <a:ext cx="509688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(ii) </a:t>
            </a:r>
            <a:r>
              <a:rPr lang="en-US" sz="1600"/>
              <a:t>Enantiomers of BNDHP are preferentially solubilized against opposite edge of an antiparallel dimeric unit</a:t>
            </a:r>
          </a:p>
        </p:txBody>
      </p:sp>
      <p:pic>
        <p:nvPicPr>
          <p:cNvPr id="152" name="Picture 151" descr="CholateMM_ENDVIEWA.png"/>
          <p:cNvPicPr>
            <a:picLocks noChangeAspect="1"/>
          </p:cNvPicPr>
          <p:nvPr/>
        </p:nvPicPr>
        <p:blipFill>
          <a:blip r:embed="rId6"/>
          <a:srcRect l="35156" t="36562" r="29531" b="37969"/>
          <a:stretch>
            <a:fillRect/>
          </a:stretch>
        </p:blipFill>
        <p:spPr>
          <a:xfrm>
            <a:off x="6252210" y="5454815"/>
            <a:ext cx="1715975" cy="1237597"/>
          </a:xfrm>
          <a:prstGeom prst="rect">
            <a:avLst/>
          </a:prstGeom>
        </p:spPr>
      </p:pic>
      <p:pic>
        <p:nvPicPr>
          <p:cNvPr id="153" name="Picture 152" descr="CholateMM_ENDVIEWB.png"/>
          <p:cNvPicPr>
            <a:picLocks noChangeAspect="1"/>
          </p:cNvPicPr>
          <p:nvPr/>
        </p:nvPicPr>
        <p:blipFill>
          <a:blip r:embed="rId7"/>
          <a:srcRect l="35156" t="36562" r="28125" b="35156"/>
          <a:stretch>
            <a:fillRect/>
          </a:stretch>
        </p:blipFill>
        <p:spPr>
          <a:xfrm>
            <a:off x="6249163" y="4091056"/>
            <a:ext cx="1784326" cy="1374260"/>
          </a:xfrm>
          <a:prstGeom prst="rect">
            <a:avLst/>
          </a:prstGeom>
        </p:spPr>
      </p:pic>
      <p:pic>
        <p:nvPicPr>
          <p:cNvPr id="154" name="Picture 153" descr="RbinapMM_View.png"/>
          <p:cNvPicPr>
            <a:picLocks noChangeAspect="1"/>
          </p:cNvPicPr>
          <p:nvPr/>
        </p:nvPicPr>
        <p:blipFill>
          <a:blip r:embed="rId8"/>
          <a:srcRect l="22500" t="32344" r="28125" b="28125"/>
          <a:stretch>
            <a:fillRect/>
          </a:stretch>
        </p:blipFill>
        <p:spPr>
          <a:xfrm>
            <a:off x="7681153" y="4950783"/>
            <a:ext cx="1352189" cy="1082584"/>
          </a:xfrm>
          <a:prstGeom prst="rect">
            <a:avLst/>
          </a:prstGeom>
        </p:spPr>
      </p:pic>
      <p:pic>
        <p:nvPicPr>
          <p:cNvPr id="156" name="Picture 155" descr="SbinapMM_View.png"/>
          <p:cNvPicPr>
            <a:picLocks noChangeAspect="1"/>
          </p:cNvPicPr>
          <p:nvPr/>
        </p:nvPicPr>
        <p:blipFill>
          <a:blip r:embed="rId9"/>
          <a:srcRect l="23906" t="30937" r="25312" b="29531"/>
          <a:stretch>
            <a:fillRect/>
          </a:stretch>
        </p:blipFill>
        <p:spPr>
          <a:xfrm>
            <a:off x="5177195" y="4861095"/>
            <a:ext cx="1385443" cy="1078496"/>
          </a:xfrm>
          <a:prstGeom prst="rect">
            <a:avLst/>
          </a:prstGeom>
        </p:spPr>
      </p:pic>
      <p:sp>
        <p:nvSpPr>
          <p:cNvPr id="158" name="TextBox 157"/>
          <p:cNvSpPr txBox="1"/>
          <p:nvPr/>
        </p:nvSpPr>
        <p:spPr>
          <a:xfrm>
            <a:off x="8211469" y="5911447"/>
            <a:ext cx="8829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Calibri (Body)"/>
                <a:cs typeface="Calibri (Body)"/>
              </a:rPr>
              <a:t>R-BNDHP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5163014" y="5911447"/>
            <a:ext cx="8829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Calibri (Body)"/>
                <a:cs typeface="Calibri (Body)"/>
              </a:rPr>
              <a:t>S-BNDHP</a:t>
            </a:r>
          </a:p>
        </p:txBody>
      </p:sp>
      <p:cxnSp>
        <p:nvCxnSpPr>
          <p:cNvPr id="161" name="Straight Arrow Connector 160"/>
          <p:cNvCxnSpPr/>
          <p:nvPr/>
        </p:nvCxnSpPr>
        <p:spPr>
          <a:xfrm rot="10800000">
            <a:off x="8276035" y="6188446"/>
            <a:ext cx="70720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 rot="10800000">
            <a:off x="5248315" y="6190035"/>
            <a:ext cx="707202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7663385" y="4729015"/>
            <a:ext cx="3597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</a:rPr>
              <a:t>H7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693865" y="5834535"/>
            <a:ext cx="3597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</a:rPr>
              <a:t>H7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705566" y="4251058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</a:rPr>
              <a:t>H12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5801272" y="6537334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tx1">
                    <a:lumMod val="65000"/>
                    <a:lumOff val="35000"/>
                  </a:schemeClr>
                </a:solidFill>
              </a:rPr>
              <a:t>H12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34245" y="4047858"/>
            <a:ext cx="36927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(ii) </a:t>
            </a:r>
            <a:r>
              <a:rPr lang="en-US" sz="1400">
                <a:latin typeface="Helvetica"/>
                <a:cs typeface="Helvetica"/>
              </a:rPr>
              <a:t>inverted contacts (NOE) for edge groups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5185834" y="-13151"/>
            <a:ext cx="36984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Helvetica"/>
                <a:cs typeface="Helvetica"/>
              </a:rPr>
              <a:t>(i) </a:t>
            </a:r>
            <a:r>
              <a:rPr lang="en-US" sz="1400">
                <a:latin typeface="Helvetica"/>
                <a:cs typeface="Helvetica"/>
              </a:rPr>
              <a:t>symmetric contacts (NOE) with Me-18,19</a:t>
            </a:r>
          </a:p>
        </p:txBody>
      </p:sp>
      <p:sp>
        <p:nvSpPr>
          <p:cNvPr id="106" name="Text Box 28"/>
          <p:cNvSpPr txBox="1">
            <a:spLocks noChangeArrowheads="1"/>
          </p:cNvSpPr>
          <p:nvPr/>
        </p:nvSpPr>
        <p:spPr bwMode="auto">
          <a:xfrm>
            <a:off x="953120" y="2738347"/>
            <a:ext cx="64534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1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-112" charset="0"/>
                <a:ea typeface="MS PGothic" pitchFamily="34" charset="-128"/>
                <a:cs typeface="MS PGothic" pitchFamily="34" charset="-128"/>
              </a:rPr>
              <a:t>H7</a:t>
            </a:r>
          </a:p>
        </p:txBody>
      </p:sp>
      <p:cxnSp>
        <p:nvCxnSpPr>
          <p:cNvPr id="131" name="Curved Connector 130"/>
          <p:cNvCxnSpPr/>
          <p:nvPr/>
        </p:nvCxnSpPr>
        <p:spPr>
          <a:xfrm>
            <a:off x="6110497" y="4411133"/>
            <a:ext cx="477361" cy="287402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urved Connector 141"/>
          <p:cNvCxnSpPr/>
          <p:nvPr/>
        </p:nvCxnSpPr>
        <p:spPr>
          <a:xfrm rot="6720000" flipH="1" flipV="1">
            <a:off x="6044223" y="6182392"/>
            <a:ext cx="676825" cy="378364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4927</TotalTime>
  <Words>149</Words>
  <Application>Microsoft Macintosh PowerPoint</Application>
  <PresentationFormat>On-screen Show 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Bucknell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ISR / CCS</dc:creator>
  <cp:lastModifiedBy>ISR / CCS</cp:lastModifiedBy>
  <cp:revision>10</cp:revision>
  <dcterms:created xsi:type="dcterms:W3CDTF">2010-01-22T21:57:25Z</dcterms:created>
  <dcterms:modified xsi:type="dcterms:W3CDTF">2010-01-22T22:03:48Z</dcterms:modified>
</cp:coreProperties>
</file>