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624"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41BDEA-42B1-4F12-B952-860FEAF49117}" type="datetimeFigureOut">
              <a:rPr lang="en-US" smtClean="0"/>
              <a:t>12/28/2009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1BDEA-42B1-4F12-B952-860FEAF49117}" type="datetimeFigureOut">
              <a:rPr lang="en-US" smtClean="0"/>
              <a:t>12/28/2009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1BDEA-42B1-4F12-B952-860FEAF49117}" type="datetimeFigureOut">
              <a:rPr lang="en-US" smtClean="0"/>
              <a:t>12/28/2009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1BDEA-42B1-4F12-B952-860FEAF49117}" type="datetimeFigureOut">
              <a:rPr lang="en-US" smtClean="0"/>
              <a:t>12/28/2009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1BDEA-42B1-4F12-B952-860FEAF49117}" type="datetimeFigureOut">
              <a:rPr lang="en-US" smtClean="0"/>
              <a:t>12/28/2009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41BDEA-42B1-4F12-B952-860FEAF49117}" type="datetimeFigureOut">
              <a:rPr lang="en-US" smtClean="0"/>
              <a:t>12/28/2009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41BDEA-42B1-4F12-B952-860FEAF49117}" type="datetimeFigureOut">
              <a:rPr lang="en-US" smtClean="0"/>
              <a:t>12/28/2009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41BDEA-42B1-4F12-B952-860FEAF49117}" type="datetimeFigureOut">
              <a:rPr lang="en-US" smtClean="0"/>
              <a:t>12/28/2009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1BDEA-42B1-4F12-B952-860FEAF49117}" type="datetimeFigureOut">
              <a:rPr lang="en-US" smtClean="0"/>
              <a:t>12/28/2009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1BDEA-42B1-4F12-B952-860FEAF49117}" type="datetimeFigureOut">
              <a:rPr lang="en-US" smtClean="0"/>
              <a:t>12/28/2009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1BDEA-42B1-4F12-B952-860FEAF49117}" type="datetimeFigureOut">
              <a:rPr lang="en-US" smtClean="0"/>
              <a:t>12/28/2009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87B10-6650-4C0C-B8FE-CD1E0D12B17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1BDEA-42B1-4F12-B952-860FEAF49117}" type="datetimeFigureOut">
              <a:rPr lang="en-US" smtClean="0"/>
              <a:t>12/28/2009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87B10-6650-4C0C-B8FE-CD1E0D12B17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9"/>
          <p:cNvSpPr/>
          <p:nvPr/>
        </p:nvSpPr>
        <p:spPr>
          <a:xfrm>
            <a:off x="228600" y="0"/>
            <a:ext cx="8686800" cy="1508105"/>
          </a:xfrm>
          <a:prstGeom prst="rect">
            <a:avLst/>
          </a:prstGeom>
        </p:spPr>
        <p:txBody>
          <a:bodyPr wrap="square">
            <a:spAutoFit/>
          </a:bodyPr>
          <a:lstStyle/>
          <a:p>
            <a:r>
              <a:rPr lang="en-US" sz="2400" dirty="0" smtClean="0">
                <a:latin typeface="Arial" pitchFamily="34" charset="0"/>
                <a:cs typeface="Arial" pitchFamily="34" charset="0"/>
              </a:rPr>
              <a:t>Active Orientation and Encapsulation of </a:t>
            </a:r>
            <a:r>
              <a:rPr lang="en-US" sz="2400" dirty="0" err="1" smtClean="0">
                <a:latin typeface="Arial" pitchFamily="34" charset="0"/>
                <a:cs typeface="Arial" pitchFamily="34" charset="0"/>
              </a:rPr>
              <a:t>Bacteriorhodopsin</a:t>
            </a:r>
            <a:r>
              <a:rPr lang="en-US" sz="2400" dirty="0" smtClean="0">
                <a:latin typeface="Arial" pitchFamily="34" charset="0"/>
                <a:cs typeface="Arial" pitchFamily="34" charset="0"/>
              </a:rPr>
              <a:t>-Driven Photo-Energy Transduction in Copolymer Shells</a:t>
            </a:r>
          </a:p>
          <a:p>
            <a:endParaRPr lang="en-US" sz="800" dirty="0">
              <a:latin typeface="Arial" pitchFamily="34" charset="0"/>
              <a:cs typeface="Arial" pitchFamily="34" charset="0"/>
            </a:endParaRPr>
          </a:p>
          <a:p>
            <a:r>
              <a:rPr lang="en-US" dirty="0" smtClean="0">
                <a:latin typeface="Arial" pitchFamily="34" charset="0"/>
                <a:cs typeface="Arial" pitchFamily="34" charset="0"/>
              </a:rPr>
              <a:t>Dean Ho, Departments of Biomedical and Mechanical Engineering, Northwestern University, Evanston, IL 60208</a:t>
            </a:r>
            <a:endParaRPr lang="en-US" dirty="0">
              <a:latin typeface="Arial" pitchFamily="34" charset="0"/>
              <a:cs typeface="Arial" pitchFamily="34" charset="0"/>
            </a:endParaRPr>
          </a:p>
        </p:txBody>
      </p:sp>
      <p:pic>
        <p:nvPicPr>
          <p:cNvPr id="2056" name="Picture 8"/>
          <p:cNvPicPr>
            <a:picLocks noChangeAspect="1" noChangeArrowheads="1"/>
          </p:cNvPicPr>
          <p:nvPr/>
        </p:nvPicPr>
        <p:blipFill>
          <a:blip r:embed="rId2" cstate="print"/>
          <a:srcRect l="19531" t="43750" r="20313" b="21875"/>
          <a:stretch>
            <a:fillRect/>
          </a:stretch>
        </p:blipFill>
        <p:spPr bwMode="auto">
          <a:xfrm>
            <a:off x="0" y="4191000"/>
            <a:ext cx="5867400" cy="2514600"/>
          </a:xfrm>
          <a:prstGeom prst="rect">
            <a:avLst/>
          </a:prstGeom>
          <a:noFill/>
          <a:ln w="9525">
            <a:noFill/>
            <a:miter lim="800000"/>
            <a:headEnd/>
            <a:tailEnd/>
          </a:ln>
        </p:spPr>
      </p:pic>
      <p:pic>
        <p:nvPicPr>
          <p:cNvPr id="15" name="Picture 14" descr="conjugation.jpg"/>
          <p:cNvPicPr>
            <a:picLocks noChangeAspect="1"/>
          </p:cNvPicPr>
          <p:nvPr/>
        </p:nvPicPr>
        <p:blipFill>
          <a:blip r:embed="rId3" cstate="print"/>
          <a:stretch>
            <a:fillRect/>
          </a:stretch>
        </p:blipFill>
        <p:spPr>
          <a:xfrm>
            <a:off x="6237768" y="3810000"/>
            <a:ext cx="2906232" cy="3048000"/>
          </a:xfrm>
          <a:prstGeom prst="rect">
            <a:avLst/>
          </a:prstGeom>
        </p:spPr>
      </p:pic>
      <p:sp>
        <p:nvSpPr>
          <p:cNvPr id="11" name="Rectangle 10"/>
          <p:cNvSpPr/>
          <p:nvPr/>
        </p:nvSpPr>
        <p:spPr>
          <a:xfrm>
            <a:off x="228600" y="1447800"/>
            <a:ext cx="8915400" cy="2677656"/>
          </a:xfrm>
          <a:prstGeom prst="rect">
            <a:avLst/>
          </a:prstGeom>
        </p:spPr>
        <p:txBody>
          <a:bodyPr wrap="square">
            <a:spAutoFit/>
          </a:bodyPr>
          <a:lstStyle/>
          <a:p>
            <a:r>
              <a:rPr lang="en-US" sz="1400" dirty="0" smtClean="0">
                <a:latin typeface="Arial" pitchFamily="34" charset="0"/>
                <a:cs typeface="Arial" pitchFamily="34" charset="0"/>
              </a:rPr>
              <a:t>Towards the realization of devices based upon </a:t>
            </a:r>
            <a:r>
              <a:rPr lang="en-US" sz="1400" dirty="0" err="1" smtClean="0">
                <a:latin typeface="Arial" pitchFamily="34" charset="0"/>
                <a:cs typeface="Arial" pitchFamily="34" charset="0"/>
              </a:rPr>
              <a:t>biomolecular</a:t>
            </a:r>
            <a:r>
              <a:rPr lang="en-US" sz="1400" dirty="0" smtClean="0">
                <a:latin typeface="Arial" pitchFamily="34" charset="0"/>
                <a:cs typeface="Arial" pitchFamily="34" charset="0"/>
              </a:rPr>
              <a:t> function, nanomaterial-based packaging strategies can be developed . Nanodiamonds and </a:t>
            </a:r>
            <a:r>
              <a:rPr lang="en-US" sz="1400" dirty="0" err="1" smtClean="0">
                <a:latin typeface="Arial" pitchFamily="34" charset="0"/>
                <a:cs typeface="Arial" pitchFamily="34" charset="0"/>
              </a:rPr>
              <a:t>pary-xylene</a:t>
            </a:r>
            <a:r>
              <a:rPr lang="en-US" sz="1400" dirty="0" smtClean="0">
                <a:latin typeface="Arial" pitchFamily="34" charset="0"/>
                <a:cs typeface="Arial" pitchFamily="34" charset="0"/>
              </a:rPr>
              <a:t> serve as examples of effective platforms towards </a:t>
            </a:r>
            <a:r>
              <a:rPr lang="en-US" sz="1400" dirty="0" err="1" smtClean="0">
                <a:latin typeface="Arial" pitchFamily="34" charset="0"/>
                <a:cs typeface="Arial" pitchFamily="34" charset="0"/>
              </a:rPr>
              <a:t>biomolecular</a:t>
            </a:r>
            <a:r>
              <a:rPr lang="en-US" sz="1400" dirty="0" smtClean="0">
                <a:latin typeface="Arial" pitchFamily="34" charset="0"/>
                <a:cs typeface="Arial" pitchFamily="34" charset="0"/>
              </a:rPr>
              <a:t> packaging . For example, nanodiamonds can be </a:t>
            </a:r>
            <a:r>
              <a:rPr lang="en-US" sz="1400" dirty="0" err="1" smtClean="0">
                <a:latin typeface="Arial" pitchFamily="34" charset="0"/>
                <a:cs typeface="Arial" pitchFamily="34" charset="0"/>
              </a:rPr>
              <a:t>scalably</a:t>
            </a:r>
            <a:r>
              <a:rPr lang="en-US" sz="1400" dirty="0" smtClean="0">
                <a:latin typeface="Arial" pitchFamily="34" charset="0"/>
                <a:cs typeface="Arial" pitchFamily="34" charset="0"/>
              </a:rPr>
              <a:t> processed and can bind to proteins while enabling the retention of their activity. </a:t>
            </a:r>
            <a:r>
              <a:rPr lang="en-US" sz="1400" dirty="0" err="1" smtClean="0">
                <a:latin typeface="Arial" pitchFamily="34" charset="0"/>
                <a:cs typeface="Arial" pitchFamily="34" charset="0"/>
              </a:rPr>
              <a:t>Pary-xylene</a:t>
            </a:r>
            <a:r>
              <a:rPr lang="en-US" sz="1400" dirty="0" smtClean="0">
                <a:latin typeface="Arial" pitchFamily="34" charset="0"/>
                <a:cs typeface="Arial" pitchFamily="34" charset="0"/>
              </a:rPr>
              <a:t> can be deposited via chemical vapor deposition at room temperature to support the maintenance of </a:t>
            </a:r>
            <a:r>
              <a:rPr lang="en-US" sz="1400" dirty="0" err="1" smtClean="0">
                <a:latin typeface="Arial" pitchFamily="34" charset="0"/>
                <a:cs typeface="Arial" pitchFamily="34" charset="0"/>
              </a:rPr>
              <a:t>biomolecular</a:t>
            </a:r>
            <a:r>
              <a:rPr lang="en-US" sz="1400" dirty="0" smtClean="0">
                <a:latin typeface="Arial" pitchFamily="34" charset="0"/>
                <a:cs typeface="Arial" pitchFamily="34" charset="0"/>
              </a:rPr>
              <a:t> function and can generate microfilm-based devices (Below: Left/Middle).</a:t>
            </a:r>
          </a:p>
          <a:p>
            <a:r>
              <a:rPr lang="en-US" sz="1400" dirty="0">
                <a:latin typeface="Arial" pitchFamily="34" charset="0"/>
                <a:cs typeface="Arial" pitchFamily="34" charset="0"/>
              </a:rPr>
              <a:t/>
            </a:r>
            <a:br>
              <a:rPr lang="en-US" sz="1400" dirty="0">
                <a:latin typeface="Arial" pitchFamily="34" charset="0"/>
                <a:cs typeface="Arial" pitchFamily="34" charset="0"/>
              </a:rPr>
            </a:br>
            <a:r>
              <a:rPr lang="en-US" sz="1400" dirty="0" smtClean="0">
                <a:latin typeface="Arial" pitchFamily="34" charset="0"/>
                <a:cs typeface="Arial" pitchFamily="34" charset="0"/>
              </a:rPr>
              <a:t>We aim to harness nanodiamond and </a:t>
            </a:r>
            <a:r>
              <a:rPr lang="en-US" sz="1400" dirty="0" err="1" smtClean="0">
                <a:latin typeface="Arial" pitchFamily="34" charset="0"/>
                <a:cs typeface="Arial" pitchFamily="34" charset="0"/>
              </a:rPr>
              <a:t>pary-xylene</a:t>
            </a:r>
            <a:r>
              <a:rPr lang="en-US" sz="1400" dirty="0" smtClean="0">
                <a:latin typeface="Arial" pitchFamily="34" charset="0"/>
                <a:cs typeface="Arial" pitchFamily="34" charset="0"/>
              </a:rPr>
              <a:t> properties to harness protein function (e.g. biological transduction, among others) towards applications in controlled release and energy.  We have shown that  proteins are effectively bound to nanodiamonds and that their function is preserved (Bottom, Right)  Subsequent studies will seek to achieve switchable release for prolonged device activity from nanodiamond-protein complexes packaged within the microfilm devices.</a:t>
            </a:r>
            <a:endParaRPr lang="en-US" sz="14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107</Words>
  <Application>Microsoft Office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Dean Ho</dc:creator>
  <cp:lastModifiedBy>Dean Ho</cp:lastModifiedBy>
  <cp:revision>5</cp:revision>
  <dcterms:created xsi:type="dcterms:W3CDTF">2009-12-28T16:14:21Z</dcterms:created>
  <dcterms:modified xsi:type="dcterms:W3CDTF">2009-12-28T16:56:38Z</dcterms:modified>
</cp:coreProperties>
</file>