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Default Extension="tiff" ContentType="image/tiff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 showGuides="1">
      <p:cViewPr varScale="1">
        <p:scale>
          <a:sx n="137" d="100"/>
          <a:sy n="137" d="100"/>
        </p:scale>
        <p:origin x="-14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interSettings" Target="printerSettings/printerSettings1.bin"/><Relationship Id="rId6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ED6A-90EC-4847-BC40-55D0AF05A3B1}" type="datetimeFigureOut">
              <a:rPr lang="en-US" smtClean="0"/>
              <a:t>12/18/09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3B2-C5D6-1646-ACA1-E9DB7FB874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ED6A-90EC-4847-BC40-55D0AF05A3B1}" type="datetimeFigureOut">
              <a:rPr lang="en-US" smtClean="0"/>
              <a:t>12/18/09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3B2-C5D6-1646-ACA1-E9DB7FB874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ED6A-90EC-4847-BC40-55D0AF05A3B1}" type="datetimeFigureOut">
              <a:rPr lang="en-US" smtClean="0"/>
              <a:t>12/18/09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3B2-C5D6-1646-ACA1-E9DB7FB874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ED6A-90EC-4847-BC40-55D0AF05A3B1}" type="datetimeFigureOut">
              <a:rPr lang="en-US" smtClean="0"/>
              <a:t>12/18/09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3B2-C5D6-1646-ACA1-E9DB7FB874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ED6A-90EC-4847-BC40-55D0AF05A3B1}" type="datetimeFigureOut">
              <a:rPr lang="en-US" smtClean="0"/>
              <a:t>12/18/09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3B2-C5D6-1646-ACA1-E9DB7FB874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ED6A-90EC-4847-BC40-55D0AF05A3B1}" type="datetimeFigureOut">
              <a:rPr lang="en-US" smtClean="0"/>
              <a:t>12/18/09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3B2-C5D6-1646-ACA1-E9DB7FB874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ED6A-90EC-4847-BC40-55D0AF05A3B1}" type="datetimeFigureOut">
              <a:rPr lang="en-US" smtClean="0"/>
              <a:t>12/18/09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3B2-C5D6-1646-ACA1-E9DB7FB874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ED6A-90EC-4847-BC40-55D0AF05A3B1}" type="datetimeFigureOut">
              <a:rPr lang="en-US" smtClean="0"/>
              <a:t>12/18/09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3B2-C5D6-1646-ACA1-E9DB7FB874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ED6A-90EC-4847-BC40-55D0AF05A3B1}" type="datetimeFigureOut">
              <a:rPr lang="en-US" smtClean="0"/>
              <a:t>12/18/09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3B2-C5D6-1646-ACA1-E9DB7FB874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ED6A-90EC-4847-BC40-55D0AF05A3B1}" type="datetimeFigureOut">
              <a:rPr lang="en-US" smtClean="0"/>
              <a:t>12/18/09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3B2-C5D6-1646-ACA1-E9DB7FB874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ED6A-90EC-4847-BC40-55D0AF05A3B1}" type="datetimeFigureOut">
              <a:rPr lang="en-US" smtClean="0"/>
              <a:t>12/18/09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3B2-C5D6-1646-ACA1-E9DB7FB874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FED6A-90EC-4847-BC40-55D0AF05A3B1}" type="datetimeFigureOut">
              <a:rPr lang="en-US" smtClean="0"/>
              <a:t>12/18/09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4B3B2-C5D6-1646-ACA1-E9DB7FB874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atitude and Age BoxPlot of Sirenia C &amp; 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365816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76200"/>
            <a:ext cx="9144000" cy="4492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/>
                <a:ea typeface="+mj-ea"/>
                <a:cs typeface="+mj-cs"/>
              </a:rPr>
              <a:t>Sirenian Enamel </a:t>
            </a:r>
            <a:r>
              <a:rPr kumimoji="0" lang="en-US" sz="2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/>
                <a:ea typeface="+mj-ea"/>
                <a:cs typeface="+mj-cs"/>
              </a:rPr>
              <a:t>d</a:t>
            </a:r>
            <a:r>
              <a:rPr kumimoji="0" lang="en-US" sz="2200" b="1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/>
                <a:ea typeface="+mj-ea"/>
                <a:cs typeface="+mj-cs"/>
              </a:rPr>
              <a:t>13</a:t>
            </a:r>
            <a:r>
              <a:rPr kumimoji="0" lang="en-US" sz="2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/>
                <a:ea typeface="+mj-ea"/>
                <a:cs typeface="+mj-cs"/>
              </a:rPr>
              <a:t>C and </a:t>
            </a:r>
            <a:r>
              <a:rPr kumimoji="0" lang="en-US" sz="2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/>
                <a:ea typeface="+mj-ea"/>
                <a:cs typeface="+mj-cs"/>
              </a:rPr>
              <a:t>d</a:t>
            </a:r>
            <a:r>
              <a:rPr kumimoji="0" lang="en-US" sz="2200" b="1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/>
                <a:ea typeface="+mj-ea"/>
                <a:cs typeface="+mj-cs"/>
              </a:rPr>
              <a:t>18</a:t>
            </a:r>
            <a:r>
              <a:rPr kumimoji="0" lang="en-US" sz="2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/>
                <a:ea typeface="+mj-ea"/>
                <a:cs typeface="+mj-cs"/>
              </a:rPr>
              <a:t>O Values: Differences with Latitude and Age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j-ea"/>
              <a:cs typeface="+mj-cs"/>
            </a:endParaRPr>
          </a:p>
        </p:txBody>
      </p:sp>
      <p:pic>
        <p:nvPicPr>
          <p:cNvPr id="6" name="Picture 4" descr="Dugong in the fles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765" t="52856" r="5882" b="30678"/>
          <a:stretch>
            <a:fillRect/>
          </a:stretch>
        </p:blipFill>
        <p:spPr bwMode="auto">
          <a:xfrm>
            <a:off x="8377456" y="2438400"/>
            <a:ext cx="766544" cy="209887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190500" y="4965984"/>
            <a:ext cx="4089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8000"/>
                </a:solidFill>
                <a:latin typeface="Garamond"/>
                <a:cs typeface="Garamond"/>
              </a:rPr>
              <a:t>Carbon Isotope Values</a:t>
            </a:r>
          </a:p>
          <a:p>
            <a:pPr>
              <a:buFont typeface="Arial"/>
              <a:buChar char="•"/>
            </a:pPr>
            <a:r>
              <a:rPr lang="en-US" sz="1400" dirty="0" smtClean="0">
                <a:latin typeface="Garamond"/>
                <a:cs typeface="Garamond"/>
              </a:rPr>
              <a:t> </a:t>
            </a:r>
            <a:r>
              <a:rPr lang="en-US" sz="1400" b="1" dirty="0" err="1" smtClean="0">
                <a:latin typeface="Garamond"/>
                <a:cs typeface="Garamond"/>
              </a:rPr>
              <a:t>Paleogene</a:t>
            </a:r>
            <a:r>
              <a:rPr lang="en-US" sz="1400" dirty="0" smtClean="0">
                <a:latin typeface="Garamond"/>
                <a:cs typeface="Garamond"/>
              </a:rPr>
              <a:t> – No significant difference detected between low and high latitudes</a:t>
            </a:r>
          </a:p>
          <a:p>
            <a:r>
              <a:rPr lang="en-US" sz="1400" dirty="0" smtClean="0">
                <a:latin typeface="Garamond"/>
                <a:cs typeface="Garamond"/>
              </a:rPr>
              <a:t> </a:t>
            </a:r>
          </a:p>
          <a:p>
            <a:pPr>
              <a:buFont typeface="Arial"/>
              <a:buChar char="•"/>
            </a:pPr>
            <a:r>
              <a:rPr lang="en-US" sz="1400" dirty="0" smtClean="0">
                <a:latin typeface="Garamond"/>
                <a:cs typeface="Garamond"/>
              </a:rPr>
              <a:t> </a:t>
            </a:r>
            <a:r>
              <a:rPr lang="en-US" sz="1400" b="1" dirty="0" err="1" smtClean="0">
                <a:latin typeface="Garamond"/>
                <a:cs typeface="Garamond"/>
              </a:rPr>
              <a:t>Neogene</a:t>
            </a:r>
            <a:r>
              <a:rPr lang="en-US" sz="1400" dirty="0" smtClean="0">
                <a:latin typeface="Garamond"/>
                <a:cs typeface="Garamond"/>
              </a:rPr>
              <a:t> – Significant difference with latitude; may indicate increase in marine-freshwater mixing or changes in seawater DIC </a:t>
            </a:r>
            <a:r>
              <a:rPr lang="en-US" sz="1400" dirty="0" smtClean="0">
                <a:latin typeface="Symbol"/>
                <a:cs typeface="Garamond"/>
              </a:rPr>
              <a:t>d</a:t>
            </a:r>
            <a:r>
              <a:rPr lang="en-US" sz="1400" baseline="30000" dirty="0" smtClean="0">
                <a:latin typeface="Garamond"/>
                <a:cs typeface="Garamond"/>
              </a:rPr>
              <a:t>13</a:t>
            </a:r>
            <a:r>
              <a:rPr lang="en-US" sz="1400" dirty="0" smtClean="0">
                <a:latin typeface="Garamond"/>
                <a:cs typeface="Garamond"/>
              </a:rPr>
              <a:t>C values</a:t>
            </a:r>
            <a:endParaRPr lang="en-US" sz="1400" dirty="0">
              <a:latin typeface="Garamond"/>
              <a:cs typeface="Garam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3600" y="4953284"/>
            <a:ext cx="408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  <a:latin typeface="Garamond"/>
                <a:cs typeface="Garamond"/>
              </a:rPr>
              <a:t>Oxygen Isotope Values</a:t>
            </a:r>
          </a:p>
          <a:p>
            <a:pPr>
              <a:buFont typeface="Arial"/>
              <a:buChar char="•"/>
            </a:pPr>
            <a:r>
              <a:rPr lang="en-US" sz="1400" dirty="0" smtClean="0">
                <a:latin typeface="Garamond"/>
                <a:cs typeface="Garamond"/>
              </a:rPr>
              <a:t> </a:t>
            </a:r>
            <a:r>
              <a:rPr lang="en-US" sz="1400" b="1" dirty="0" err="1" smtClean="0">
                <a:latin typeface="Garamond"/>
                <a:cs typeface="Garamond"/>
              </a:rPr>
              <a:t>Paleogene</a:t>
            </a:r>
            <a:r>
              <a:rPr lang="en-US" sz="1400" b="1" dirty="0" smtClean="0">
                <a:latin typeface="Garamond"/>
                <a:cs typeface="Garamond"/>
              </a:rPr>
              <a:t> &amp; </a:t>
            </a:r>
            <a:r>
              <a:rPr lang="en-US" sz="1400" b="1" dirty="0" err="1" smtClean="0">
                <a:latin typeface="Garamond"/>
                <a:cs typeface="Garamond"/>
              </a:rPr>
              <a:t>Neogene</a:t>
            </a:r>
            <a:r>
              <a:rPr lang="en-US" sz="1400" dirty="0" smtClean="0">
                <a:latin typeface="Garamond"/>
                <a:cs typeface="Garamond"/>
              </a:rPr>
              <a:t> – Significant difference detected between low and high latitudes </a:t>
            </a:r>
          </a:p>
          <a:p>
            <a:endParaRPr lang="en-US" sz="1400" dirty="0" smtClean="0">
              <a:latin typeface="Garamond"/>
              <a:cs typeface="Garamond"/>
            </a:endParaRPr>
          </a:p>
          <a:p>
            <a:pPr>
              <a:buFont typeface="Arial"/>
              <a:buChar char="•"/>
            </a:pPr>
            <a:r>
              <a:rPr lang="en-US" sz="1400" dirty="0" smtClean="0">
                <a:latin typeface="Garamond"/>
                <a:cs typeface="Garamond"/>
              </a:rPr>
              <a:t> </a:t>
            </a:r>
            <a:r>
              <a:rPr lang="en-US" sz="1400" b="1" dirty="0" err="1" smtClean="0">
                <a:latin typeface="Garamond"/>
                <a:cs typeface="Garamond"/>
              </a:rPr>
              <a:t>Neogene</a:t>
            </a:r>
            <a:r>
              <a:rPr lang="en-US" sz="1400" dirty="0" smtClean="0">
                <a:latin typeface="Garamond"/>
                <a:cs typeface="Garamond"/>
              </a:rPr>
              <a:t> – The magnitude of offset between low and high latitudes greater than that for the </a:t>
            </a:r>
            <a:r>
              <a:rPr lang="en-US" sz="1400" dirty="0" err="1" smtClean="0">
                <a:latin typeface="Garamond"/>
                <a:cs typeface="Garamond"/>
              </a:rPr>
              <a:t>Paleogene</a:t>
            </a:r>
            <a:endParaRPr lang="en-US" sz="1400" dirty="0">
              <a:latin typeface="Garamond"/>
              <a:cs typeface="Garamo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5450" y="525462"/>
            <a:ext cx="849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Mark T. Clementz, </a:t>
            </a:r>
            <a:r>
              <a:rPr lang="en-US" sz="1400" dirty="0" smtClean="0">
                <a:latin typeface="Garamond"/>
                <a:cs typeface="Garamond"/>
              </a:rPr>
              <a:t>Department of Geology &amp; Geophysics, University of Wyoming, Laramie, WY 82071</a:t>
            </a:r>
            <a:endParaRPr lang="en-US" sz="1400" dirty="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Microsoft Macintosh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University of Wyoming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 Clementz</dc:creator>
  <cp:lastModifiedBy>Mark Clementz</cp:lastModifiedBy>
  <cp:revision>1</cp:revision>
  <dcterms:created xsi:type="dcterms:W3CDTF">2009-12-18T22:46:14Z</dcterms:created>
  <dcterms:modified xsi:type="dcterms:W3CDTF">2009-12-18T22:46:46Z</dcterms:modified>
</cp:coreProperties>
</file>