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F2C6-FFE9-492F-9152-0BDD448FDEE9}" type="datetimeFigureOut">
              <a:rPr lang="en-US" smtClean="0"/>
              <a:pPr/>
              <a:t>12/8/2009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58C1-BEB3-4D6B-B2DB-1DDE251AB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11H-02_Karpyn-movie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912" y="1420368"/>
            <a:ext cx="5303520" cy="408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42288"/>
            <a:ext cx="860425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36276" y="299727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537" y="252643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537" y="410794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517" y="306053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hlinkClick r:id="rId4" action="ppaction://hlinkfile"/>
          </p:cNvPr>
          <p:cNvSpPr txBox="1"/>
          <p:nvPr/>
        </p:nvSpPr>
        <p:spPr>
          <a:xfrm>
            <a:off x="893140" y="1732069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010400" y="2514600"/>
            <a:ext cx="1859210" cy="1524301"/>
            <a:chOff x="5836990" y="1676400"/>
            <a:chExt cx="1859210" cy="1524301"/>
          </a:xfrm>
        </p:grpSpPr>
        <p:grpSp>
          <p:nvGrpSpPr>
            <p:cNvPr id="9" name="Group 8"/>
            <p:cNvGrpSpPr/>
            <p:nvPr/>
          </p:nvGrpSpPr>
          <p:grpSpPr>
            <a:xfrm>
              <a:off x="5836990" y="1726722"/>
              <a:ext cx="1859210" cy="1473979"/>
              <a:chOff x="5715000" y="1802922"/>
              <a:chExt cx="1859210" cy="147397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767803" y="2086798"/>
                <a:ext cx="200665" cy="60199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39137" y="1972132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739137" y="2688793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715000" y="1802922"/>
                <a:ext cx="32893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Dry</a:t>
                </a:r>
                <a:endParaRPr lang="en-US" sz="8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33754" y="2086798"/>
                <a:ext cx="200665" cy="60199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05088" y="1972132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205088" y="2688793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97718" y="1802922"/>
                <a:ext cx="4796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Pre-sat</a:t>
                </a:r>
                <a:endParaRPr lang="en-US" sz="8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681507" y="2086798"/>
                <a:ext cx="200665" cy="60199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52841" y="1972132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652841" y="2688793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501136" y="1802922"/>
                <a:ext cx="55976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Drainage</a:t>
                </a:r>
                <a:endParaRPr lang="en-US" sz="8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153440" y="2086798"/>
                <a:ext cx="200665" cy="60199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124774" y="1972132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124774" y="2688793"/>
                <a:ext cx="257998" cy="114666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58336" y="1802922"/>
                <a:ext cx="61587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/>
                  <a:t>Imbibition</a:t>
                </a:r>
                <a:endParaRPr lang="en-US" sz="800" dirty="0"/>
              </a:p>
            </p:txBody>
          </p:sp>
          <p:sp>
            <p:nvSpPr>
              <p:cNvPr id="26" name="Right Arrow 25"/>
              <p:cNvSpPr/>
              <p:nvPr/>
            </p:nvSpPr>
            <p:spPr>
              <a:xfrm rot="16200000">
                <a:off x="6244797" y="2860792"/>
                <a:ext cx="171999" cy="171999"/>
              </a:xfrm>
              <a:prstGeom prst="rightArrow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ight Arrow 26"/>
              <p:cNvSpPr/>
              <p:nvPr/>
            </p:nvSpPr>
            <p:spPr>
              <a:xfrm rot="16200000">
                <a:off x="7175617" y="2860793"/>
                <a:ext cx="171999" cy="171999"/>
              </a:xfrm>
              <a:prstGeom prst="rightArrow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ight Arrow 27"/>
              <p:cNvSpPr/>
              <p:nvPr/>
            </p:nvSpPr>
            <p:spPr>
              <a:xfrm rot="16200000">
                <a:off x="6703683" y="2860793"/>
                <a:ext cx="171999" cy="171999"/>
              </a:xfrm>
              <a:prstGeom prst="rightArrow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133547" y="3061457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/>
                  <a:t>Brine</a:t>
                </a:r>
                <a:endParaRPr lang="en-US" sz="8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42360" y="3061457"/>
                <a:ext cx="30008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/>
                  <a:t>Oil</a:t>
                </a:r>
                <a:endParaRPr lang="en-US" sz="8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062721" y="3061457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dirty="0" smtClean="0"/>
                  <a:t>Brine</a:t>
                </a:r>
                <a:endParaRPr lang="en-US" sz="800" dirty="0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7149642" y="1676400"/>
              <a:ext cx="457200" cy="1524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1000" y="76201"/>
            <a:ext cx="838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Characterization of trapped oil clusters in porous media using computed microtomography</a:t>
            </a:r>
          </a:p>
          <a:p>
            <a:r>
              <a:rPr lang="en-US" dirty="0" smtClean="0"/>
              <a:t>Zuleima T. Karpyn, Department of Energy and Mineral Engineering</a:t>
            </a:r>
          </a:p>
          <a:p>
            <a:r>
              <a:rPr lang="en-US" dirty="0" smtClean="0"/>
              <a:t>The Pennsylvania State University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4800" y="54864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1600" b="1" dirty="0" smtClean="0"/>
              <a:t>+</a:t>
            </a:r>
            <a:r>
              <a:rPr lang="en-US" sz="1600" dirty="0" smtClean="0"/>
              <a:t> Trapped oil clusters formed after drainage and imbibition are similar in size, shape and distribution.</a:t>
            </a:r>
          </a:p>
          <a:p>
            <a:pPr marL="514350" indent="-514350"/>
            <a:r>
              <a:rPr lang="en-US" sz="1600" b="1" dirty="0" smtClean="0"/>
              <a:t>+</a:t>
            </a:r>
            <a:r>
              <a:rPr lang="en-US" sz="1600" dirty="0" smtClean="0"/>
              <a:t> 98% of the total trapped oil comes from blobs smaller than 1 mm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. Typical blob volumes  range between 0.01-0.50 mm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. </a:t>
            </a:r>
          </a:p>
          <a:p>
            <a:pPr marL="514350" indent="-514350"/>
            <a:r>
              <a:rPr lang="en-US" sz="1600" b="1" dirty="0" smtClean="0"/>
              <a:t>+</a:t>
            </a:r>
            <a:r>
              <a:rPr lang="en-US" sz="1600" dirty="0" smtClean="0"/>
              <a:t> Small blobs have large surface-to-volume ratio. As blobs grow, the ratio decreases to a critical value where volume growth is proportional to added surface area.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10800000">
            <a:off x="457201" y="1542289"/>
            <a:ext cx="1562100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457201" y="4913377"/>
            <a:ext cx="1562100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Zuleima Karpyn</dc:creator>
  <cp:lastModifiedBy>Zuleima Karpyn</cp:lastModifiedBy>
  <cp:revision>7</cp:revision>
  <dcterms:created xsi:type="dcterms:W3CDTF">2009-12-08T14:48:40Z</dcterms:created>
  <dcterms:modified xsi:type="dcterms:W3CDTF">2009-12-08T15:23:14Z</dcterms:modified>
</cp:coreProperties>
</file>