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15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0F2C6-FFE9-492F-9152-0BDD448FDEE9}" type="datetimeFigureOut">
              <a:rPr lang="en-US" smtClean="0"/>
              <a:pPr/>
              <a:t>12/8/2009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258C1-BEB3-4D6B-B2DB-1DDE251AB8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0F2C6-FFE9-492F-9152-0BDD448FDEE9}" type="datetimeFigureOut">
              <a:rPr lang="en-US" smtClean="0"/>
              <a:pPr/>
              <a:t>12/8/2009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258C1-BEB3-4D6B-B2DB-1DDE251AB8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0F2C6-FFE9-492F-9152-0BDD448FDEE9}" type="datetimeFigureOut">
              <a:rPr lang="en-US" smtClean="0"/>
              <a:pPr/>
              <a:t>12/8/2009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258C1-BEB3-4D6B-B2DB-1DDE251AB8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0F2C6-FFE9-492F-9152-0BDD448FDEE9}" type="datetimeFigureOut">
              <a:rPr lang="en-US" smtClean="0"/>
              <a:pPr/>
              <a:t>12/8/2009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258C1-BEB3-4D6B-B2DB-1DDE251AB8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0F2C6-FFE9-492F-9152-0BDD448FDEE9}" type="datetimeFigureOut">
              <a:rPr lang="en-US" smtClean="0"/>
              <a:pPr/>
              <a:t>12/8/2009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258C1-BEB3-4D6B-B2DB-1DDE251AB8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0F2C6-FFE9-492F-9152-0BDD448FDEE9}" type="datetimeFigureOut">
              <a:rPr lang="en-US" smtClean="0"/>
              <a:pPr/>
              <a:t>12/8/2009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258C1-BEB3-4D6B-B2DB-1DDE251AB8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0F2C6-FFE9-492F-9152-0BDD448FDEE9}" type="datetimeFigureOut">
              <a:rPr lang="en-US" smtClean="0"/>
              <a:pPr/>
              <a:t>12/8/2009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258C1-BEB3-4D6B-B2DB-1DDE251AB8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0F2C6-FFE9-492F-9152-0BDD448FDEE9}" type="datetimeFigureOut">
              <a:rPr lang="en-US" smtClean="0"/>
              <a:pPr/>
              <a:t>12/8/2009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258C1-BEB3-4D6B-B2DB-1DDE251AB8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0F2C6-FFE9-492F-9152-0BDD448FDEE9}" type="datetimeFigureOut">
              <a:rPr lang="en-US" smtClean="0"/>
              <a:pPr/>
              <a:t>12/8/2009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258C1-BEB3-4D6B-B2DB-1DDE251AB8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0F2C6-FFE9-492F-9152-0BDD448FDEE9}" type="datetimeFigureOut">
              <a:rPr lang="en-US" smtClean="0"/>
              <a:pPr/>
              <a:t>12/8/2009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258C1-BEB3-4D6B-B2DB-1DDE251AB8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0F2C6-FFE9-492F-9152-0BDD448FDEE9}" type="datetimeFigureOut">
              <a:rPr lang="en-US" smtClean="0"/>
              <a:pPr/>
              <a:t>12/8/2009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258C1-BEB3-4D6B-B2DB-1DDE251AB8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D0F2C6-FFE9-492F-9152-0BDD448FDEE9}" type="datetimeFigureOut">
              <a:rPr lang="en-US" smtClean="0"/>
              <a:pPr/>
              <a:t>12/8/2009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9258C1-BEB3-4D6B-B2DB-1DDE251AB8F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hyperlink" Target="H11H-02_Karpyn-movie.m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 preferRelativeResize="0"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1912" y="1420368"/>
            <a:ext cx="5303520" cy="4087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1542288"/>
            <a:ext cx="860425" cy="337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536276" y="2997277"/>
            <a:ext cx="2952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</a:t>
            </a:r>
            <a:endParaRPr 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9537" y="2526432"/>
            <a:ext cx="2952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</a:t>
            </a:r>
            <a:endParaRPr 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9537" y="4107942"/>
            <a:ext cx="2952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</a:t>
            </a:r>
            <a:endParaRPr 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44517" y="3060538"/>
            <a:ext cx="2952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</a:t>
            </a:r>
            <a:endParaRPr 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>
            <a:hlinkClick r:id="rId4" action="ppaction://hlinkfile"/>
          </p:cNvPr>
          <p:cNvSpPr txBox="1"/>
          <p:nvPr/>
        </p:nvSpPr>
        <p:spPr>
          <a:xfrm>
            <a:off x="893140" y="1732069"/>
            <a:ext cx="28725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</a:t>
            </a:r>
            <a:endParaRPr lang="en-US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4" name="Group 33"/>
          <p:cNvGrpSpPr/>
          <p:nvPr/>
        </p:nvGrpSpPr>
        <p:grpSpPr>
          <a:xfrm>
            <a:off x="7010400" y="2514600"/>
            <a:ext cx="1859210" cy="1524301"/>
            <a:chOff x="5836990" y="1676400"/>
            <a:chExt cx="1859210" cy="1524301"/>
          </a:xfrm>
        </p:grpSpPr>
        <p:grpSp>
          <p:nvGrpSpPr>
            <p:cNvPr id="9" name="Group 8"/>
            <p:cNvGrpSpPr/>
            <p:nvPr/>
          </p:nvGrpSpPr>
          <p:grpSpPr>
            <a:xfrm>
              <a:off x="5836990" y="1726722"/>
              <a:ext cx="1859210" cy="1473979"/>
              <a:chOff x="5715000" y="1802922"/>
              <a:chExt cx="1859210" cy="1473979"/>
            </a:xfrm>
          </p:grpSpPr>
          <p:sp>
            <p:nvSpPr>
              <p:cNvPr id="10" name="Rectangle 9"/>
              <p:cNvSpPr/>
              <p:nvPr/>
            </p:nvSpPr>
            <p:spPr>
              <a:xfrm>
                <a:off x="5767803" y="2086798"/>
                <a:ext cx="200665" cy="601995"/>
              </a:xfrm>
              <a:prstGeom prst="rect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  <a:shade val="30000"/>
                      <a:satMod val="115000"/>
                    </a:schemeClr>
                  </a:gs>
                  <a:gs pos="50000">
                    <a:schemeClr val="tx1">
                      <a:lumMod val="50000"/>
                      <a:lumOff val="50000"/>
                      <a:shade val="67500"/>
                      <a:satMod val="115000"/>
                    </a:schemeClr>
                  </a:gs>
                  <a:gs pos="100000">
                    <a:schemeClr val="tx1">
                      <a:lumMod val="50000"/>
                      <a:lumOff val="50000"/>
                      <a:shade val="100000"/>
                      <a:satMod val="115000"/>
                    </a:schemeClr>
                  </a:gs>
                </a:gsLst>
                <a:lin ang="10800000" scaled="1"/>
                <a:tileRect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1" name="Rectangle 10"/>
              <p:cNvSpPr/>
              <p:nvPr/>
            </p:nvSpPr>
            <p:spPr>
              <a:xfrm>
                <a:off x="5739137" y="1972132"/>
                <a:ext cx="257998" cy="114666"/>
              </a:xfrm>
              <a:prstGeom prst="rect">
                <a:avLst/>
              </a:pr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10800000" scaled="1"/>
                <a:tileRect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5739137" y="2688793"/>
                <a:ext cx="257998" cy="114666"/>
              </a:xfrm>
              <a:prstGeom prst="rect">
                <a:avLst/>
              </a:pr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10800000" scaled="1"/>
                <a:tileRect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5715000" y="1802922"/>
                <a:ext cx="328936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800" dirty="0" smtClean="0"/>
                  <a:t>Dry</a:t>
                </a:r>
                <a:endParaRPr lang="en-US" sz="800" dirty="0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6233754" y="2086798"/>
                <a:ext cx="200665" cy="601995"/>
              </a:xfrm>
              <a:prstGeom prst="rect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  <a:shade val="30000"/>
                      <a:satMod val="115000"/>
                    </a:schemeClr>
                  </a:gs>
                  <a:gs pos="50000">
                    <a:schemeClr val="tx1">
                      <a:lumMod val="50000"/>
                      <a:lumOff val="50000"/>
                      <a:shade val="67500"/>
                      <a:satMod val="115000"/>
                    </a:schemeClr>
                  </a:gs>
                  <a:gs pos="100000">
                    <a:schemeClr val="tx1">
                      <a:lumMod val="50000"/>
                      <a:lumOff val="50000"/>
                      <a:shade val="100000"/>
                      <a:satMod val="115000"/>
                    </a:schemeClr>
                  </a:gs>
                </a:gsLst>
                <a:lin ang="10800000" scaled="1"/>
                <a:tileRect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6205088" y="1972132"/>
                <a:ext cx="257998" cy="114666"/>
              </a:xfrm>
              <a:prstGeom prst="rect">
                <a:avLst/>
              </a:pr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10800000" scaled="1"/>
                <a:tileRect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6205088" y="2688793"/>
                <a:ext cx="257998" cy="114666"/>
              </a:xfrm>
              <a:prstGeom prst="rect">
                <a:avLst/>
              </a:pr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10800000" scaled="1"/>
                <a:tileRect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6097718" y="1802922"/>
                <a:ext cx="479618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800" dirty="0" smtClean="0"/>
                  <a:t>Pre-sat</a:t>
                </a:r>
                <a:endParaRPr lang="en-US" sz="800" dirty="0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6681507" y="2086798"/>
                <a:ext cx="200665" cy="601995"/>
              </a:xfrm>
              <a:prstGeom prst="rect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  <a:shade val="30000"/>
                      <a:satMod val="115000"/>
                    </a:schemeClr>
                  </a:gs>
                  <a:gs pos="50000">
                    <a:schemeClr val="tx1">
                      <a:lumMod val="50000"/>
                      <a:lumOff val="50000"/>
                      <a:shade val="67500"/>
                      <a:satMod val="115000"/>
                    </a:schemeClr>
                  </a:gs>
                  <a:gs pos="100000">
                    <a:schemeClr val="tx1">
                      <a:lumMod val="50000"/>
                      <a:lumOff val="50000"/>
                      <a:shade val="100000"/>
                      <a:satMod val="115000"/>
                    </a:schemeClr>
                  </a:gs>
                </a:gsLst>
                <a:lin ang="10800000" scaled="1"/>
                <a:tileRect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6652841" y="1972132"/>
                <a:ext cx="257998" cy="114666"/>
              </a:xfrm>
              <a:prstGeom prst="rect">
                <a:avLst/>
              </a:pr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10800000" scaled="1"/>
                <a:tileRect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6652841" y="2688793"/>
                <a:ext cx="257998" cy="114666"/>
              </a:xfrm>
              <a:prstGeom prst="rect">
                <a:avLst/>
              </a:pr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10800000" scaled="1"/>
                <a:tileRect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6501136" y="1802922"/>
                <a:ext cx="559769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800" dirty="0" smtClean="0"/>
                  <a:t>Drainage</a:t>
                </a:r>
                <a:endParaRPr lang="en-US" sz="800" dirty="0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7153440" y="2086798"/>
                <a:ext cx="200665" cy="601995"/>
              </a:xfrm>
              <a:prstGeom prst="rect">
                <a:avLst/>
              </a:prstGeom>
              <a:gradFill flip="none" rotWithShape="1">
                <a:gsLst>
                  <a:gs pos="0">
                    <a:schemeClr val="tx1">
                      <a:lumMod val="50000"/>
                      <a:lumOff val="50000"/>
                      <a:shade val="30000"/>
                      <a:satMod val="115000"/>
                    </a:schemeClr>
                  </a:gs>
                  <a:gs pos="50000">
                    <a:schemeClr val="tx1">
                      <a:lumMod val="50000"/>
                      <a:lumOff val="50000"/>
                      <a:shade val="67500"/>
                      <a:satMod val="115000"/>
                    </a:schemeClr>
                  </a:gs>
                  <a:gs pos="100000">
                    <a:schemeClr val="tx1">
                      <a:lumMod val="50000"/>
                      <a:lumOff val="50000"/>
                      <a:shade val="100000"/>
                      <a:satMod val="115000"/>
                    </a:schemeClr>
                  </a:gs>
                </a:gsLst>
                <a:lin ang="10800000" scaled="1"/>
                <a:tileRect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7124774" y="1972132"/>
                <a:ext cx="257998" cy="114666"/>
              </a:xfrm>
              <a:prstGeom prst="rect">
                <a:avLst/>
              </a:pr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10800000" scaled="1"/>
                <a:tileRect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7124774" y="2688793"/>
                <a:ext cx="257998" cy="114666"/>
              </a:xfrm>
              <a:prstGeom prst="rect">
                <a:avLst/>
              </a:prstGeom>
              <a:gradFill flip="none" rotWithShape="1">
                <a:gsLst>
                  <a:gs pos="0">
                    <a:schemeClr val="tx1">
                      <a:lumMod val="75000"/>
                      <a:lumOff val="25000"/>
                      <a:shade val="30000"/>
                      <a:satMod val="115000"/>
                    </a:schemeClr>
                  </a:gs>
                  <a:gs pos="50000">
                    <a:schemeClr val="tx1">
                      <a:lumMod val="75000"/>
                      <a:lumOff val="25000"/>
                      <a:shade val="67500"/>
                      <a:satMod val="115000"/>
                    </a:schemeClr>
                  </a:gs>
                  <a:gs pos="100000">
                    <a:schemeClr val="tx1">
                      <a:lumMod val="75000"/>
                      <a:lumOff val="25000"/>
                      <a:shade val="100000"/>
                      <a:satMod val="115000"/>
                    </a:schemeClr>
                  </a:gs>
                </a:gsLst>
                <a:lin ang="10800000" scaled="1"/>
                <a:tileRect/>
              </a:gra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6958336" y="1802922"/>
                <a:ext cx="615874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800" dirty="0" smtClean="0"/>
                  <a:t>Imbibition</a:t>
                </a:r>
                <a:endParaRPr lang="en-US" sz="800" dirty="0"/>
              </a:p>
            </p:txBody>
          </p:sp>
          <p:sp>
            <p:nvSpPr>
              <p:cNvPr id="26" name="Right Arrow 25"/>
              <p:cNvSpPr/>
              <p:nvPr/>
            </p:nvSpPr>
            <p:spPr>
              <a:xfrm rot="16200000">
                <a:off x="6244797" y="2860792"/>
                <a:ext cx="171999" cy="171999"/>
              </a:xfrm>
              <a:prstGeom prst="rightArrow">
                <a:avLst/>
              </a:prstGeom>
              <a:solidFill>
                <a:srgbClr val="FF0000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7" name="Right Arrow 26"/>
              <p:cNvSpPr/>
              <p:nvPr/>
            </p:nvSpPr>
            <p:spPr>
              <a:xfrm rot="16200000">
                <a:off x="7175617" y="2860793"/>
                <a:ext cx="171999" cy="171999"/>
              </a:xfrm>
              <a:prstGeom prst="rightArrow">
                <a:avLst/>
              </a:prstGeom>
              <a:solidFill>
                <a:srgbClr val="FF0000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8" name="Right Arrow 27"/>
              <p:cNvSpPr/>
              <p:nvPr/>
            </p:nvSpPr>
            <p:spPr>
              <a:xfrm rot="16200000">
                <a:off x="6703683" y="2860793"/>
                <a:ext cx="171999" cy="171999"/>
              </a:xfrm>
              <a:prstGeom prst="rightArrow">
                <a:avLst/>
              </a:prstGeom>
              <a:solidFill>
                <a:srgbClr val="FF0000"/>
              </a:solidFill>
              <a:ln w="12700">
                <a:solidFill>
                  <a:schemeClr val="tx1">
                    <a:lumMod val="50000"/>
                    <a:lumOff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800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6133547" y="3061457"/>
                <a:ext cx="405880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800" dirty="0" smtClean="0"/>
                  <a:t>Brine</a:t>
                </a:r>
                <a:endParaRPr lang="en-US" sz="800" dirty="0"/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6642360" y="3061457"/>
                <a:ext cx="300082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800" dirty="0" smtClean="0"/>
                  <a:t>Oil</a:t>
                </a:r>
                <a:endParaRPr lang="en-US" sz="800" dirty="0"/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7062721" y="3061457"/>
                <a:ext cx="405880" cy="2154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800" dirty="0" smtClean="0"/>
                  <a:t>Brine</a:t>
                </a:r>
                <a:endParaRPr lang="en-US" sz="800" dirty="0"/>
              </a:p>
            </p:txBody>
          </p:sp>
        </p:grpSp>
        <p:sp>
          <p:nvSpPr>
            <p:cNvPr id="32" name="Rectangle 31"/>
            <p:cNvSpPr/>
            <p:nvPr/>
          </p:nvSpPr>
          <p:spPr>
            <a:xfrm>
              <a:off x="7149642" y="1676400"/>
              <a:ext cx="457200" cy="152400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5" name="TextBox 34"/>
          <p:cNvSpPr txBox="1"/>
          <p:nvPr/>
        </p:nvSpPr>
        <p:spPr>
          <a:xfrm>
            <a:off x="381000" y="76201"/>
            <a:ext cx="83820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Characterization of trapped oil clusters in porous media using computed microtomography</a:t>
            </a:r>
          </a:p>
          <a:p>
            <a:r>
              <a:rPr lang="en-US" dirty="0" smtClean="0"/>
              <a:t>Zuleima T. Karpyn, Department of Energy and Mineral Engineering</a:t>
            </a:r>
          </a:p>
          <a:p>
            <a:r>
              <a:rPr lang="en-US" dirty="0" smtClean="0"/>
              <a:t>The Pennsylvania State University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04800" y="5486400"/>
            <a:ext cx="861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1600" b="1" dirty="0" smtClean="0"/>
              <a:t>+</a:t>
            </a:r>
            <a:r>
              <a:rPr lang="en-US" sz="1600" dirty="0" smtClean="0"/>
              <a:t> Trapped oil clusters formed after drainage and imbibition are similar in size, shape and distribution.</a:t>
            </a:r>
          </a:p>
          <a:p>
            <a:pPr marL="514350" indent="-514350"/>
            <a:r>
              <a:rPr lang="en-US" sz="1600" b="1" dirty="0" smtClean="0"/>
              <a:t>+</a:t>
            </a:r>
            <a:r>
              <a:rPr lang="en-US" sz="1600" dirty="0" smtClean="0"/>
              <a:t> 98% of the total trapped oil comes from blobs smaller than 1 mm</a:t>
            </a:r>
            <a:r>
              <a:rPr lang="en-US" sz="1600" baseline="30000" dirty="0" smtClean="0"/>
              <a:t>3</a:t>
            </a:r>
            <a:r>
              <a:rPr lang="en-US" sz="1600" dirty="0" smtClean="0"/>
              <a:t>. Typical blob volumes  range between 0.01-0.50 mm</a:t>
            </a:r>
            <a:r>
              <a:rPr lang="en-US" sz="1600" baseline="30000" dirty="0" smtClean="0"/>
              <a:t>3</a:t>
            </a:r>
            <a:r>
              <a:rPr lang="en-US" sz="1600" dirty="0" smtClean="0"/>
              <a:t>. </a:t>
            </a:r>
          </a:p>
          <a:p>
            <a:pPr marL="514350" indent="-514350"/>
            <a:r>
              <a:rPr lang="en-US" sz="1600" b="1" dirty="0" smtClean="0"/>
              <a:t>+</a:t>
            </a:r>
            <a:r>
              <a:rPr lang="en-US" sz="1600" dirty="0" smtClean="0"/>
              <a:t> Small blobs have large surface-to-volume ratio. As blobs grow, the ratio decreases to a critical value where volume growth is proportional to added surface area.</a:t>
            </a:r>
          </a:p>
        </p:txBody>
      </p:sp>
      <p:cxnSp>
        <p:nvCxnSpPr>
          <p:cNvPr id="39" name="Straight Connector 38"/>
          <p:cNvCxnSpPr/>
          <p:nvPr/>
        </p:nvCxnSpPr>
        <p:spPr>
          <a:xfrm rot="10800000">
            <a:off x="457201" y="1542289"/>
            <a:ext cx="1562100" cy="0"/>
          </a:xfrm>
          <a:prstGeom prst="line">
            <a:avLst/>
          </a:prstGeom>
          <a:ln w="19050">
            <a:solidFill>
              <a:schemeClr val="bg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10800000">
            <a:off x="457201" y="4913377"/>
            <a:ext cx="1562100" cy="0"/>
          </a:xfrm>
          <a:prstGeom prst="line">
            <a:avLst/>
          </a:prstGeom>
          <a:ln w="19050">
            <a:solidFill>
              <a:schemeClr val="bg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109</Words>
  <Application>Microsoft Office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Zuleima Karpyn</dc:creator>
  <cp:lastModifiedBy>Zuleima Karpyn</cp:lastModifiedBy>
  <cp:revision>7</cp:revision>
  <dcterms:created xsi:type="dcterms:W3CDTF">2009-12-08T14:48:40Z</dcterms:created>
  <dcterms:modified xsi:type="dcterms:W3CDTF">2009-12-08T15:23:14Z</dcterms:modified>
</cp:coreProperties>
</file>