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pdf" ContentType="application/pdf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65" d="100"/>
          <a:sy n="65" d="100"/>
        </p:scale>
        <p:origin x="-46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92B-5C5A-E548-94F7-153217E98711}" type="datetimeFigureOut">
              <a:rPr lang="en-US" smtClean="0"/>
              <a:pPr/>
              <a:t>11/30/2009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AB8F6-B669-C041-BBC5-9D2F5C061E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92B-5C5A-E548-94F7-153217E98711}" type="datetimeFigureOut">
              <a:rPr lang="en-US" smtClean="0"/>
              <a:pPr/>
              <a:t>11/30/2009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AB8F6-B669-C041-BBC5-9D2F5C061E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92B-5C5A-E548-94F7-153217E98711}" type="datetimeFigureOut">
              <a:rPr lang="en-US" smtClean="0"/>
              <a:pPr/>
              <a:t>11/30/2009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AB8F6-B669-C041-BBC5-9D2F5C061E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92B-5C5A-E548-94F7-153217E98711}" type="datetimeFigureOut">
              <a:rPr lang="en-US" smtClean="0"/>
              <a:pPr/>
              <a:t>11/30/2009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AB8F6-B669-C041-BBC5-9D2F5C061E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92B-5C5A-E548-94F7-153217E98711}" type="datetimeFigureOut">
              <a:rPr lang="en-US" smtClean="0"/>
              <a:pPr/>
              <a:t>11/30/2009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AB8F6-B669-C041-BBC5-9D2F5C061E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92B-5C5A-E548-94F7-153217E98711}" type="datetimeFigureOut">
              <a:rPr lang="en-US" smtClean="0"/>
              <a:pPr/>
              <a:t>11/30/2009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AB8F6-B669-C041-BBC5-9D2F5C061E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92B-5C5A-E548-94F7-153217E98711}" type="datetimeFigureOut">
              <a:rPr lang="en-US" smtClean="0"/>
              <a:pPr/>
              <a:t>11/30/2009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AB8F6-B669-C041-BBC5-9D2F5C061E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92B-5C5A-E548-94F7-153217E98711}" type="datetimeFigureOut">
              <a:rPr lang="en-US" smtClean="0"/>
              <a:pPr/>
              <a:t>11/30/2009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AB8F6-B669-C041-BBC5-9D2F5C061E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92B-5C5A-E548-94F7-153217E98711}" type="datetimeFigureOut">
              <a:rPr lang="en-US" smtClean="0"/>
              <a:pPr/>
              <a:t>11/30/2009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AB8F6-B669-C041-BBC5-9D2F5C061E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92B-5C5A-E548-94F7-153217E98711}" type="datetimeFigureOut">
              <a:rPr lang="en-US" smtClean="0"/>
              <a:pPr/>
              <a:t>11/30/2009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AB8F6-B669-C041-BBC5-9D2F5C061E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992B-5C5A-E548-94F7-153217E98711}" type="datetimeFigureOut">
              <a:rPr lang="en-US" smtClean="0"/>
              <a:pPr/>
              <a:t>11/30/2009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AB8F6-B669-C041-BBC5-9D2F5C061E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FD992B-5C5A-E548-94F7-153217E98711}" type="datetimeFigureOut">
              <a:rPr lang="en-US" smtClean="0"/>
              <a:pPr/>
              <a:t>11/30/2009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AB8F6-B669-C041-BBC5-9D2F5C061E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28"/>
          <p:cNvSpPr>
            <a:spLocks noChangeArrowheads="1"/>
          </p:cNvSpPr>
          <p:nvPr userDrawn="1"/>
        </p:nvSpPr>
        <p:spPr bwMode="auto">
          <a:xfrm>
            <a:off x="0" y="982663"/>
            <a:ext cx="296863" cy="5875337"/>
          </a:xfrm>
          <a:prstGeom prst="rect">
            <a:avLst/>
          </a:prstGeom>
          <a:solidFill>
            <a:srgbClr val="FFFF11">
              <a:alpha val="5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 Box 14"/>
          <p:cNvSpPr txBox="1">
            <a:spLocks noChangeArrowheads="1"/>
          </p:cNvSpPr>
          <p:nvPr userDrawn="1"/>
        </p:nvSpPr>
        <p:spPr bwMode="auto">
          <a:xfrm rot="16200000">
            <a:off x="-2786062" y="3762539"/>
            <a:ext cx="5929312" cy="26161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100" b="1" dirty="0" smtClean="0">
                <a:solidFill>
                  <a:srgbClr val="000090"/>
                </a:solidFill>
                <a:latin typeface="Comic Sans MS" pitchFamily="-109" charset="0"/>
              </a:rPr>
              <a:t>Thomas </a:t>
            </a:r>
            <a:r>
              <a:rPr lang="en-US" sz="1100" b="1" dirty="0">
                <a:solidFill>
                  <a:srgbClr val="000090"/>
                </a:solidFill>
                <a:latin typeface="Comic Sans MS" pitchFamily="-109" charset="0"/>
              </a:rPr>
              <a:t>H. Epps, </a:t>
            </a:r>
            <a:r>
              <a:rPr lang="en-US" sz="1100" b="1" dirty="0" smtClean="0">
                <a:solidFill>
                  <a:srgbClr val="000090"/>
                </a:solidFill>
                <a:latin typeface="Comic Sans MS" pitchFamily="-109" charset="0"/>
              </a:rPr>
              <a:t>III, University of</a:t>
            </a:r>
            <a:r>
              <a:rPr lang="en-US" sz="1100" b="1" baseline="0" dirty="0" smtClean="0">
                <a:solidFill>
                  <a:srgbClr val="000090"/>
                </a:solidFill>
                <a:latin typeface="Comic Sans MS" pitchFamily="-109" charset="0"/>
              </a:rPr>
              <a:t> Delaware, Department of Chemical Engineering</a:t>
            </a:r>
            <a:endParaRPr lang="en-US" sz="1100" b="1" dirty="0">
              <a:solidFill>
                <a:srgbClr val="000090"/>
              </a:solidFill>
              <a:latin typeface="Comic Sans MS" pitchFamily="-109" charset="0"/>
            </a:endParaRPr>
          </a:p>
        </p:txBody>
      </p:sp>
      <p:sp>
        <p:nvSpPr>
          <p:cNvPr id="9" name="Rectangle 15"/>
          <p:cNvSpPr>
            <a:spLocks noChangeArrowheads="1"/>
          </p:cNvSpPr>
          <p:nvPr userDrawn="1"/>
        </p:nvSpPr>
        <p:spPr bwMode="auto">
          <a:xfrm>
            <a:off x="0" y="0"/>
            <a:ext cx="7086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17"/>
          <p:cNvSpPr>
            <a:spLocks noChangeShapeType="1"/>
          </p:cNvSpPr>
          <p:nvPr userDrawn="1"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28575">
            <a:solidFill>
              <a:srgbClr val="00009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Line 18"/>
          <p:cNvSpPr>
            <a:spLocks noChangeShapeType="1"/>
          </p:cNvSpPr>
          <p:nvPr userDrawn="1"/>
        </p:nvSpPr>
        <p:spPr bwMode="auto">
          <a:xfrm flipV="1">
            <a:off x="304800" y="990600"/>
            <a:ext cx="0" cy="5868988"/>
          </a:xfrm>
          <a:prstGeom prst="line">
            <a:avLst/>
          </a:prstGeom>
          <a:noFill/>
          <a:ln w="19050">
            <a:solidFill>
              <a:srgbClr val="00009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Text Box 23"/>
          <p:cNvSpPr txBox="1">
            <a:spLocks noChangeArrowheads="1"/>
          </p:cNvSpPr>
          <p:nvPr userDrawn="1"/>
        </p:nvSpPr>
        <p:spPr bwMode="auto">
          <a:xfrm>
            <a:off x="711200" y="1338263"/>
            <a:ext cx="80692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omic Sans MS" pitchFamily="-109" charset="0"/>
            </a:endParaRPr>
          </a:p>
        </p:txBody>
      </p:sp>
      <p:sp>
        <p:nvSpPr>
          <p:cNvPr id="13" name="Line 24"/>
          <p:cNvSpPr>
            <a:spLocks noChangeShapeType="1"/>
          </p:cNvSpPr>
          <p:nvPr userDrawn="1"/>
        </p:nvSpPr>
        <p:spPr bwMode="auto">
          <a:xfrm flipV="1">
            <a:off x="338138" y="992188"/>
            <a:ext cx="0" cy="5868987"/>
          </a:xfrm>
          <a:prstGeom prst="line">
            <a:avLst/>
          </a:prstGeom>
          <a:noFill/>
          <a:ln w="19050">
            <a:solidFill>
              <a:srgbClr val="FFFF1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4" name="Line 25"/>
          <p:cNvSpPr>
            <a:spLocks noChangeShapeType="1"/>
          </p:cNvSpPr>
          <p:nvPr userDrawn="1"/>
        </p:nvSpPr>
        <p:spPr bwMode="auto">
          <a:xfrm flipV="1">
            <a:off x="371475" y="993775"/>
            <a:ext cx="0" cy="5868988"/>
          </a:xfrm>
          <a:prstGeom prst="line">
            <a:avLst/>
          </a:prstGeom>
          <a:noFill/>
          <a:ln w="19050">
            <a:solidFill>
              <a:srgbClr val="00009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5" name="Line 26"/>
          <p:cNvSpPr>
            <a:spLocks noChangeShapeType="1"/>
          </p:cNvSpPr>
          <p:nvPr userDrawn="1"/>
        </p:nvSpPr>
        <p:spPr bwMode="auto">
          <a:xfrm>
            <a:off x="1588" y="952500"/>
            <a:ext cx="9144000" cy="0"/>
          </a:xfrm>
          <a:prstGeom prst="line">
            <a:avLst/>
          </a:prstGeom>
          <a:noFill/>
          <a:ln w="28575">
            <a:solidFill>
              <a:srgbClr val="FFFF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6" name="Line 27"/>
          <p:cNvSpPr>
            <a:spLocks noChangeShapeType="1"/>
          </p:cNvSpPr>
          <p:nvPr userDrawn="1"/>
        </p:nvSpPr>
        <p:spPr bwMode="auto">
          <a:xfrm>
            <a:off x="-4763" y="914400"/>
            <a:ext cx="9144001" cy="0"/>
          </a:xfrm>
          <a:prstGeom prst="line">
            <a:avLst/>
          </a:prstGeom>
          <a:noFill/>
          <a:ln w="28575">
            <a:solidFill>
              <a:srgbClr val="00009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7" name="Rectangle 29"/>
          <p:cNvSpPr txBox="1">
            <a:spLocks noChangeArrowheads="1"/>
          </p:cNvSpPr>
          <p:nvPr userDrawn="1"/>
        </p:nvSpPr>
        <p:spPr bwMode="auto">
          <a:xfrm>
            <a:off x="8424863" y="0"/>
            <a:ext cx="71913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accent2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2EE8F6-17D7-934C-85B0-AECDF7D8D73E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3.pdf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sz="2800" dirty="0">
                <a:solidFill>
                  <a:srgbClr val="000090"/>
                </a:solidFill>
                <a:latin typeface="Comic Sans MS"/>
                <a:cs typeface="Comic Sans MS"/>
              </a:rPr>
              <a:t>Templating Ion-</a:t>
            </a:r>
            <a:r>
              <a:rPr lang="en-US" sz="2800" dirty="0" smtClean="0">
                <a:solidFill>
                  <a:srgbClr val="000090"/>
                </a:solidFill>
                <a:latin typeface="Comic Sans MS"/>
                <a:cs typeface="Comic Sans MS"/>
              </a:rPr>
              <a:t>Conducting Membranes Using</a:t>
            </a:r>
            <a:r>
              <a:rPr lang="en-US" sz="2800" dirty="0">
                <a:solidFill>
                  <a:srgbClr val="000090"/>
                </a:solidFill>
                <a:latin typeface="Comic Sans MS"/>
                <a:cs typeface="Comic Sans MS"/>
              </a:rPr>
              <a:t> </a:t>
            </a:r>
            <a:r>
              <a:rPr lang="en-US" sz="2800" dirty="0" smtClean="0">
                <a:solidFill>
                  <a:srgbClr val="000090"/>
                </a:solidFill>
                <a:latin typeface="Comic Sans MS"/>
                <a:cs typeface="Comic Sans MS"/>
              </a:rPr>
              <a:t>Block </a:t>
            </a:r>
            <a:r>
              <a:rPr lang="en-US" sz="2800" dirty="0">
                <a:solidFill>
                  <a:srgbClr val="000090"/>
                </a:solidFill>
                <a:latin typeface="Comic Sans MS"/>
                <a:cs typeface="Comic Sans MS"/>
              </a:rPr>
              <a:t>Copolymers</a:t>
            </a:r>
            <a:br>
              <a:rPr lang="en-US" sz="2800" dirty="0">
                <a:solidFill>
                  <a:srgbClr val="000090"/>
                </a:solidFill>
                <a:latin typeface="Comic Sans MS"/>
                <a:cs typeface="Comic Sans MS"/>
              </a:rPr>
            </a:br>
            <a:endParaRPr lang="en-US" sz="2800" dirty="0">
              <a:solidFill>
                <a:srgbClr val="000090"/>
              </a:solidFill>
              <a:latin typeface="Comic Sans MS"/>
              <a:cs typeface="Comic Sans MS"/>
            </a:endParaRPr>
          </a:p>
        </p:txBody>
      </p:sp>
      <p:grpSp>
        <p:nvGrpSpPr>
          <p:cNvPr id="11" name="Group 52"/>
          <p:cNvGrpSpPr>
            <a:grpSpLocks/>
          </p:cNvGrpSpPr>
          <p:nvPr/>
        </p:nvGrpSpPr>
        <p:grpSpPr bwMode="auto">
          <a:xfrm>
            <a:off x="684822" y="2991971"/>
            <a:ext cx="1229086" cy="1275229"/>
            <a:chOff x="7401297" y="1685307"/>
            <a:chExt cx="1375548" cy="1360170"/>
          </a:xfrm>
        </p:grpSpPr>
        <p:pic>
          <p:nvPicPr>
            <p:cNvPr id="27" name="Picture 1" descr="SEO-LiClO4_3-1_02.jpg"/>
            <p:cNvPicPr>
              <a:picLocks noChangeAspect="1"/>
            </p:cNvPicPr>
            <p:nvPr/>
          </p:nvPicPr>
          <p:blipFill>
            <a:blip r:embed="rId2"/>
            <a:srcRect l="7813" b="8844"/>
            <a:stretch>
              <a:fillRect/>
            </a:stretch>
          </p:blipFill>
          <p:spPr bwMode="auto">
            <a:xfrm>
              <a:off x="7401297" y="1685307"/>
              <a:ext cx="1375548" cy="13601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" name="Rectangle 27"/>
            <p:cNvSpPr/>
            <p:nvPr/>
          </p:nvSpPr>
          <p:spPr bwMode="auto">
            <a:xfrm>
              <a:off x="7479128" y="2920094"/>
              <a:ext cx="162016" cy="47614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zh-TW">
                <a:solidFill>
                  <a:srgbClr val="000090"/>
                </a:solidFill>
                <a:latin typeface="Times New Roman" pitchFamily="-65" charset="0"/>
                <a:cs typeface="Times New Roman" pitchFamily="-65" charset="0"/>
              </a:endParaRPr>
            </a:p>
          </p:txBody>
        </p:sp>
      </p:grpSp>
      <p:grpSp>
        <p:nvGrpSpPr>
          <p:cNvPr id="12" name="Group 61"/>
          <p:cNvGrpSpPr>
            <a:grpSpLocks/>
          </p:cNvGrpSpPr>
          <p:nvPr/>
        </p:nvGrpSpPr>
        <p:grpSpPr bwMode="auto">
          <a:xfrm>
            <a:off x="678753" y="5508059"/>
            <a:ext cx="1226247" cy="1276901"/>
            <a:chOff x="7397625" y="4600602"/>
            <a:chExt cx="1371600" cy="1361073"/>
          </a:xfrm>
        </p:grpSpPr>
        <p:pic>
          <p:nvPicPr>
            <p:cNvPr id="25" name="Picture 9" descr="C:\Documents and Settings\Owen\My Documents\Group\TEM\080716-PSPEO-neat &amp; PSPEO-LiCF3SO3-48_1\SEO-800k-17.jpg"/>
            <p:cNvPicPr>
              <a:picLocks noChangeAspect="1" noChangeArrowheads="1"/>
            </p:cNvPicPr>
            <p:nvPr/>
          </p:nvPicPr>
          <p:blipFill>
            <a:blip r:embed="rId3"/>
            <a:srcRect l="9248" r="2859" b="12999"/>
            <a:stretch>
              <a:fillRect/>
            </a:stretch>
          </p:blipFill>
          <p:spPr bwMode="auto">
            <a:xfrm>
              <a:off x="7397625" y="4600602"/>
              <a:ext cx="1371600" cy="13577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" name="Rectangle 25"/>
            <p:cNvSpPr/>
            <p:nvPr/>
          </p:nvSpPr>
          <p:spPr bwMode="auto">
            <a:xfrm>
              <a:off x="7445688" y="5915678"/>
              <a:ext cx="163512" cy="45997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>
              <a:prstTxWarp prst="textNoShape">
                <a:avLst/>
              </a:prstTxWarp>
            </a:bodyPr>
            <a:lstStyle/>
            <a:p>
              <a:pPr algn="ctr"/>
              <a:endParaRPr lang="zh-TW">
                <a:solidFill>
                  <a:srgbClr val="000090"/>
                </a:solidFill>
                <a:latin typeface="Times New Roman" pitchFamily="-65" charset="0"/>
                <a:cs typeface="Times New Roman" pitchFamily="-65" charset="0"/>
              </a:endParaRPr>
            </a:p>
          </p:txBody>
        </p:sp>
      </p:grpSp>
      <p:sp>
        <p:nvSpPr>
          <p:cNvPr id="24" name="Rectangle 23"/>
          <p:cNvSpPr/>
          <p:nvPr/>
        </p:nvSpPr>
        <p:spPr bwMode="auto">
          <a:xfrm>
            <a:off x="2074284" y="6283500"/>
            <a:ext cx="158958" cy="44640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zh-TW">
              <a:solidFill>
                <a:srgbClr val="000090"/>
              </a:solidFill>
              <a:latin typeface="Times New Roman" pitchFamily="-65" charset="0"/>
              <a:cs typeface="Times New Roman" pitchFamily="-65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2082800" y="4667515"/>
            <a:ext cx="154701" cy="44640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zh-TW">
              <a:solidFill>
                <a:srgbClr val="000090"/>
              </a:solidFill>
              <a:latin typeface="Times New Roman" pitchFamily="-65" charset="0"/>
              <a:cs typeface="Times New Roman" pitchFamily="-65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96881" y="4342823"/>
            <a:ext cx="705915" cy="369332"/>
          </a:xfrm>
          <a:prstGeom prst="rect">
            <a:avLst/>
          </a:prstGeom>
          <a:ln>
            <a:solidFill>
              <a:srgbClr val="00009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>
                <a:solidFill>
                  <a:srgbClr val="000090"/>
                </a:solidFill>
              </a:rPr>
              <a:t>TEM</a:t>
            </a:r>
          </a:p>
        </p:txBody>
      </p:sp>
      <p:sp>
        <p:nvSpPr>
          <p:cNvPr id="17" name="TextBox 10"/>
          <p:cNvSpPr txBox="1">
            <a:spLocks noChangeArrowheads="1"/>
          </p:cNvSpPr>
          <p:nvPr/>
        </p:nvSpPr>
        <p:spPr bwMode="auto">
          <a:xfrm>
            <a:off x="609600" y="2703296"/>
            <a:ext cx="1225700" cy="31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zh-TW" sz="1600" dirty="0">
                <a:solidFill>
                  <a:srgbClr val="000090"/>
                </a:solidFill>
                <a:cs typeface="新細明體" pitchFamily="-65" charset="-120"/>
              </a:rPr>
              <a:t>SEO:LiClO</a:t>
            </a:r>
            <a:r>
              <a:rPr lang="en-US" altLang="zh-TW" sz="1600" baseline="-25000" dirty="0">
                <a:solidFill>
                  <a:srgbClr val="000090"/>
                </a:solidFill>
                <a:cs typeface="新細明體" pitchFamily="-65" charset="-120"/>
              </a:rPr>
              <a:t>4</a:t>
            </a:r>
            <a:r>
              <a:rPr lang="en-US" altLang="zh-TW" sz="1600" dirty="0">
                <a:solidFill>
                  <a:srgbClr val="000090"/>
                </a:solidFill>
                <a:cs typeface="新細明體" pitchFamily="-65" charset="-120"/>
              </a:rPr>
              <a:t> 3:1</a:t>
            </a:r>
          </a:p>
        </p:txBody>
      </p:sp>
      <p:sp>
        <p:nvSpPr>
          <p:cNvPr id="19" name="TextBox 10"/>
          <p:cNvSpPr txBox="1">
            <a:spLocks noChangeArrowheads="1"/>
          </p:cNvSpPr>
          <p:nvPr/>
        </p:nvSpPr>
        <p:spPr bwMode="auto">
          <a:xfrm>
            <a:off x="530677" y="5181600"/>
            <a:ext cx="160292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altLang="zh-TW" sz="1600" dirty="0">
                <a:solidFill>
                  <a:srgbClr val="000090"/>
                </a:solidFill>
                <a:cs typeface="新細明體" pitchFamily="-65" charset="-120"/>
              </a:rPr>
              <a:t>SEO</a:t>
            </a:r>
            <a:r>
              <a:rPr lang="en-US" altLang="zh-TW" sz="1600" dirty="0" smtClean="0">
                <a:solidFill>
                  <a:srgbClr val="000090"/>
                </a:solidFill>
                <a:cs typeface="新細明體" pitchFamily="-65" charset="-120"/>
              </a:rPr>
              <a:t> (non-doped)</a:t>
            </a:r>
            <a:endParaRPr lang="en-US" altLang="zh-TW" sz="1600" dirty="0">
              <a:solidFill>
                <a:srgbClr val="000090"/>
              </a:solidFill>
              <a:cs typeface="新細明體" pitchFamily="-65" charset="-120"/>
            </a:endParaRPr>
          </a:p>
        </p:txBody>
      </p:sp>
      <p:sp>
        <p:nvSpPr>
          <p:cNvPr id="20" name="TextBox 10"/>
          <p:cNvSpPr txBox="1">
            <a:spLocks noChangeArrowheads="1"/>
          </p:cNvSpPr>
          <p:nvPr/>
        </p:nvSpPr>
        <p:spPr bwMode="auto">
          <a:xfrm>
            <a:off x="600500" y="4648200"/>
            <a:ext cx="1990300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altLang="zh-TW" sz="1600" i="1" dirty="0">
                <a:solidFill>
                  <a:srgbClr val="000090"/>
                </a:solidFill>
                <a:cs typeface="新細明體" pitchFamily="-65" charset="-120"/>
              </a:rPr>
              <a:t>Scale bar : 20 nm</a:t>
            </a:r>
          </a:p>
          <a:p>
            <a:r>
              <a:rPr lang="en-US" altLang="zh-TW" sz="1600" i="1" dirty="0">
                <a:solidFill>
                  <a:srgbClr val="000090"/>
                </a:solidFill>
                <a:cs typeface="新細明體" pitchFamily="-65" charset="-120"/>
              </a:rPr>
              <a:t>RuO</a:t>
            </a:r>
            <a:r>
              <a:rPr lang="en-US" altLang="zh-TW" sz="1600" i="1" baseline="-25000" dirty="0">
                <a:solidFill>
                  <a:srgbClr val="000090"/>
                </a:solidFill>
                <a:cs typeface="新細明體" pitchFamily="-65" charset="-120"/>
              </a:rPr>
              <a:t>4</a:t>
            </a:r>
            <a:r>
              <a:rPr lang="en-US" altLang="zh-TW" sz="1600" i="1" dirty="0">
                <a:solidFill>
                  <a:srgbClr val="000090"/>
                </a:solidFill>
                <a:cs typeface="新細明體" pitchFamily="-65" charset="-120"/>
              </a:rPr>
              <a:t> staining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387450" y="940475"/>
            <a:ext cx="525135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90"/>
                </a:solidFill>
              </a:rPr>
              <a:t>We have investigated the self-assembly of cylinder-forming PS-</a:t>
            </a:r>
            <a:r>
              <a:rPr lang="en-US" i="1" dirty="0" err="1" smtClean="0">
                <a:solidFill>
                  <a:srgbClr val="000090"/>
                </a:solidFill>
              </a:rPr>
              <a:t>b</a:t>
            </a:r>
            <a:r>
              <a:rPr lang="en-US" dirty="0" smtClean="0">
                <a:solidFill>
                  <a:srgbClr val="000090"/>
                </a:solidFill>
              </a:rPr>
              <a:t>-PEO (SEO) block copolymers doped with various lithium salts.  SAXS and TEM confirm that salt doping increases the domain spacing and segregation strength.  Additionally, differences in the lithium </a:t>
            </a:r>
            <a:r>
              <a:rPr lang="en-US" dirty="0" err="1" smtClean="0">
                <a:solidFill>
                  <a:srgbClr val="000090"/>
                </a:solidFill>
              </a:rPr>
              <a:t>counterion</a:t>
            </a:r>
            <a:r>
              <a:rPr lang="en-US" dirty="0" smtClean="0">
                <a:solidFill>
                  <a:srgbClr val="000090"/>
                </a:solidFill>
              </a:rPr>
              <a:t> affect the copolymer morphologies and 			       induce nanoscale phase transitions. </a:t>
            </a:r>
            <a:endParaRPr lang="en-US" dirty="0">
              <a:solidFill>
                <a:srgbClr val="000090"/>
              </a:solidFill>
            </a:endParaRPr>
          </a:p>
        </p:txBody>
      </p:sp>
      <p:pic>
        <p:nvPicPr>
          <p:cNvPr id="65" name="Picture 64"/>
          <p:cNvPicPr>
            <a:picLocks noChangeAspect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4"/>
              <a:srcRect b="4873"/>
              <a:stretch>
                <a:fillRect/>
              </a:stretch>
            </p:blipFill>
          </mc:Choice>
          <mc:Fallback>
            <p:blipFill>
              <a:blip r:embed="rId5"/>
              <a:srcRect b="4873"/>
              <a:stretch>
                <a:fillRect/>
              </a:stretch>
            </p:blipFill>
          </mc:Fallback>
        </mc:AlternateContent>
        <p:spPr>
          <a:xfrm>
            <a:off x="3996368" y="2892439"/>
            <a:ext cx="5147631" cy="3965561"/>
          </a:xfrm>
          <a:prstGeom prst="rect">
            <a:avLst/>
          </a:prstGeom>
        </p:spPr>
      </p:pic>
      <p:pic>
        <p:nvPicPr>
          <p:cNvPr id="66" name="Picture 5"/>
          <p:cNvPicPr>
            <a:picLocks noChangeAspect="1" noChangeArrowheads="1"/>
          </p:cNvPicPr>
          <p:nvPr/>
        </p:nvPicPr>
        <p:blipFill>
          <a:blip r:embed="rId6"/>
          <a:srcRect l="13289" t="15868" r="73322" b="68150"/>
          <a:stretch>
            <a:fillRect/>
          </a:stretch>
        </p:blipFill>
        <p:spPr bwMode="auto">
          <a:xfrm>
            <a:off x="7696654" y="1371600"/>
            <a:ext cx="1218292" cy="1034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67" name="Picture 9" descr="PIPSPMMA IV 400k_10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7"/>
          <a:srcRect/>
          <a:stretch>
            <a:fillRect/>
          </a:stretch>
        </p:blipFill>
        <p:spPr bwMode="auto">
          <a:xfrm>
            <a:off x="5867400" y="1125300"/>
            <a:ext cx="1617900" cy="1617900"/>
          </a:xfrm>
          <a:noFill/>
          <a:ln>
            <a:miter lim="800000"/>
            <a:headEnd/>
            <a:tailEnd/>
          </a:ln>
        </p:spPr>
      </p:pic>
      <p:sp>
        <p:nvSpPr>
          <p:cNvPr id="70" name="TextBox 69"/>
          <p:cNvSpPr txBox="1"/>
          <p:nvPr/>
        </p:nvSpPr>
        <p:spPr>
          <a:xfrm>
            <a:off x="5923485" y="3276600"/>
            <a:ext cx="705915" cy="369332"/>
          </a:xfrm>
          <a:prstGeom prst="rect">
            <a:avLst/>
          </a:prstGeom>
          <a:ln>
            <a:solidFill>
              <a:srgbClr val="00009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dirty="0" smtClean="0">
                <a:solidFill>
                  <a:srgbClr val="000090"/>
                </a:solidFill>
              </a:rPr>
              <a:t>SAXS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71" name="TextBox 10"/>
          <p:cNvSpPr txBox="1">
            <a:spLocks noChangeArrowheads="1"/>
          </p:cNvSpPr>
          <p:nvPr/>
        </p:nvSpPr>
        <p:spPr bwMode="auto">
          <a:xfrm>
            <a:off x="2309442" y="4572000"/>
            <a:ext cx="1652958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altLang="zh-TW" sz="1600" i="1" dirty="0" smtClean="0">
                <a:solidFill>
                  <a:srgbClr val="000090"/>
                </a:solidFill>
                <a:cs typeface="新細明體" pitchFamily="-65" charset="-120"/>
              </a:rPr>
              <a:t>Ion-Conducting</a:t>
            </a:r>
          </a:p>
          <a:p>
            <a:pPr algn="ctr"/>
            <a:r>
              <a:rPr lang="en-US" altLang="zh-TW" sz="1600" i="1" dirty="0" smtClean="0">
                <a:solidFill>
                  <a:srgbClr val="000090"/>
                </a:solidFill>
                <a:cs typeface="新細明體" pitchFamily="-65" charset="-120"/>
              </a:rPr>
              <a:t>Networks</a:t>
            </a:r>
            <a:endParaRPr lang="en-US" altLang="zh-TW" sz="1600" i="1" dirty="0">
              <a:solidFill>
                <a:srgbClr val="000090"/>
              </a:solidFill>
              <a:cs typeface="新細明體" pitchFamily="-65" charset="-120"/>
            </a:endParaRPr>
          </a:p>
        </p:txBody>
      </p:sp>
      <p:pic>
        <p:nvPicPr>
          <p:cNvPr id="73" name="Picture 7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33242" y="5181600"/>
            <a:ext cx="1536700" cy="1473200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9858" y="3048000"/>
            <a:ext cx="1560142" cy="149844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</TotalTime>
  <Words>69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Templating Ion-Conducting Membranes Using Block Copolymers </vt:lpstr>
    </vt:vector>
  </TitlesOfParts>
  <Company>Univrsity of Delaware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Thomas Epps</dc:creator>
  <cp:lastModifiedBy>Lisa Henriksen</cp:lastModifiedBy>
  <cp:revision>22</cp:revision>
  <cp:lastPrinted>2009-11-28T23:22:56Z</cp:lastPrinted>
  <dcterms:created xsi:type="dcterms:W3CDTF">2009-11-28T22:28:19Z</dcterms:created>
  <dcterms:modified xsi:type="dcterms:W3CDTF">2009-11-30T20:52:02Z</dcterms:modified>
</cp:coreProperties>
</file>