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4314-C864-2E48-8F92-CD3009CE2EC7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137D5-F2BF-3041-9C9F-4677244A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chemeClr val="tx1">
                <a:lumMod val="75000"/>
                <a:lumOff val="25000"/>
              </a:schemeClr>
            </a:gs>
            <a:gs pos="34000">
              <a:schemeClr val="tx2">
                <a:lumMod val="40000"/>
                <a:lumOff val="60000"/>
              </a:schemeClr>
            </a:gs>
          </a:gsLst>
          <a:lin ang="12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231" y="272117"/>
            <a:ext cx="65259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Interaction of </a:t>
            </a:r>
            <a:r>
              <a:rPr lang="en-US" b="1" dirty="0" err="1" smtClean="0"/>
              <a:t>polyoxometallates</a:t>
            </a:r>
            <a:r>
              <a:rPr lang="en-US" b="1" dirty="0" smtClean="0"/>
              <a:t> with organically-modified silica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Michael </a:t>
            </a:r>
            <a:r>
              <a:rPr lang="en-US" dirty="0" smtClean="0"/>
              <a:t>A. Everest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9231" y="3960146"/>
            <a:ext cx="266495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14331" y="3739858"/>
            <a:ext cx="246202" cy="16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9115" y="3454786"/>
            <a:ext cx="532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NH</a:t>
            </a:r>
            <a:r>
              <a:rPr lang="en-US" sz="1400" baseline="-25000" dirty="0" smtClean="0"/>
              <a:t>3</a:t>
            </a:r>
            <a:r>
              <a:rPr lang="en-US" sz="1400" baseline="30000" dirty="0" smtClean="0"/>
              <a:t>+</a:t>
            </a:r>
            <a:endParaRPr lang="en-US" sz="1400" baseline="30000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1155501" y="3749720"/>
            <a:ext cx="246202" cy="16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20285" y="3464648"/>
            <a:ext cx="532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NH</a:t>
            </a:r>
            <a:r>
              <a:rPr lang="en-US" sz="1400" baseline="-25000" dirty="0" smtClean="0"/>
              <a:t>3</a:t>
            </a:r>
            <a:r>
              <a:rPr lang="en-US" sz="1400" baseline="30000" dirty="0" smtClean="0"/>
              <a:t>+</a:t>
            </a:r>
            <a:endParaRPr lang="en-US" sz="1400" baseline="30000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1712738" y="3736762"/>
            <a:ext cx="246202" cy="16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77522" y="3451690"/>
            <a:ext cx="532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NH</a:t>
            </a:r>
            <a:r>
              <a:rPr lang="en-US" sz="1400" baseline="-25000" dirty="0" smtClean="0"/>
              <a:t>3</a:t>
            </a:r>
            <a:r>
              <a:rPr lang="en-US" sz="1400" baseline="30000" dirty="0" smtClean="0"/>
              <a:t>+</a:t>
            </a:r>
            <a:endParaRPr lang="en-US" sz="1400" baseline="300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2295893" y="3736762"/>
            <a:ext cx="246202" cy="16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60677" y="3451690"/>
            <a:ext cx="532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NH</a:t>
            </a:r>
            <a:r>
              <a:rPr lang="en-US" sz="1400" baseline="-25000" dirty="0" smtClean="0"/>
              <a:t>3</a:t>
            </a:r>
            <a:r>
              <a:rPr lang="en-US" sz="1400" baseline="30000" dirty="0" smtClean="0"/>
              <a:t>+</a:t>
            </a:r>
            <a:endParaRPr lang="en-US" sz="1400" baseline="30000" dirty="0"/>
          </a:p>
        </p:txBody>
      </p:sp>
      <p:pic>
        <p:nvPicPr>
          <p:cNvPr id="79" name="Picture 78" descr="PO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19" y="1396354"/>
            <a:ext cx="1054610" cy="1070972"/>
          </a:xfrm>
          <a:prstGeom prst="rect">
            <a:avLst/>
          </a:prstGeom>
        </p:spPr>
      </p:pic>
      <p:cxnSp>
        <p:nvCxnSpPr>
          <p:cNvPr id="81" name="Straight Arrow Connector 80"/>
          <p:cNvCxnSpPr/>
          <p:nvPr/>
        </p:nvCxnSpPr>
        <p:spPr>
          <a:xfrm rot="5400000">
            <a:off x="947966" y="2877976"/>
            <a:ext cx="767831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1059128" y="2837871"/>
            <a:ext cx="767831" cy="3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9230" y="5079519"/>
            <a:ext cx="8547401" cy="160469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dirty="0" smtClean="0"/>
              <a:t>E</a:t>
            </a:r>
            <a:r>
              <a:rPr lang="en-US" dirty="0" smtClean="0"/>
              <a:t>vanescent-wave </a:t>
            </a:r>
            <a:r>
              <a:rPr lang="en-US" dirty="0" smtClean="0"/>
              <a:t>cavity </a:t>
            </a:r>
            <a:r>
              <a:rPr lang="en-US" dirty="0" err="1" smtClean="0"/>
              <a:t>ringdown</a:t>
            </a:r>
            <a:r>
              <a:rPr lang="en-US" dirty="0" smtClean="0"/>
              <a:t> studies show that </a:t>
            </a:r>
            <a:r>
              <a:rPr lang="en-US" dirty="0" smtClean="0"/>
              <a:t>the </a:t>
            </a:r>
            <a:r>
              <a:rPr lang="en-US" dirty="0" err="1" smtClean="0"/>
              <a:t>polyoxometallate</a:t>
            </a:r>
            <a:r>
              <a:rPr lang="en-US" dirty="0" smtClean="0"/>
              <a:t> </a:t>
            </a:r>
            <a:r>
              <a:rPr lang="en-US" dirty="0" smtClean="0"/>
              <a:t>K</a:t>
            </a:r>
            <a:r>
              <a:rPr lang="en-US" baseline="-25000" dirty="0" smtClean="0"/>
              <a:t>6</a:t>
            </a:r>
            <a:r>
              <a:rPr lang="en-US" dirty="0" smtClean="0"/>
              <a:t>CoSiW</a:t>
            </a:r>
            <a:r>
              <a:rPr lang="en-US" baseline="-25000" dirty="0" smtClean="0"/>
              <a:t>11</a:t>
            </a:r>
            <a:r>
              <a:rPr lang="en-US" dirty="0" smtClean="0"/>
              <a:t>O</a:t>
            </a:r>
            <a:r>
              <a:rPr lang="en-US" baseline="-25000" dirty="0" smtClean="0"/>
              <a:t>39</a:t>
            </a:r>
            <a:r>
              <a:rPr lang="en-US" dirty="0" smtClean="0"/>
              <a:t> readily adsorbs to silica which has </a:t>
            </a:r>
            <a:r>
              <a:rPr lang="en-US" dirty="0" smtClean="0"/>
              <a:t>been modified with  (3-aminopropyl)</a:t>
            </a:r>
            <a:r>
              <a:rPr lang="en-US" dirty="0" smtClean="0"/>
              <a:t>trimethoxysilane, although it does not adsorb at all to clean silica.  Moreover, the adsorption to the organically modified surface is found to be significantly less reversible (i.e. more stable) </a:t>
            </a:r>
            <a:r>
              <a:rPr lang="en-US" dirty="0" smtClean="0"/>
              <a:t>at </a:t>
            </a:r>
            <a:r>
              <a:rPr lang="en-US" dirty="0" smtClean="0"/>
              <a:t>pH 2</a:t>
            </a:r>
            <a:r>
              <a:rPr lang="en-US" dirty="0" smtClean="0"/>
              <a:t> compared to pH </a:t>
            </a:r>
            <a:r>
              <a:rPr lang="en-US" dirty="0" smtClean="0"/>
              <a:t>3 or 4</a:t>
            </a:r>
            <a:r>
              <a:rPr lang="en-US" dirty="0" smtClean="0"/>
              <a:t>.  These studies may be relevant for the design </a:t>
            </a:r>
            <a:r>
              <a:rPr lang="en-US" smtClean="0"/>
              <a:t>of more efficient </a:t>
            </a:r>
            <a:r>
              <a:rPr lang="en-US" dirty="0" smtClean="0"/>
              <a:t>fuel cells.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26449" y="1396354"/>
            <a:ext cx="330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6-</a:t>
            </a:r>
            <a:endParaRPr lang="en-US" sz="1400" dirty="0"/>
          </a:p>
        </p:txBody>
      </p:sp>
      <p:pic>
        <p:nvPicPr>
          <p:cNvPr id="43" name="Picture 42" descr="irre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92" y="2954372"/>
            <a:ext cx="3741540" cy="1979446"/>
          </a:xfrm>
          <a:prstGeom prst="rect">
            <a:avLst/>
          </a:prstGeom>
        </p:spPr>
      </p:pic>
      <p:pic>
        <p:nvPicPr>
          <p:cNvPr id="44" name="Picture 43" descr="typic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406" y="712765"/>
            <a:ext cx="4263805" cy="226277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4603913" y="2058732"/>
            <a:ext cx="878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Adsorption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967497" y="1035031"/>
            <a:ext cx="879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Desorption</a:t>
            </a:r>
            <a:endParaRPr lang="en-US" dirty="0" smtClean="0"/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4932081" y="1911492"/>
            <a:ext cx="30777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6303232" y="1467626"/>
            <a:ext cx="27699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043780" y="795867"/>
            <a:ext cx="2065867" cy="156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110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George Fox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Everest</dc:creator>
  <cp:lastModifiedBy>Michael Everest</cp:lastModifiedBy>
  <cp:revision>4</cp:revision>
  <dcterms:created xsi:type="dcterms:W3CDTF">2009-11-04T09:21:36Z</dcterms:created>
  <dcterms:modified xsi:type="dcterms:W3CDTF">2009-11-04T09:47:51Z</dcterms:modified>
</cp:coreProperties>
</file>