
<file path=[Content_Types].xml><?xml version="1.0" encoding="utf-8"?>
<Types xmlns="http://schemas.openxmlformats.org/package/2006/content-types">
  <Override PartName="/ppt/slideLayouts/slideLayout8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theme/theme1.xml" ContentType="application/vnd.openxmlformats-officedocument.theme+xml"/>
  <Override PartName="/ppt/slideLayouts/slideLayout6.xml" ContentType="application/vnd.openxmlformats-officedocument.presentationml.slideLayout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Layouts/slideLayout7.xml" ContentType="application/vnd.openxmlformats-officedocument.presentationml.slideLayout+xml"/>
  <Override PartName="/ppt/presProps.xml" ContentType="application/vnd.openxmlformats-officedocument.presentationml.presProps+xml"/>
  <Default Extension="jpeg" ContentType="image/jpeg"/>
  <Default Extension="png" ContentType="image/png"/>
  <Override PartName="/ppt/slideLayouts/slideLayout3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Default Extension="xml" ContentType="application/xml"/>
  <Override PartName="/ppt/viewProps.xml" ContentType="application/vnd.openxmlformats-officedocument.presentationml.viewProps+xml"/>
  <Override PartName="/ppt/slideMasters/slideMaster1.xml" ContentType="application/vnd.openxmlformats-officedocument.presentationml.slideMaster+xml"/>
  <Default Extension="bin" ContentType="application/vnd.openxmlformats-officedocument.presentationml.printerSettings"/>
  <Default Extension="rels" ContentType="application/vnd.openxmlformats-package.relationships+xml"/>
</Types>
</file>

<file path=_rels/.rels><?xml version="1.0" encoding="UTF-8" standalone="yes"?>
<Relationships xmlns="http://schemas.openxmlformats.org/package/2006/relationships"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4660"/>
  </p:normalViewPr>
  <p:slideViewPr>
    <p:cSldViewPr snapToGrid="0" snapToObjects="1">
      <p:cViewPr varScale="1">
        <p:scale>
          <a:sx n="95" d="100"/>
          <a:sy n="95" d="100"/>
        </p:scale>
        <p:origin x="-728" y="-1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printerSettings" Target="printerSettings/printerSettings1.bin"/><Relationship Id="rId6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E4314-C864-2E48-8F92-CD3009CE2EC7}" type="datetimeFigureOut">
              <a:rPr lang="en-US" smtClean="0"/>
              <a:pPr/>
              <a:t>11/4/09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8137D5-F2BF-3041-9C9F-4677244A5DF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E4314-C864-2E48-8F92-CD3009CE2EC7}" type="datetimeFigureOut">
              <a:rPr lang="en-US" smtClean="0"/>
              <a:pPr/>
              <a:t>11/4/09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8137D5-F2BF-3041-9C9F-4677244A5DF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E4314-C864-2E48-8F92-CD3009CE2EC7}" type="datetimeFigureOut">
              <a:rPr lang="en-US" smtClean="0"/>
              <a:pPr/>
              <a:t>11/4/09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8137D5-F2BF-3041-9C9F-4677244A5DF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E4314-C864-2E48-8F92-CD3009CE2EC7}" type="datetimeFigureOut">
              <a:rPr lang="en-US" smtClean="0"/>
              <a:pPr/>
              <a:t>11/4/09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8137D5-F2BF-3041-9C9F-4677244A5DF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E4314-C864-2E48-8F92-CD3009CE2EC7}" type="datetimeFigureOut">
              <a:rPr lang="en-US" smtClean="0"/>
              <a:pPr/>
              <a:t>11/4/09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8137D5-F2BF-3041-9C9F-4677244A5DF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E4314-C864-2E48-8F92-CD3009CE2EC7}" type="datetimeFigureOut">
              <a:rPr lang="en-US" smtClean="0"/>
              <a:pPr/>
              <a:t>11/4/09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8137D5-F2BF-3041-9C9F-4677244A5DF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E4314-C864-2E48-8F92-CD3009CE2EC7}" type="datetimeFigureOut">
              <a:rPr lang="en-US" smtClean="0"/>
              <a:pPr/>
              <a:t>11/4/09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8137D5-F2BF-3041-9C9F-4677244A5DF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E4314-C864-2E48-8F92-CD3009CE2EC7}" type="datetimeFigureOut">
              <a:rPr lang="en-US" smtClean="0"/>
              <a:pPr/>
              <a:t>11/4/09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8137D5-F2BF-3041-9C9F-4677244A5DF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E4314-C864-2E48-8F92-CD3009CE2EC7}" type="datetimeFigureOut">
              <a:rPr lang="en-US" smtClean="0"/>
              <a:pPr/>
              <a:t>11/4/09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8137D5-F2BF-3041-9C9F-4677244A5DF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E4314-C864-2E48-8F92-CD3009CE2EC7}" type="datetimeFigureOut">
              <a:rPr lang="en-US" smtClean="0"/>
              <a:pPr/>
              <a:t>11/4/09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8137D5-F2BF-3041-9C9F-4677244A5DF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E4314-C864-2E48-8F92-CD3009CE2EC7}" type="datetimeFigureOut">
              <a:rPr lang="en-US" smtClean="0"/>
              <a:pPr/>
              <a:t>11/4/09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8137D5-F2BF-3041-9C9F-4677244A5DF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4" Type="http://schemas.openxmlformats.org/officeDocument/2006/relationships/slideLayout" Target="../slideLayouts/slideLayout4.xml"/><Relationship Id="rId10" Type="http://schemas.openxmlformats.org/officeDocument/2006/relationships/slideLayout" Target="../slideLayouts/slideLayout10.xml"/><Relationship Id="rId5" Type="http://schemas.openxmlformats.org/officeDocument/2006/relationships/slideLayout" Target="../slideLayouts/slideLayout5.xml"/><Relationship Id="rId7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9" Type="http://schemas.openxmlformats.org/officeDocument/2006/relationships/slideLayout" Target="../slideLayouts/slideLayout9.xml"/><Relationship Id="rId3" Type="http://schemas.openxmlformats.org/officeDocument/2006/relationships/slideLayout" Target="../slideLayouts/slideLayout3.xml"/><Relationship Id="rId6" Type="http://schemas.openxmlformats.org/officeDocument/2006/relationships/slideLayout" Target="../slideLayouts/slideLayout6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EE4314-C864-2E48-8F92-CD3009CE2EC7}" type="datetimeFigureOut">
              <a:rPr lang="en-US" smtClean="0"/>
              <a:pPr/>
              <a:t>11/4/09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8137D5-F2BF-3041-9C9F-4677244A5DF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4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Relationship Id="rId3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gradFill flip="none" rotWithShape="1">
          <a:gsLst>
            <a:gs pos="0">
              <a:schemeClr val="bg1"/>
            </a:gs>
            <a:gs pos="100000">
              <a:schemeClr val="tx1">
                <a:lumMod val="75000"/>
                <a:lumOff val="25000"/>
              </a:schemeClr>
            </a:gs>
            <a:gs pos="34000">
              <a:schemeClr val="tx2">
                <a:lumMod val="40000"/>
                <a:lumOff val="60000"/>
              </a:schemeClr>
            </a:gs>
          </a:gsLst>
          <a:lin ang="126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29231" y="272117"/>
            <a:ext cx="6525933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/>
              <a:t>Interaction of </a:t>
            </a:r>
            <a:r>
              <a:rPr lang="en-US" b="1" dirty="0" err="1" smtClean="0"/>
              <a:t>polyoxometallates</a:t>
            </a:r>
            <a:r>
              <a:rPr lang="en-US" b="1" dirty="0" smtClean="0"/>
              <a:t> with organically-modified silica</a:t>
            </a:r>
            <a:endParaRPr lang="en-US" b="1" dirty="0" smtClean="0"/>
          </a:p>
          <a:p>
            <a:endParaRPr lang="en-US" dirty="0" smtClean="0"/>
          </a:p>
          <a:p>
            <a:r>
              <a:rPr lang="en-US" dirty="0" smtClean="0"/>
              <a:t>Michael </a:t>
            </a:r>
            <a:r>
              <a:rPr lang="en-US" dirty="0" smtClean="0"/>
              <a:t>A. Everest</a:t>
            </a:r>
            <a:endParaRPr lang="en-US" dirty="0"/>
          </a:p>
        </p:txBody>
      </p:sp>
      <p:cxnSp>
        <p:nvCxnSpPr>
          <p:cNvPr id="6" name="Straight Connector 5"/>
          <p:cNvCxnSpPr/>
          <p:nvPr/>
        </p:nvCxnSpPr>
        <p:spPr>
          <a:xfrm>
            <a:off x="329231" y="3960146"/>
            <a:ext cx="2664953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rot="5400000">
            <a:off x="614331" y="3739858"/>
            <a:ext cx="246202" cy="16846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679115" y="3454786"/>
            <a:ext cx="53269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NH</a:t>
            </a:r>
            <a:r>
              <a:rPr lang="en-US" sz="1400" baseline="-25000" dirty="0" smtClean="0"/>
              <a:t>3</a:t>
            </a:r>
            <a:r>
              <a:rPr lang="en-US" sz="1400" baseline="30000" dirty="0" smtClean="0"/>
              <a:t>+</a:t>
            </a:r>
            <a:endParaRPr lang="en-US" sz="1400" baseline="30000" dirty="0"/>
          </a:p>
        </p:txBody>
      </p:sp>
      <p:cxnSp>
        <p:nvCxnSpPr>
          <p:cNvPr id="18" name="Straight Connector 17"/>
          <p:cNvCxnSpPr/>
          <p:nvPr/>
        </p:nvCxnSpPr>
        <p:spPr>
          <a:xfrm rot="5400000">
            <a:off x="1155501" y="3749720"/>
            <a:ext cx="246202" cy="16846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1220285" y="3464648"/>
            <a:ext cx="53269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NH</a:t>
            </a:r>
            <a:r>
              <a:rPr lang="en-US" sz="1400" baseline="-25000" dirty="0" smtClean="0"/>
              <a:t>3</a:t>
            </a:r>
            <a:r>
              <a:rPr lang="en-US" sz="1400" baseline="30000" dirty="0" smtClean="0"/>
              <a:t>+</a:t>
            </a:r>
            <a:endParaRPr lang="en-US" sz="1400" baseline="30000" dirty="0"/>
          </a:p>
        </p:txBody>
      </p:sp>
      <p:cxnSp>
        <p:nvCxnSpPr>
          <p:cNvPr id="23" name="Straight Connector 22"/>
          <p:cNvCxnSpPr/>
          <p:nvPr/>
        </p:nvCxnSpPr>
        <p:spPr>
          <a:xfrm rot="5400000">
            <a:off x="1712738" y="3736762"/>
            <a:ext cx="246202" cy="16846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1777522" y="3451690"/>
            <a:ext cx="53269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NH</a:t>
            </a:r>
            <a:r>
              <a:rPr lang="en-US" sz="1400" baseline="-25000" dirty="0" smtClean="0"/>
              <a:t>3</a:t>
            </a:r>
            <a:r>
              <a:rPr lang="en-US" sz="1400" baseline="30000" dirty="0" smtClean="0"/>
              <a:t>+</a:t>
            </a:r>
            <a:endParaRPr lang="en-US" sz="1400" baseline="30000" dirty="0"/>
          </a:p>
        </p:txBody>
      </p:sp>
      <p:cxnSp>
        <p:nvCxnSpPr>
          <p:cNvPr id="28" name="Straight Connector 27"/>
          <p:cNvCxnSpPr/>
          <p:nvPr/>
        </p:nvCxnSpPr>
        <p:spPr>
          <a:xfrm rot="5400000">
            <a:off x="2295893" y="3736762"/>
            <a:ext cx="246202" cy="16846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1" name="TextBox 30"/>
          <p:cNvSpPr txBox="1"/>
          <p:nvPr/>
        </p:nvSpPr>
        <p:spPr>
          <a:xfrm>
            <a:off x="2360677" y="3451690"/>
            <a:ext cx="53269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NH</a:t>
            </a:r>
            <a:r>
              <a:rPr lang="en-US" sz="1400" baseline="-25000" dirty="0" smtClean="0"/>
              <a:t>3</a:t>
            </a:r>
            <a:r>
              <a:rPr lang="en-US" sz="1400" baseline="30000" dirty="0" smtClean="0"/>
              <a:t>+</a:t>
            </a:r>
            <a:endParaRPr lang="en-US" sz="1400" baseline="30000" dirty="0"/>
          </a:p>
        </p:txBody>
      </p:sp>
      <p:pic>
        <p:nvPicPr>
          <p:cNvPr id="79" name="Picture 78" descr="POM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5419" y="1396354"/>
            <a:ext cx="1054610" cy="1070972"/>
          </a:xfrm>
          <a:prstGeom prst="rect">
            <a:avLst/>
          </a:prstGeom>
        </p:spPr>
      </p:pic>
      <p:cxnSp>
        <p:nvCxnSpPr>
          <p:cNvPr id="81" name="Straight Arrow Connector 80"/>
          <p:cNvCxnSpPr/>
          <p:nvPr/>
        </p:nvCxnSpPr>
        <p:spPr>
          <a:xfrm rot="5400000">
            <a:off x="947966" y="2877976"/>
            <a:ext cx="767831" cy="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4" name="Straight Arrow Connector 103"/>
          <p:cNvCxnSpPr/>
          <p:nvPr/>
        </p:nvCxnSpPr>
        <p:spPr>
          <a:xfrm rot="16200000" flipH="1">
            <a:off x="1059128" y="2837871"/>
            <a:ext cx="767831" cy="3"/>
          </a:xfrm>
          <a:prstGeom prst="straightConnector1">
            <a:avLst/>
          </a:prstGeom>
          <a:ln>
            <a:headEnd type="arrow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329230" y="5079519"/>
            <a:ext cx="8547401" cy="1604692"/>
          </a:xfrm>
          <a:prstGeom prst="rect">
            <a:avLst/>
          </a:prstGeom>
          <a:noFill/>
        </p:spPr>
        <p:txBody>
          <a:bodyPr wrap="square" rtlCol="0">
            <a:normAutofit lnSpcReduction="10000"/>
          </a:bodyPr>
          <a:lstStyle/>
          <a:p>
            <a:r>
              <a:rPr lang="en-US" dirty="0" smtClean="0"/>
              <a:t>E</a:t>
            </a:r>
            <a:r>
              <a:rPr lang="en-US" dirty="0" smtClean="0"/>
              <a:t>vanescent-wave </a:t>
            </a:r>
            <a:r>
              <a:rPr lang="en-US" dirty="0" smtClean="0"/>
              <a:t>cavity </a:t>
            </a:r>
            <a:r>
              <a:rPr lang="en-US" dirty="0" err="1" smtClean="0"/>
              <a:t>ringdown</a:t>
            </a:r>
            <a:r>
              <a:rPr lang="en-US" dirty="0" smtClean="0"/>
              <a:t> studies show that </a:t>
            </a:r>
            <a:r>
              <a:rPr lang="en-US" dirty="0" smtClean="0"/>
              <a:t>the </a:t>
            </a:r>
            <a:r>
              <a:rPr lang="en-US" dirty="0" err="1" smtClean="0"/>
              <a:t>polyoxometallate</a:t>
            </a:r>
            <a:r>
              <a:rPr lang="en-US" dirty="0" smtClean="0"/>
              <a:t> </a:t>
            </a:r>
            <a:r>
              <a:rPr lang="en-US" dirty="0" smtClean="0"/>
              <a:t>K</a:t>
            </a:r>
            <a:r>
              <a:rPr lang="en-US" baseline="-25000" dirty="0" smtClean="0"/>
              <a:t>6</a:t>
            </a:r>
            <a:r>
              <a:rPr lang="en-US" dirty="0" smtClean="0"/>
              <a:t>CoSiW</a:t>
            </a:r>
            <a:r>
              <a:rPr lang="en-US" baseline="-25000" dirty="0" smtClean="0"/>
              <a:t>11</a:t>
            </a:r>
            <a:r>
              <a:rPr lang="en-US" dirty="0" smtClean="0"/>
              <a:t>O</a:t>
            </a:r>
            <a:r>
              <a:rPr lang="en-US" baseline="-25000" dirty="0" smtClean="0"/>
              <a:t>39</a:t>
            </a:r>
            <a:r>
              <a:rPr lang="en-US" dirty="0" smtClean="0"/>
              <a:t> readily adsorbs to silica which has </a:t>
            </a:r>
            <a:r>
              <a:rPr lang="en-US" dirty="0" smtClean="0"/>
              <a:t>been modified with  (3-aminopropyl)</a:t>
            </a:r>
            <a:r>
              <a:rPr lang="en-US" dirty="0" smtClean="0"/>
              <a:t>trimethoxysilane, although it does not adsorb at all to clean silica.  Moreover, the adsorption to the organically modified surface is found to be significantly less reversible (i.e. more stable) </a:t>
            </a:r>
            <a:r>
              <a:rPr lang="en-US" dirty="0" smtClean="0"/>
              <a:t>at </a:t>
            </a:r>
            <a:r>
              <a:rPr lang="en-US" dirty="0" smtClean="0"/>
              <a:t>pH 2</a:t>
            </a:r>
            <a:r>
              <a:rPr lang="en-US" dirty="0" smtClean="0"/>
              <a:t> compared to pH </a:t>
            </a:r>
            <a:r>
              <a:rPr lang="en-US" dirty="0" smtClean="0"/>
              <a:t>3 or 4</a:t>
            </a:r>
            <a:r>
              <a:rPr lang="en-US" dirty="0" smtClean="0"/>
              <a:t>.  These studies may be relevant for the design </a:t>
            </a:r>
            <a:r>
              <a:rPr lang="en-US" smtClean="0"/>
              <a:t>of more efficient </a:t>
            </a:r>
            <a:r>
              <a:rPr lang="en-US" dirty="0" smtClean="0"/>
              <a:t>fuel cells.</a:t>
            </a:r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1726449" y="1396354"/>
            <a:ext cx="33062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6-</a:t>
            </a:r>
            <a:endParaRPr lang="en-US" sz="1400" dirty="0"/>
          </a:p>
        </p:txBody>
      </p:sp>
      <p:pic>
        <p:nvPicPr>
          <p:cNvPr id="43" name="Picture 42" descr="irrev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86192" y="2954372"/>
            <a:ext cx="3741540" cy="1979446"/>
          </a:xfrm>
          <a:prstGeom prst="rect">
            <a:avLst/>
          </a:prstGeom>
        </p:spPr>
      </p:pic>
      <p:pic>
        <p:nvPicPr>
          <p:cNvPr id="44" name="Picture 43" descr="typical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62406" y="712765"/>
            <a:ext cx="4263805" cy="2262772"/>
          </a:xfrm>
          <a:prstGeom prst="rect">
            <a:avLst/>
          </a:prstGeom>
        </p:spPr>
      </p:pic>
      <p:sp>
        <p:nvSpPr>
          <p:cNvPr id="45" name="TextBox 44"/>
          <p:cNvSpPr txBox="1"/>
          <p:nvPr/>
        </p:nvSpPr>
        <p:spPr>
          <a:xfrm>
            <a:off x="4603913" y="2058732"/>
            <a:ext cx="87814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Adsorption</a:t>
            </a:r>
            <a:endParaRPr lang="en-US" dirty="0"/>
          </a:p>
        </p:txBody>
      </p:sp>
      <p:sp>
        <p:nvSpPr>
          <p:cNvPr id="46" name="TextBox 45"/>
          <p:cNvSpPr txBox="1"/>
          <p:nvPr/>
        </p:nvSpPr>
        <p:spPr>
          <a:xfrm>
            <a:off x="5967497" y="1035031"/>
            <a:ext cx="87949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Desorption</a:t>
            </a:r>
            <a:endParaRPr lang="en-US" dirty="0" smtClean="0"/>
          </a:p>
        </p:txBody>
      </p:sp>
      <p:cxnSp>
        <p:nvCxnSpPr>
          <p:cNvPr id="48" name="Straight Arrow Connector 47"/>
          <p:cNvCxnSpPr/>
          <p:nvPr/>
        </p:nvCxnSpPr>
        <p:spPr>
          <a:xfrm rot="5400000" flipH="1" flipV="1">
            <a:off x="4932081" y="1911492"/>
            <a:ext cx="307777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9" name="Straight Arrow Connector 48"/>
          <p:cNvCxnSpPr/>
          <p:nvPr/>
        </p:nvCxnSpPr>
        <p:spPr>
          <a:xfrm rot="5400000">
            <a:off x="6303232" y="1467626"/>
            <a:ext cx="276999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2" name="Rectangle 51"/>
          <p:cNvSpPr/>
          <p:nvPr/>
        </p:nvSpPr>
        <p:spPr>
          <a:xfrm>
            <a:off x="4043780" y="795867"/>
            <a:ext cx="2065867" cy="15663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</TotalTime>
  <Words>110</Words>
  <Application>Microsoft Macintosh PowerPoint</Application>
  <PresentationFormat>On-screen Show (4:3)</PresentationFormat>
  <Paragraphs>11</Paragraphs>
  <Slides>1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>George Fox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Michael Everest</dc:creator>
  <cp:lastModifiedBy>Michael Everest</cp:lastModifiedBy>
  <cp:revision>4</cp:revision>
  <dcterms:created xsi:type="dcterms:W3CDTF">2009-11-04T09:21:36Z</dcterms:created>
  <dcterms:modified xsi:type="dcterms:W3CDTF">2009-11-04T09:47:51Z</dcterms:modified>
</cp:coreProperties>
</file>