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4218D7-F18D-414F-8F02-A1FBABEBDFB4}" type="datetimeFigureOut">
              <a:rPr lang="en-US" smtClean="0"/>
              <a:t>10/30/2009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E80BCB-FAEC-4836-AC13-457ACDD36F8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9E80BCB-FAEC-4836-AC13-457ACDD36F8D}"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0BBEAD-52F2-4DC8-A87E-3411243BA695}" type="datetimeFigureOut">
              <a:rPr lang="en-US" smtClean="0"/>
              <a:t>10/30/2009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9A6AB5-FB33-4D67-9B4A-961CD2C7E90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0BBEAD-52F2-4DC8-A87E-3411243BA695}" type="datetimeFigureOut">
              <a:rPr lang="en-US" smtClean="0"/>
              <a:t>10/30/2009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9A6AB5-FB33-4D67-9B4A-961CD2C7E90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0BBEAD-52F2-4DC8-A87E-3411243BA695}" type="datetimeFigureOut">
              <a:rPr lang="en-US" smtClean="0"/>
              <a:t>10/30/2009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9A6AB5-FB33-4D67-9B4A-961CD2C7E90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0BBEAD-52F2-4DC8-A87E-3411243BA695}" type="datetimeFigureOut">
              <a:rPr lang="en-US" smtClean="0"/>
              <a:t>10/30/2009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9A6AB5-FB33-4D67-9B4A-961CD2C7E90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0BBEAD-52F2-4DC8-A87E-3411243BA695}" type="datetimeFigureOut">
              <a:rPr lang="en-US" smtClean="0"/>
              <a:t>10/30/2009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9A6AB5-FB33-4D67-9B4A-961CD2C7E90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0BBEAD-52F2-4DC8-A87E-3411243BA695}" type="datetimeFigureOut">
              <a:rPr lang="en-US" smtClean="0"/>
              <a:t>10/30/2009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9A6AB5-FB33-4D67-9B4A-961CD2C7E90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0BBEAD-52F2-4DC8-A87E-3411243BA695}" type="datetimeFigureOut">
              <a:rPr lang="en-US" smtClean="0"/>
              <a:t>10/30/2009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9A6AB5-FB33-4D67-9B4A-961CD2C7E90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0BBEAD-52F2-4DC8-A87E-3411243BA695}" type="datetimeFigureOut">
              <a:rPr lang="en-US" smtClean="0"/>
              <a:t>10/30/2009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9A6AB5-FB33-4D67-9B4A-961CD2C7E90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0BBEAD-52F2-4DC8-A87E-3411243BA695}" type="datetimeFigureOut">
              <a:rPr lang="en-US" smtClean="0"/>
              <a:t>10/30/2009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9A6AB5-FB33-4D67-9B4A-961CD2C7E90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0BBEAD-52F2-4DC8-A87E-3411243BA695}" type="datetimeFigureOut">
              <a:rPr lang="en-US" smtClean="0"/>
              <a:t>10/30/2009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9A6AB5-FB33-4D67-9B4A-961CD2C7E90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0BBEAD-52F2-4DC8-A87E-3411243BA695}" type="datetimeFigureOut">
              <a:rPr lang="en-US" smtClean="0"/>
              <a:t>10/30/2009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9A6AB5-FB33-4D67-9B4A-961CD2C7E90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0BBEAD-52F2-4DC8-A87E-3411243BA695}" type="datetimeFigureOut">
              <a:rPr lang="en-US" smtClean="0"/>
              <a:t>10/30/2009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9A6AB5-FB33-4D67-9B4A-961CD2C7E90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609600"/>
            <a:ext cx="8991600" cy="1143000"/>
          </a:xfrm>
        </p:spPr>
        <p:txBody>
          <a:bodyPr>
            <a:normAutofit fontScale="90000"/>
          </a:bodyPr>
          <a:lstStyle/>
          <a:p>
            <a:r>
              <a:rPr lang="en-US" sz="2700" b="1" dirty="0">
                <a:solidFill>
                  <a:srgbClr val="FF0000"/>
                </a:solidFill>
              </a:rPr>
              <a:t>Simultaneous Increase in </a:t>
            </a:r>
            <a:r>
              <a:rPr lang="en-US" sz="2700" b="1" dirty="0" err="1">
                <a:solidFill>
                  <a:srgbClr val="FF0000"/>
                </a:solidFill>
              </a:rPr>
              <a:t>Seebeck</a:t>
            </a:r>
            <a:r>
              <a:rPr lang="en-US" sz="2700" b="1" dirty="0">
                <a:solidFill>
                  <a:srgbClr val="FF0000"/>
                </a:solidFill>
              </a:rPr>
              <a:t> Coefficient and Conductivity in a Doped Poly(</a:t>
            </a:r>
            <a:r>
              <a:rPr lang="en-US" sz="2700" b="1" dirty="0" err="1">
                <a:solidFill>
                  <a:srgbClr val="FF0000"/>
                </a:solidFill>
              </a:rPr>
              <a:t>alkylthiophene</a:t>
            </a:r>
            <a:r>
              <a:rPr lang="en-US" sz="2700" b="1" dirty="0">
                <a:solidFill>
                  <a:srgbClr val="FF0000"/>
                </a:solidFill>
              </a:rPr>
              <a:t>) Blend with Defined Density of </a:t>
            </a:r>
            <a:r>
              <a:rPr lang="en-US" sz="2700" b="1" dirty="0" smtClean="0">
                <a:solidFill>
                  <a:srgbClr val="FF0000"/>
                </a:solidFill>
              </a:rPr>
              <a:t>States</a:t>
            </a:r>
            <a:br>
              <a:rPr lang="en-US" sz="2700" b="1" dirty="0" smtClean="0">
                <a:solidFill>
                  <a:srgbClr val="FF0000"/>
                </a:solidFill>
              </a:rPr>
            </a:br>
            <a:r>
              <a:rPr lang="en-US" sz="2700" b="1" dirty="0" smtClean="0">
                <a:solidFill>
                  <a:srgbClr val="0070C0"/>
                </a:solidFill>
              </a:rPr>
              <a:t>H.E. Katz, Johns Hopkins University, and </a:t>
            </a:r>
            <a:br>
              <a:rPr lang="en-US" sz="2700" b="1" dirty="0" smtClean="0">
                <a:solidFill>
                  <a:srgbClr val="0070C0"/>
                </a:solidFill>
              </a:rPr>
            </a:br>
            <a:r>
              <a:rPr lang="en-US" sz="2700" b="1" dirty="0" smtClean="0">
                <a:solidFill>
                  <a:srgbClr val="0070C0"/>
                </a:solidFill>
              </a:rPr>
              <a:t>A. </a:t>
            </a:r>
            <a:r>
              <a:rPr lang="en-US" sz="2700" b="1" dirty="0" err="1" smtClean="0">
                <a:solidFill>
                  <a:srgbClr val="0070C0"/>
                </a:solidFill>
              </a:rPr>
              <a:t>Majumdar</a:t>
            </a:r>
            <a:r>
              <a:rPr lang="en-US" sz="2700" b="1" dirty="0" smtClean="0">
                <a:solidFill>
                  <a:srgbClr val="0070C0"/>
                </a:solidFill>
              </a:rPr>
              <a:t>, University of California, Berkeley</a:t>
            </a:r>
            <a:r>
              <a:rPr lang="en-US" dirty="0"/>
              <a:t/>
            </a:r>
            <a:br>
              <a:rPr lang="en-US" dirty="0"/>
            </a:br>
            <a:endParaRPr lang="en-US" dirty="0"/>
          </a:p>
        </p:txBody>
      </p:sp>
      <p:sp>
        <p:nvSpPr>
          <p:cNvPr id="5" name="Rectangle 4"/>
          <p:cNvSpPr/>
          <p:nvPr/>
        </p:nvSpPr>
        <p:spPr>
          <a:xfrm>
            <a:off x="457200" y="1793081"/>
            <a:ext cx="8458200" cy="2246769"/>
          </a:xfrm>
          <a:prstGeom prst="rect">
            <a:avLst/>
          </a:prstGeom>
          <a:solidFill>
            <a:srgbClr val="FFFF00"/>
          </a:solidFill>
        </p:spPr>
        <p:txBody>
          <a:bodyPr wrap="square">
            <a:spAutoFit/>
          </a:bodyPr>
          <a:lstStyle/>
          <a:p>
            <a:r>
              <a:rPr lang="en-US" sz="1400" dirty="0" err="1"/>
              <a:t>Seebeck</a:t>
            </a:r>
            <a:r>
              <a:rPr lang="en-US" sz="1400" dirty="0"/>
              <a:t> coefficient, a defining parameter for thermoelectric materials, depends on the contributions to conductivity of charge carriers at energies away from the Fermi level.  Highly conductive materials tend to exhibit conductivity from carriers close to the Fermi level. </a:t>
            </a:r>
            <a:r>
              <a:rPr lang="en-US" sz="1400" dirty="0" smtClean="0"/>
              <a:t> Here, we report </a:t>
            </a:r>
            <a:r>
              <a:rPr lang="en-US" sz="1400" dirty="0"/>
              <a:t>polymer blends in which ground state hole carriers, created by doping a minor additive component, are mainly at an orbital energy set below the hole energy of the major component of the blend.  Transport, however, is expected to occur through the major component.  This leads to a regime in which hole conductivity and </a:t>
            </a:r>
            <a:r>
              <a:rPr lang="en-US" sz="1400" dirty="0" err="1"/>
              <a:t>Seebeck</a:t>
            </a:r>
            <a:r>
              <a:rPr lang="en-US" sz="1400" dirty="0"/>
              <a:t> coefficient may be increased in parallel.   While the absolute conductivity of the composite, and thus ZT, are not particularly high, this work demonstrates a route for designing thermoelectric materials in which increases in </a:t>
            </a:r>
            <a:r>
              <a:rPr lang="en-US" sz="1400" dirty="0" err="1"/>
              <a:t>Seebeck</a:t>
            </a:r>
            <a:r>
              <a:rPr lang="en-US" sz="1400" dirty="0"/>
              <a:t> coefficient and conductivity do not cancel each other.  The plots of </a:t>
            </a:r>
            <a:r>
              <a:rPr lang="en-US" sz="1400" dirty="0" err="1"/>
              <a:t>Seebeck</a:t>
            </a:r>
            <a:r>
              <a:rPr lang="en-US" sz="1400" dirty="0"/>
              <a:t> coefficient and conductivity in the graphic feature a regime on the left in which both parameters increase simultaneously, as the theory predicts.</a:t>
            </a:r>
          </a:p>
        </p:txBody>
      </p:sp>
      <p:pic>
        <p:nvPicPr>
          <p:cNvPr id="6" name="Picture 5"/>
          <p:cNvPicPr/>
          <p:nvPr/>
        </p:nvPicPr>
        <p:blipFill>
          <a:blip r:embed="rId3"/>
          <a:srcRect l="48558" t="46724"/>
          <a:stretch>
            <a:fillRect/>
          </a:stretch>
        </p:blipFill>
        <p:spPr bwMode="auto">
          <a:xfrm>
            <a:off x="2438400" y="3962400"/>
            <a:ext cx="4572000" cy="28956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200</Words>
  <Application>Microsoft Office PowerPoint</Application>
  <PresentationFormat>On-screen Show (4:3)</PresentationFormat>
  <Paragraphs>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Simultaneous Increase in Seebeck Coefficient and Conductivity in a Doped Poly(alkylthiophene) Blend with Defined Density of States H.E. Katz, Johns Hopkins University, and  A. Majumdar, University of California, Berkeley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Simultaneous Increase in Seebeck Coefficient and Conductivity in a Doped Poly(alkylthiophene) Blend with Defined Density of States H.E. Katz, Johns Hopkins University, and  A. Majumdar, University of California, Berkeley</dc:title>
  <dc:creator>Howard E. Katz</dc:creator>
  <cp:lastModifiedBy>Howard E. Katz</cp:lastModifiedBy>
  <cp:revision>1</cp:revision>
  <dcterms:created xsi:type="dcterms:W3CDTF">2009-10-31T03:18:41Z</dcterms:created>
  <dcterms:modified xsi:type="dcterms:W3CDTF">2009-10-31T03:23:25Z</dcterms:modified>
</cp:coreProperties>
</file>