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6.xml" ContentType="application/vnd.openxmlformats-officedocument.presentationml.slideLayout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docProps/app.xml" ContentType="application/vnd.openxmlformats-officedocument.extended-properties+xml"/>
  <Default Extension="rels" ContentType="application/vnd.openxmlformats-package.relationship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5" d="100"/>
          <a:sy n="85" d="100"/>
        </p:scale>
        <p:origin x="-584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interSettings" Target="printerSettings/printerSettings1.bin"/><Relationship Id="rId6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5668A-3A44-2E45-8189-2D6894084A8D}" type="datetimeFigureOut">
              <a:rPr lang="en-US" smtClean="0"/>
              <a:pPr/>
              <a:t>10/14/09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38A66-5D4A-1444-8C87-D2F9A7F634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Relationship Id="rId5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64674" y="1600200"/>
            <a:ext cx="3733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1" u="sng" dirty="0" smtClean="0">
                <a:solidFill>
                  <a:srgbClr val="000000"/>
                </a:solidFill>
              </a:rPr>
              <a:t>GLAUCONITE</a:t>
            </a:r>
            <a:r>
              <a:rPr lang="en-US" sz="1200" b="1" i="1" dirty="0" smtClean="0">
                <a:solidFill>
                  <a:srgbClr val="000000"/>
                </a:solidFill>
              </a:rPr>
              <a:t> (</a:t>
            </a:r>
            <a:r>
              <a:rPr lang="en-US" sz="1200" b="1" i="1" dirty="0" err="1" smtClean="0">
                <a:solidFill>
                  <a:srgbClr val="000000"/>
                </a:solidFill>
              </a:rPr>
              <a:t>sensu</a:t>
            </a:r>
            <a:r>
              <a:rPr lang="en-US" sz="1200" b="1" i="1" dirty="0" smtClean="0">
                <a:solidFill>
                  <a:srgbClr val="000000"/>
                </a:solidFill>
              </a:rPr>
              <a:t> </a:t>
            </a:r>
            <a:r>
              <a:rPr lang="en-US" sz="1200" b="1" i="1" dirty="0" err="1" smtClean="0">
                <a:solidFill>
                  <a:srgbClr val="000000"/>
                </a:solidFill>
              </a:rPr>
              <a:t>stricto</a:t>
            </a:r>
            <a:r>
              <a:rPr lang="en-US" sz="1200" b="1" i="1" dirty="0" smtClean="0">
                <a:solidFill>
                  <a:srgbClr val="000000"/>
                </a:solidFill>
              </a:rPr>
              <a:t>)</a:t>
            </a:r>
            <a:r>
              <a:rPr lang="en-US" sz="1200" b="1" dirty="0" smtClean="0">
                <a:solidFill>
                  <a:srgbClr val="000000"/>
                </a:solidFill>
              </a:rPr>
              <a:t> = A very green iron-magnesium-potassium-aluminum silicate mineral, which often takes on a </a:t>
            </a:r>
            <a:r>
              <a:rPr lang="en-US" sz="1200" b="1" dirty="0" err="1" smtClean="0">
                <a:solidFill>
                  <a:srgbClr val="000000"/>
                </a:solidFill>
              </a:rPr>
              <a:t>pelletoidal</a:t>
            </a:r>
            <a:r>
              <a:rPr lang="en-US" sz="1200" b="1" dirty="0" smtClean="0">
                <a:solidFill>
                  <a:srgbClr val="000000"/>
                </a:solidFill>
              </a:rPr>
              <a:t> form, and it forms almost exclusively as an </a:t>
            </a:r>
            <a:r>
              <a:rPr lang="en-US" sz="1200" b="1" dirty="0" err="1" smtClean="0">
                <a:solidFill>
                  <a:srgbClr val="000000"/>
                </a:solidFill>
              </a:rPr>
              <a:t>authigenic</a:t>
            </a:r>
            <a:r>
              <a:rPr lang="en-US" sz="1200" b="1" dirty="0" smtClean="0">
                <a:solidFill>
                  <a:srgbClr val="000000"/>
                </a:solidFill>
              </a:rPr>
              <a:t> constituent in marine sedimentary rocks (“greensands”).</a:t>
            </a:r>
            <a:endParaRPr lang="en-US" sz="1200" b="1" dirty="0">
              <a:solidFill>
                <a:srgbClr val="000000"/>
              </a:solidFill>
            </a:endParaRPr>
          </a:p>
        </p:txBody>
      </p:sp>
      <p:pic>
        <p:nvPicPr>
          <p:cNvPr id="5" name="Picture 3" descr="Glaucon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915" y="1469326"/>
            <a:ext cx="1392359" cy="1197674"/>
          </a:xfrm>
          <a:prstGeom prst="rect">
            <a:avLst/>
          </a:prstGeom>
          <a:noFill/>
        </p:spPr>
      </p:pic>
      <p:pic>
        <p:nvPicPr>
          <p:cNvPr id="6" name="Picture 2" descr="C:\Users\Walters\Pictures\PhD research\Photomicrographs 08 fld wk\P1010338.JPG"/>
          <p:cNvPicPr>
            <a:picLocks noChangeAspect="1" noChangeArrowheads="1"/>
          </p:cNvPicPr>
          <p:nvPr/>
        </p:nvPicPr>
        <p:blipFill>
          <a:blip r:embed="rId3"/>
          <a:srcRect l="16974" t="7562" r="15128" b="3290"/>
          <a:stretch>
            <a:fillRect/>
          </a:stretch>
        </p:blipFill>
        <p:spPr bwMode="auto">
          <a:xfrm>
            <a:off x="6365968" y="1469326"/>
            <a:ext cx="1219200" cy="1197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594262" y="4530804"/>
            <a:ext cx="23896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Reno Sandstone Member, Lone Rock Formation, Cambrian, southwest Wisconsin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050674" y="4535269"/>
            <a:ext cx="25344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0000"/>
                </a:solidFill>
              </a:rPr>
              <a:t>Lion Mountain Sandstone Member, Upper Riley Formation, Cambrian, central Texas</a:t>
            </a:r>
            <a:endParaRPr lang="en-US" sz="1200" b="1" dirty="0">
              <a:solidFill>
                <a:srgbClr val="00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5288340"/>
            <a:ext cx="84796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000000"/>
                </a:solidFill>
              </a:rPr>
              <a:t> Analysis of </a:t>
            </a:r>
            <a:r>
              <a:rPr lang="en-US" sz="1200" b="1" dirty="0" err="1" smtClean="0">
                <a:solidFill>
                  <a:srgbClr val="000000"/>
                </a:solidFill>
              </a:rPr>
              <a:t>glaucony</a:t>
            </a:r>
            <a:r>
              <a:rPr lang="en-US" sz="1200" b="1" dirty="0" smtClean="0">
                <a:solidFill>
                  <a:srgbClr val="000000"/>
                </a:solidFill>
              </a:rPr>
              <a:t> in the Cambrian greensands in Texas and Wisconsin yields a result of &gt;8% K</a:t>
            </a:r>
            <a:r>
              <a:rPr lang="en-US" sz="1200" b="1" baseline="-25000" dirty="0" smtClean="0">
                <a:solidFill>
                  <a:srgbClr val="000000"/>
                </a:solidFill>
              </a:rPr>
              <a:t>2</a:t>
            </a:r>
            <a:r>
              <a:rPr lang="en-US" sz="1200" b="1" dirty="0" smtClean="0">
                <a:solidFill>
                  <a:srgbClr val="000000"/>
                </a:solidFill>
              </a:rPr>
              <a:t>O content, which would suggest a moderate </a:t>
            </a:r>
            <a:r>
              <a:rPr lang="en-US" sz="1200" b="1" dirty="0" err="1" smtClean="0">
                <a:solidFill>
                  <a:srgbClr val="000000"/>
                </a:solidFill>
              </a:rPr>
              <a:t>glaucony</a:t>
            </a:r>
            <a:r>
              <a:rPr lang="en-US" sz="1200" b="1" dirty="0" smtClean="0">
                <a:solidFill>
                  <a:srgbClr val="000000"/>
                </a:solidFill>
              </a:rPr>
              <a:t> maturity. </a:t>
            </a:r>
          </a:p>
          <a:p>
            <a:r>
              <a:rPr lang="en-US" sz="1200" b="1" dirty="0" smtClean="0">
                <a:solidFill>
                  <a:srgbClr val="000000"/>
                </a:solidFill>
              </a:rPr>
              <a:t> This result indicates a rather long residence time at the sea floor offshore, allowing the </a:t>
            </a:r>
            <a:r>
              <a:rPr lang="en-US" sz="1200" b="1" dirty="0" err="1" smtClean="0">
                <a:solidFill>
                  <a:srgbClr val="000000"/>
                </a:solidFill>
              </a:rPr>
              <a:t>glaucony</a:t>
            </a:r>
            <a:r>
              <a:rPr lang="en-US" sz="1200" b="1" dirty="0" smtClean="0">
                <a:solidFill>
                  <a:srgbClr val="000000"/>
                </a:solidFill>
              </a:rPr>
              <a:t> to form and mature in deeper, quieter water. </a:t>
            </a:r>
          </a:p>
          <a:p>
            <a:r>
              <a:rPr lang="en-US" sz="1200" b="1" dirty="0" smtClean="0">
                <a:solidFill>
                  <a:srgbClr val="000000"/>
                </a:solidFill>
              </a:rPr>
              <a:t> Subsequently, an appreciable degree of </a:t>
            </a:r>
            <a:r>
              <a:rPr lang="en-US" sz="1200" b="1" i="1" dirty="0" smtClean="0">
                <a:solidFill>
                  <a:srgbClr val="000000"/>
                </a:solidFill>
              </a:rPr>
              <a:t>in situ</a:t>
            </a:r>
            <a:r>
              <a:rPr lang="en-US" sz="1200" b="1" dirty="0" smtClean="0">
                <a:solidFill>
                  <a:srgbClr val="000000"/>
                </a:solidFill>
              </a:rPr>
              <a:t> reworking occurred as the water depth </a:t>
            </a:r>
            <a:r>
              <a:rPr lang="en-US" sz="1200" b="1" dirty="0" err="1" smtClean="0">
                <a:solidFill>
                  <a:srgbClr val="000000"/>
                </a:solidFill>
              </a:rPr>
              <a:t>shallowed</a:t>
            </a:r>
            <a:r>
              <a:rPr lang="en-US" sz="1200" b="1" dirty="0" smtClean="0">
                <a:solidFill>
                  <a:srgbClr val="000000"/>
                </a:solidFill>
              </a:rPr>
              <a:t> during regression before burial by subsequent sedimentation events. </a:t>
            </a:r>
          </a:p>
          <a:p>
            <a:r>
              <a:rPr lang="en-US" sz="1200" b="1" dirty="0" smtClean="0">
                <a:solidFill>
                  <a:srgbClr val="000000"/>
                </a:solidFill>
              </a:rPr>
              <a:t> </a:t>
            </a:r>
            <a:r>
              <a:rPr lang="en-US" sz="1200" b="1" i="1" dirty="0" err="1" smtClean="0">
                <a:solidFill>
                  <a:srgbClr val="000000"/>
                </a:solidFill>
              </a:rPr>
              <a:t>Thus,the</a:t>
            </a:r>
            <a:r>
              <a:rPr lang="en-US" sz="1200" b="1" i="1" dirty="0" smtClean="0">
                <a:solidFill>
                  <a:srgbClr val="000000"/>
                </a:solidFill>
              </a:rPr>
              <a:t> high-energy trace fossil suite does </a:t>
            </a:r>
            <a:r>
              <a:rPr lang="en-US" sz="1200" b="1" i="1" u="sng" dirty="0" smtClean="0">
                <a:solidFill>
                  <a:srgbClr val="000000"/>
                </a:solidFill>
              </a:rPr>
              <a:t>not</a:t>
            </a:r>
            <a:r>
              <a:rPr lang="en-US" sz="1200" b="1" i="1" dirty="0" smtClean="0">
                <a:solidFill>
                  <a:srgbClr val="000000"/>
                </a:solidFill>
              </a:rPr>
              <a:t> represent the environment of </a:t>
            </a:r>
            <a:r>
              <a:rPr lang="en-US" sz="1200" b="1" i="1" dirty="0" err="1" smtClean="0">
                <a:solidFill>
                  <a:srgbClr val="000000"/>
                </a:solidFill>
              </a:rPr>
              <a:t>glaucony</a:t>
            </a:r>
            <a:r>
              <a:rPr lang="en-US" sz="1200" b="1" i="1" dirty="0" smtClean="0">
                <a:solidFill>
                  <a:srgbClr val="000000"/>
                </a:solidFill>
              </a:rPr>
              <a:t> formation.</a:t>
            </a:r>
            <a:endParaRPr lang="en-US" sz="1200" b="1" i="1" dirty="0">
              <a:solidFill>
                <a:srgbClr val="00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33616" y="704165"/>
            <a:ext cx="64673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Allan A. Ekdale, P.I.</a:t>
            </a:r>
          </a:p>
          <a:p>
            <a:pPr algn="ctr"/>
            <a:r>
              <a:rPr lang="en-US" sz="1400" b="1" dirty="0" smtClean="0">
                <a:solidFill>
                  <a:srgbClr val="000000"/>
                </a:solidFill>
              </a:rPr>
              <a:t>Department of Geology and Geophysics, University of Utah</a:t>
            </a:r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47799" y="119389"/>
            <a:ext cx="6553200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 smtClean="0">
                <a:solidFill>
                  <a:srgbClr val="000000"/>
                </a:solidFill>
              </a:rPr>
              <a:t>Glauconite</a:t>
            </a:r>
            <a:r>
              <a:rPr lang="en-US" sz="1600" b="1" dirty="0" smtClean="0">
                <a:solidFill>
                  <a:srgbClr val="000000"/>
                </a:solidFill>
              </a:rPr>
              <a:t> Character and </a:t>
            </a:r>
            <a:r>
              <a:rPr lang="en-US" sz="1600" b="1" dirty="0" err="1" smtClean="0">
                <a:solidFill>
                  <a:srgbClr val="000000"/>
                </a:solidFill>
              </a:rPr>
              <a:t>Ichnofabric</a:t>
            </a:r>
            <a:r>
              <a:rPr lang="en-US" sz="1600" b="1" dirty="0" smtClean="0">
                <a:solidFill>
                  <a:srgbClr val="000000"/>
                </a:solidFill>
              </a:rPr>
              <a:t> Signature of </a:t>
            </a:r>
            <a:r>
              <a:rPr lang="en-US" sz="1600" b="1" dirty="0" err="1" smtClean="0">
                <a:solidFill>
                  <a:srgbClr val="000000"/>
                </a:solidFill>
              </a:rPr>
              <a:t>Parasequences</a:t>
            </a:r>
            <a:r>
              <a:rPr lang="en-US" sz="1600" b="1" dirty="0" smtClean="0">
                <a:solidFill>
                  <a:srgbClr val="000000"/>
                </a:solidFill>
              </a:rPr>
              <a:t> within Condensed Sections in Passive Margin Settings</a:t>
            </a:r>
            <a:endParaRPr lang="en-US" sz="1600" b="1" dirty="0">
              <a:solidFill>
                <a:srgbClr val="000000"/>
              </a:solidFill>
            </a:endParaRPr>
          </a:p>
        </p:txBody>
      </p:sp>
      <p:pic>
        <p:nvPicPr>
          <p:cNvPr id="15" name="Picture 14" descr="Picture 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7960" y="2956651"/>
            <a:ext cx="1593427" cy="1578618"/>
          </a:xfrm>
          <a:prstGeom prst="rect">
            <a:avLst/>
          </a:prstGeom>
        </p:spPr>
      </p:pic>
      <p:pic>
        <p:nvPicPr>
          <p:cNvPr id="16" name="Picture 15" descr="Picture 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9272" y="2961116"/>
            <a:ext cx="2485896" cy="15741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205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of Utah</Company>
  <LinksUpToDate>false</LinksUpToDate>
  <SharedDoc>false</SharedDoc>
  <HyperlinksChanged>false</HyperlinksChanged>
  <AppVersion>12.0001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ekdale</dc:creator>
  <cp:lastModifiedBy>ekdale</cp:lastModifiedBy>
  <cp:revision>9</cp:revision>
  <dcterms:created xsi:type="dcterms:W3CDTF">2009-10-14T20:32:28Z</dcterms:created>
  <dcterms:modified xsi:type="dcterms:W3CDTF">2009-10-14T20:39:22Z</dcterms:modified>
</cp:coreProperties>
</file>