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1194"/>
  </p:clrMru>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6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BEDF04-FAA7-4604-B4FB-2D362A9E75BB}" type="datetimeFigureOut">
              <a:rPr lang="en-US" smtClean="0"/>
              <a:pPr/>
              <a:t>10/9/2009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F2459D-7F76-486B-AFC0-8ABFF73FDED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F2459D-7F76-486B-AFC0-8ABFF73FDED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D548F12-2DE6-429A-8719-C58E276C24F3}" type="datetimeFigureOut">
              <a:rPr lang="en-US" smtClean="0"/>
              <a:pPr/>
              <a:t>10/9/2009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94588CB-0180-47BC-B5F3-12D003535E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548F12-2DE6-429A-8719-C58E276C24F3}" type="datetimeFigureOut">
              <a:rPr lang="en-US" smtClean="0"/>
              <a:pPr/>
              <a:t>10/9/2009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548F12-2DE6-429A-8719-C58E276C24F3}" type="datetimeFigureOut">
              <a:rPr lang="en-US" smtClean="0"/>
              <a:pPr/>
              <a:t>10/9/2009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548F12-2DE6-429A-8719-C58E276C24F3}" type="datetimeFigureOut">
              <a:rPr lang="en-US" smtClean="0"/>
              <a:pPr/>
              <a:t>10/9/2009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D548F12-2DE6-429A-8719-C58E276C24F3}" type="datetimeFigureOut">
              <a:rPr lang="en-US" smtClean="0"/>
              <a:pPr/>
              <a:t>10/9/2009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548F12-2DE6-429A-8719-C58E276C24F3}" type="datetimeFigureOut">
              <a:rPr lang="en-US" smtClean="0"/>
              <a:pPr/>
              <a:t>10/9/2009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D548F12-2DE6-429A-8719-C58E276C24F3}" type="datetimeFigureOut">
              <a:rPr lang="en-US" smtClean="0"/>
              <a:pPr/>
              <a:t>10/9/2009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D548F12-2DE6-429A-8719-C58E276C24F3}" type="datetimeFigureOut">
              <a:rPr lang="en-US" smtClean="0"/>
              <a:pPr/>
              <a:t>10/9/2009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548F12-2DE6-429A-8719-C58E276C24F3}" type="datetimeFigureOut">
              <a:rPr lang="en-US" smtClean="0"/>
              <a:pPr/>
              <a:t>10/9/2009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548F12-2DE6-429A-8719-C58E276C24F3}" type="datetimeFigureOut">
              <a:rPr lang="en-US" smtClean="0"/>
              <a:pPr/>
              <a:t>10/9/2009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D548F12-2DE6-429A-8719-C58E276C24F3}" type="datetimeFigureOut">
              <a:rPr lang="en-US" smtClean="0"/>
              <a:pPr/>
              <a:t>10/9/2009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94588CB-0180-47BC-B5F3-12D003535E6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D548F12-2DE6-429A-8719-C58E276C24F3}" type="datetimeFigureOut">
              <a:rPr lang="en-US" smtClean="0"/>
              <a:pPr/>
              <a:t>10/9/2009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4588CB-0180-47BC-B5F3-12D003535E6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46093"/>
            <a:ext cx="7162800" cy="954107"/>
          </a:xfrm>
          <a:prstGeom prst="rect">
            <a:avLst/>
          </a:prstGeom>
          <a:noFill/>
        </p:spPr>
        <p:txBody>
          <a:bodyPr wrap="square" rtlCol="0">
            <a:spAutoFit/>
          </a:bodyPr>
          <a:lstStyle/>
          <a:p>
            <a:pPr algn="ctr"/>
            <a:r>
              <a:rPr lang="en-US" sz="2800" dirty="0" smtClean="0"/>
              <a:t>N-Heterocyclic </a:t>
            </a:r>
            <a:r>
              <a:rPr lang="en-US" sz="2800" dirty="0" err="1" smtClean="0"/>
              <a:t>Carbenes</a:t>
            </a:r>
            <a:r>
              <a:rPr lang="en-US" sz="2800" dirty="0" smtClean="0"/>
              <a:t> in Iron-Catalyzed Cross-Coupling Reactions</a:t>
            </a:r>
            <a:endParaRPr lang="en-US" sz="2800" dirty="0"/>
          </a:p>
        </p:txBody>
      </p:sp>
      <p:sp>
        <p:nvSpPr>
          <p:cNvPr id="5" name="TextBox 4"/>
          <p:cNvSpPr txBox="1"/>
          <p:nvPr/>
        </p:nvSpPr>
        <p:spPr>
          <a:xfrm>
            <a:off x="609600" y="1600200"/>
            <a:ext cx="7391400" cy="369332"/>
          </a:xfrm>
          <a:prstGeom prst="rect">
            <a:avLst/>
          </a:prstGeom>
          <a:noFill/>
        </p:spPr>
        <p:txBody>
          <a:bodyPr wrap="square" rtlCol="0">
            <a:spAutoFit/>
          </a:bodyPr>
          <a:lstStyle/>
          <a:p>
            <a:r>
              <a:rPr lang="en-US" dirty="0" smtClean="0"/>
              <a:t>Marc C. Perry, Department of Chemistry, University of Alaska Anchorage</a:t>
            </a:r>
            <a:endParaRPr lang="en-US" dirty="0"/>
          </a:p>
        </p:txBody>
      </p:sp>
      <p:sp>
        <p:nvSpPr>
          <p:cNvPr id="6" name="TextBox 5"/>
          <p:cNvSpPr txBox="1"/>
          <p:nvPr/>
        </p:nvSpPr>
        <p:spPr>
          <a:xfrm>
            <a:off x="609600" y="1981200"/>
            <a:ext cx="7772400" cy="1384995"/>
          </a:xfrm>
          <a:prstGeom prst="rect">
            <a:avLst/>
          </a:prstGeom>
          <a:noFill/>
        </p:spPr>
        <p:txBody>
          <a:bodyPr wrap="square" rtlCol="0">
            <a:spAutoFit/>
          </a:bodyPr>
          <a:lstStyle/>
          <a:p>
            <a:r>
              <a:rPr lang="en-US" sz="1400" dirty="0" smtClean="0"/>
              <a:t>Although the iron-catalyzed cross-coupling of aryl chlorides and alkyl </a:t>
            </a:r>
            <a:r>
              <a:rPr lang="en-US" sz="1400" dirty="0" err="1" smtClean="0"/>
              <a:t>Grignards</a:t>
            </a:r>
            <a:r>
              <a:rPr lang="en-US" sz="1400" dirty="0" smtClean="0"/>
              <a:t> has received significant attention, there are still some challenges that need to be addressed in order to broaden the scope of the types of substrates that can be used.  Currently, there is no good method for the general cross-coupling of secondary alkyl </a:t>
            </a:r>
            <a:r>
              <a:rPr lang="en-US" sz="1400" dirty="0" err="1" smtClean="0"/>
              <a:t>Grignards</a:t>
            </a:r>
            <a:r>
              <a:rPr lang="en-US" sz="1400" dirty="0" smtClean="0"/>
              <a:t>, and successful cross-couplings of </a:t>
            </a:r>
            <a:r>
              <a:rPr lang="en-US" sz="1400" dirty="0" err="1" smtClean="0"/>
              <a:t>unactivated</a:t>
            </a:r>
            <a:r>
              <a:rPr lang="en-US" sz="1400" dirty="0" smtClean="0"/>
              <a:t> aryl chlorides have not been reported.  We have addressed both of these issues by using </a:t>
            </a:r>
            <a:r>
              <a:rPr lang="en-US" sz="1400" dirty="0" smtClean="0">
                <a:latin typeface="Symbol" pitchFamily="18" charset="2"/>
              </a:rPr>
              <a:t>p</a:t>
            </a:r>
            <a:r>
              <a:rPr lang="en-US" sz="1400" dirty="0" smtClean="0"/>
              <a:t>-acidic </a:t>
            </a:r>
            <a:r>
              <a:rPr lang="en-US" sz="1400" dirty="0" err="1" smtClean="0"/>
              <a:t>ligands</a:t>
            </a:r>
            <a:r>
              <a:rPr lang="en-US" sz="1400" dirty="0" smtClean="0"/>
              <a:t> including </a:t>
            </a:r>
            <a:r>
              <a:rPr lang="en-US" sz="1400" dirty="0" err="1" smtClean="0"/>
              <a:t>isonitriles</a:t>
            </a:r>
            <a:r>
              <a:rPr lang="en-US" sz="1400" dirty="0" smtClean="0"/>
              <a:t> and N-heterocyclic </a:t>
            </a:r>
            <a:r>
              <a:rPr lang="en-US" sz="1400" dirty="0" err="1" smtClean="0"/>
              <a:t>carbenes</a:t>
            </a:r>
            <a:r>
              <a:rPr lang="en-US" sz="1400" dirty="0" smtClean="0"/>
              <a:t>.</a:t>
            </a:r>
            <a:endParaRPr lang="en-US" sz="1400" dirty="0"/>
          </a:p>
        </p:txBody>
      </p:sp>
      <p:grpSp>
        <p:nvGrpSpPr>
          <p:cNvPr id="14" name="Group 13"/>
          <p:cNvGrpSpPr/>
          <p:nvPr/>
        </p:nvGrpSpPr>
        <p:grpSpPr>
          <a:xfrm>
            <a:off x="3048000" y="3429000"/>
            <a:ext cx="2921775" cy="1524000"/>
            <a:chOff x="2869425" y="3429000"/>
            <a:chExt cx="2921775" cy="1524000"/>
          </a:xfrm>
        </p:grpSpPr>
        <p:sp>
          <p:nvSpPr>
            <p:cNvPr id="13" name="Oval 12"/>
            <p:cNvSpPr/>
            <p:nvPr/>
          </p:nvSpPr>
          <p:spPr>
            <a:xfrm>
              <a:off x="2869425" y="3429000"/>
              <a:ext cx="2895600" cy="1524000"/>
            </a:xfrm>
            <a:prstGeom prst="ellips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391536" y="3612444"/>
              <a:ext cx="2286000" cy="369332"/>
            </a:xfrm>
            <a:prstGeom prst="rect">
              <a:avLst/>
            </a:prstGeom>
            <a:noFill/>
          </p:spPr>
          <p:txBody>
            <a:bodyPr wrap="square" rtlCol="0">
              <a:spAutoFit/>
            </a:bodyPr>
            <a:lstStyle/>
            <a:p>
              <a:r>
                <a:rPr lang="en-US" dirty="0" smtClean="0"/>
                <a:t>FeCl</a:t>
              </a:r>
              <a:r>
                <a:rPr lang="en-US" baseline="-25000" dirty="0" smtClean="0"/>
                <a:t>2 </a:t>
              </a:r>
              <a:r>
                <a:rPr lang="en-US" dirty="0" smtClean="0"/>
                <a:t>(5 mol%)</a:t>
              </a:r>
              <a:endParaRPr lang="en-US" dirty="0"/>
            </a:p>
          </p:txBody>
        </p:sp>
        <p:sp>
          <p:nvSpPr>
            <p:cNvPr id="9" name="TextBox 8"/>
            <p:cNvSpPr txBox="1"/>
            <p:nvPr/>
          </p:nvSpPr>
          <p:spPr>
            <a:xfrm>
              <a:off x="3924936" y="4005112"/>
              <a:ext cx="633507" cy="369332"/>
            </a:xfrm>
            <a:prstGeom prst="rect">
              <a:avLst/>
            </a:prstGeom>
            <a:noFill/>
          </p:spPr>
          <p:txBody>
            <a:bodyPr wrap="square" rtlCol="0">
              <a:spAutoFit/>
            </a:bodyPr>
            <a:lstStyle/>
            <a:p>
              <a:r>
                <a:rPr lang="en-US" dirty="0" smtClean="0"/>
                <a:t>THF</a:t>
              </a:r>
              <a:endParaRPr lang="en-US" dirty="0"/>
            </a:p>
          </p:txBody>
        </p:sp>
        <p:sp>
          <p:nvSpPr>
            <p:cNvPr id="10" name="TextBox 9"/>
            <p:cNvSpPr txBox="1"/>
            <p:nvPr/>
          </p:nvSpPr>
          <p:spPr>
            <a:xfrm>
              <a:off x="3621040" y="4374444"/>
              <a:ext cx="1370696" cy="369332"/>
            </a:xfrm>
            <a:prstGeom prst="rect">
              <a:avLst/>
            </a:prstGeom>
            <a:noFill/>
          </p:spPr>
          <p:txBody>
            <a:bodyPr wrap="none" rtlCol="0">
              <a:spAutoFit/>
            </a:bodyPr>
            <a:lstStyle/>
            <a:p>
              <a:r>
                <a:rPr lang="en-US" dirty="0" smtClean="0">
                  <a:solidFill>
                    <a:srgbClr val="FFC000"/>
                  </a:solidFill>
                </a:rPr>
                <a:t>L (10 mol%)</a:t>
              </a:r>
              <a:endParaRPr lang="en-US" dirty="0">
                <a:solidFill>
                  <a:srgbClr val="FFC000"/>
                </a:solidFill>
              </a:endParaRPr>
            </a:p>
          </p:txBody>
        </p:sp>
        <p:sp>
          <p:nvSpPr>
            <p:cNvPr id="11" name="TextBox 10"/>
            <p:cNvSpPr txBox="1"/>
            <p:nvPr/>
          </p:nvSpPr>
          <p:spPr>
            <a:xfrm>
              <a:off x="2934336" y="3993444"/>
              <a:ext cx="726481" cy="369332"/>
            </a:xfrm>
            <a:prstGeom prst="rect">
              <a:avLst/>
            </a:prstGeom>
            <a:noFill/>
          </p:spPr>
          <p:txBody>
            <a:bodyPr wrap="none" rtlCol="0">
              <a:spAutoFit/>
            </a:bodyPr>
            <a:lstStyle/>
            <a:p>
              <a:r>
                <a:rPr lang="en-US" dirty="0" err="1" smtClean="0">
                  <a:solidFill>
                    <a:srgbClr val="0E1194"/>
                  </a:solidFill>
                </a:rPr>
                <a:t>Ar-Cl</a:t>
              </a:r>
              <a:endParaRPr lang="en-US" dirty="0">
                <a:solidFill>
                  <a:srgbClr val="0E1194"/>
                </a:solidFill>
              </a:endParaRPr>
            </a:p>
          </p:txBody>
        </p:sp>
        <p:sp>
          <p:nvSpPr>
            <p:cNvPr id="12" name="TextBox 11"/>
            <p:cNvSpPr txBox="1"/>
            <p:nvPr/>
          </p:nvSpPr>
          <p:spPr>
            <a:xfrm>
              <a:off x="4839336" y="3993444"/>
              <a:ext cx="951864" cy="369332"/>
            </a:xfrm>
            <a:prstGeom prst="rect">
              <a:avLst/>
            </a:prstGeom>
            <a:noFill/>
          </p:spPr>
          <p:txBody>
            <a:bodyPr wrap="none" rtlCol="0">
              <a:spAutoFit/>
            </a:bodyPr>
            <a:lstStyle/>
            <a:p>
              <a:r>
                <a:rPr lang="en-US" dirty="0" smtClean="0">
                  <a:solidFill>
                    <a:srgbClr val="C00000"/>
                  </a:solidFill>
                </a:rPr>
                <a:t>R-</a:t>
              </a:r>
              <a:r>
                <a:rPr lang="en-US" dirty="0" err="1" smtClean="0">
                  <a:solidFill>
                    <a:srgbClr val="C00000"/>
                  </a:solidFill>
                </a:rPr>
                <a:t>MgCl</a:t>
              </a:r>
              <a:endParaRPr lang="en-US" dirty="0">
                <a:solidFill>
                  <a:srgbClr val="C00000"/>
                </a:solidFill>
              </a:endParaRPr>
            </a:p>
          </p:txBody>
        </p:sp>
      </p:grpSp>
      <p:sp>
        <p:nvSpPr>
          <p:cNvPr id="15" name="Bent-Up Arrow 14"/>
          <p:cNvSpPr/>
          <p:nvPr/>
        </p:nvSpPr>
        <p:spPr>
          <a:xfrm rot="10800000">
            <a:off x="1600200" y="4114800"/>
            <a:ext cx="1371600" cy="609600"/>
          </a:xfrm>
          <a:prstGeom prst="bentUpArrow">
            <a:avLst/>
          </a:prstGeom>
          <a:solidFill>
            <a:schemeClr val="bg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Up Arrow 17"/>
          <p:cNvSpPr/>
          <p:nvPr/>
        </p:nvSpPr>
        <p:spPr>
          <a:xfrm rot="10800000" flipH="1">
            <a:off x="6019801" y="4114800"/>
            <a:ext cx="1371602" cy="609600"/>
          </a:xfrm>
          <a:prstGeom prst="bentUpArrow">
            <a:avLst/>
          </a:prstGeom>
          <a:solidFill>
            <a:schemeClr val="bg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1" name="Table 20"/>
          <p:cNvGraphicFramePr>
            <a:graphicFrameLocks noGrp="1"/>
          </p:cNvGraphicFramePr>
          <p:nvPr/>
        </p:nvGraphicFramePr>
        <p:xfrm>
          <a:off x="152400" y="5029200"/>
          <a:ext cx="4343400" cy="1463040"/>
        </p:xfrm>
        <a:graphic>
          <a:graphicData uri="http://schemas.openxmlformats.org/drawingml/2006/table">
            <a:tbl>
              <a:tblPr>
                <a:tableStyleId>{69C7853C-536D-4A76-A0AE-DD22124D55A5}</a:tableStyleId>
              </a:tblPr>
              <a:tblGrid>
                <a:gridCol w="1517431"/>
                <a:gridCol w="1156138"/>
                <a:gridCol w="650328"/>
                <a:gridCol w="1019503"/>
              </a:tblGrid>
              <a:tr h="365760">
                <a:tc>
                  <a:txBody>
                    <a:bodyPr/>
                    <a:lstStyle/>
                    <a:p>
                      <a:pPr marL="0" marR="0" algn="ctr">
                        <a:spcBef>
                          <a:spcPts val="0"/>
                        </a:spcBef>
                        <a:spcAft>
                          <a:spcPts val="0"/>
                        </a:spcAft>
                      </a:pPr>
                      <a:r>
                        <a:rPr lang="en-US" sz="1400" baseline="-25000" dirty="0" err="1">
                          <a:solidFill>
                            <a:srgbClr val="0E1194"/>
                          </a:solidFill>
                        </a:rPr>
                        <a:t>Ar-Cl</a:t>
                      </a:r>
                      <a:endParaRPr lang="en-US" sz="1400" dirty="0">
                        <a:solidFill>
                          <a:srgbClr val="0E1194"/>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baseline="-25000" dirty="0">
                          <a:solidFill>
                            <a:srgbClr val="C00000"/>
                          </a:solidFill>
                        </a:rPr>
                        <a:t>R</a:t>
                      </a:r>
                      <a:r>
                        <a:rPr lang="en-US" sz="1400" baseline="-25000" dirty="0"/>
                        <a:t> (equivalence)</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baseline="-25000" dirty="0"/>
                        <a:t>Time</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baseline="-25000" dirty="0"/>
                        <a:t>% </a:t>
                      </a:r>
                      <a:r>
                        <a:rPr lang="en-US" sz="1400" baseline="-25000" dirty="0" err="1"/>
                        <a:t>Yield</a:t>
                      </a:r>
                      <a:r>
                        <a:rPr lang="en-US" sz="1400" baseline="30000" dirty="0" err="1"/>
                        <a:t>a</a:t>
                      </a:r>
                      <a:r>
                        <a:rPr lang="en-US" sz="1400" baseline="-25000" dirty="0"/>
                        <a:t> (B:L)</a:t>
                      </a:r>
                      <a:r>
                        <a:rPr lang="en-US" sz="1400" baseline="30000" dirty="0"/>
                        <a:t>b</a:t>
                      </a:r>
                      <a:endParaRPr lang="en-US" sz="1400" dirty="0">
                        <a:latin typeface="Times New Roman"/>
                        <a:ea typeface="Times New Roman"/>
                        <a:cs typeface="Times New Roman"/>
                      </a:endParaRPr>
                    </a:p>
                  </a:txBody>
                  <a:tcPr marL="68580" marR="68580" marT="0" marB="0" anchor="ctr"/>
                </a:tc>
              </a:tr>
              <a:tr h="365760">
                <a:tc rowSpan="3">
                  <a:txBody>
                    <a:bodyPr/>
                    <a:lstStyle/>
                    <a:p>
                      <a:pPr marL="0" marR="0" algn="ctr">
                        <a:spcBef>
                          <a:spcPts val="0"/>
                        </a:spcBef>
                        <a:spcAft>
                          <a:spcPts val="0"/>
                        </a:spcAft>
                      </a:pP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err="1"/>
                        <a:t>cyclohexyl</a:t>
                      </a:r>
                      <a:r>
                        <a:rPr lang="en-US" sz="1200" dirty="0"/>
                        <a:t> (2)</a:t>
                      </a: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a:t>20 min</a:t>
                      </a: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a:t>99</a:t>
                      </a:r>
                      <a:endParaRPr lang="en-US" sz="1200" dirty="0">
                        <a:latin typeface="Times New Roman"/>
                        <a:ea typeface="Times New Roman"/>
                        <a:cs typeface="Times New Roman"/>
                      </a:endParaRPr>
                    </a:p>
                  </a:txBody>
                  <a:tcPr marL="68580" marR="68580" marT="0" marB="0" anchor="ctr"/>
                </a:tc>
              </a:tr>
              <a:tr h="365760">
                <a:tc vMerge="1">
                  <a:txBody>
                    <a:bodyPr/>
                    <a:lstStyle/>
                    <a:p>
                      <a:endParaRPr lang="en-US"/>
                    </a:p>
                  </a:txBody>
                  <a:tcPr/>
                </a:tc>
                <a:tc>
                  <a:txBody>
                    <a:bodyPr/>
                    <a:lstStyle/>
                    <a:p>
                      <a:pPr marL="0" marR="0" algn="ctr">
                        <a:spcBef>
                          <a:spcPts val="0"/>
                        </a:spcBef>
                        <a:spcAft>
                          <a:spcPts val="0"/>
                        </a:spcAft>
                      </a:pPr>
                      <a:r>
                        <a:rPr lang="en-US" sz="1200" dirty="0"/>
                        <a:t>isopropyl (2)</a:t>
                      </a: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a:t>20 min</a:t>
                      </a: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a:t>99 (48:1)</a:t>
                      </a:r>
                      <a:endParaRPr lang="en-US" sz="1200" dirty="0">
                        <a:latin typeface="Times New Roman"/>
                        <a:ea typeface="Times New Roman"/>
                        <a:cs typeface="Times New Roman"/>
                      </a:endParaRPr>
                    </a:p>
                  </a:txBody>
                  <a:tcPr marL="68580" marR="68580" marT="0" marB="0" anchor="ctr"/>
                </a:tc>
              </a:tr>
              <a:tr h="365760">
                <a:tc vMerge="1">
                  <a:txBody>
                    <a:bodyPr/>
                    <a:lstStyle/>
                    <a:p>
                      <a:endParaRPr lang="en-US"/>
                    </a:p>
                  </a:txBody>
                  <a:tcPr/>
                </a:tc>
                <a:tc>
                  <a:txBody>
                    <a:bodyPr/>
                    <a:lstStyle/>
                    <a:p>
                      <a:pPr marL="0" marR="0" algn="ctr">
                        <a:spcBef>
                          <a:spcPts val="0"/>
                        </a:spcBef>
                        <a:spcAft>
                          <a:spcPts val="0"/>
                        </a:spcAft>
                      </a:pPr>
                      <a:r>
                        <a:rPr lang="en-US" sz="1200" dirty="0"/>
                        <a:t>sec-butyl (2)</a:t>
                      </a: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a:t>20 min</a:t>
                      </a:r>
                      <a:endParaRPr lang="en-US" sz="12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200" dirty="0"/>
                        <a:t>99 (48:1)</a:t>
                      </a:r>
                      <a:endParaRPr lang="en-US" sz="1200" dirty="0">
                        <a:latin typeface="Times New Roman"/>
                        <a:ea typeface="Times New Roman"/>
                        <a:cs typeface="Times New Roman"/>
                      </a:endParaRPr>
                    </a:p>
                  </a:txBody>
                  <a:tcPr marL="68580" marR="68580" marT="0" marB="0" anchor="ctr"/>
                </a:tc>
              </a:tr>
            </a:tbl>
          </a:graphicData>
        </a:graphic>
      </p:graphicFrame>
      <p:graphicFrame>
        <p:nvGraphicFramePr>
          <p:cNvPr id="15365" name="Object 5"/>
          <p:cNvGraphicFramePr>
            <a:graphicFrameLocks noChangeAspect="1"/>
          </p:cNvGraphicFramePr>
          <p:nvPr/>
        </p:nvGraphicFramePr>
        <p:xfrm>
          <a:off x="228600" y="5562600"/>
          <a:ext cx="1325828" cy="762000"/>
        </p:xfrm>
        <a:graphic>
          <a:graphicData uri="http://schemas.openxmlformats.org/presentationml/2006/ole">
            <p:oleObj spid="_x0000_s15365" name="CS ChemDraw Drawing" r:id="rId4" imgW="1645590" imgH="945942" progId="ChemDraw.Document.6.0">
              <p:embed/>
            </p:oleObj>
          </a:graphicData>
        </a:graphic>
      </p:graphicFrame>
      <p:sp>
        <p:nvSpPr>
          <p:cNvPr id="26" name="TextBox 25"/>
          <p:cNvSpPr txBox="1"/>
          <p:nvPr/>
        </p:nvSpPr>
        <p:spPr>
          <a:xfrm>
            <a:off x="228600" y="6477000"/>
            <a:ext cx="2971800" cy="276999"/>
          </a:xfrm>
          <a:prstGeom prst="rect">
            <a:avLst/>
          </a:prstGeom>
          <a:noFill/>
        </p:spPr>
        <p:txBody>
          <a:bodyPr wrap="square" rtlCol="0">
            <a:spAutoFit/>
          </a:bodyPr>
          <a:lstStyle/>
          <a:p>
            <a:r>
              <a:rPr lang="en-US" sz="1200" dirty="0" smtClean="0">
                <a:solidFill>
                  <a:schemeClr val="bg1"/>
                </a:solidFill>
              </a:rPr>
              <a:t>a) GC Yield  b) branched to linear ratio</a:t>
            </a:r>
            <a:endParaRPr lang="en-US" sz="1200" dirty="0">
              <a:solidFill>
                <a:schemeClr val="bg1"/>
              </a:solidFill>
            </a:endParaRPr>
          </a:p>
        </p:txBody>
      </p:sp>
      <p:graphicFrame>
        <p:nvGraphicFramePr>
          <p:cNvPr id="27" name="Table 26"/>
          <p:cNvGraphicFramePr>
            <a:graphicFrameLocks noGrp="1"/>
          </p:cNvGraphicFramePr>
          <p:nvPr/>
        </p:nvGraphicFramePr>
        <p:xfrm>
          <a:off x="5029200" y="5029200"/>
          <a:ext cx="3962400" cy="1463040"/>
        </p:xfrm>
        <a:graphic>
          <a:graphicData uri="http://schemas.openxmlformats.org/drawingml/2006/table">
            <a:tbl>
              <a:tblPr>
                <a:tableStyleId>{69C7853C-536D-4A76-A0AE-DD22124D55A5}</a:tableStyleId>
              </a:tblPr>
              <a:tblGrid>
                <a:gridCol w="1524000"/>
                <a:gridCol w="1066800"/>
                <a:gridCol w="609600"/>
                <a:gridCol w="762000"/>
              </a:tblGrid>
              <a:tr h="365760">
                <a:tc>
                  <a:txBody>
                    <a:bodyPr/>
                    <a:lstStyle/>
                    <a:p>
                      <a:pPr marL="0" marR="0" algn="ctr">
                        <a:spcBef>
                          <a:spcPts val="0"/>
                        </a:spcBef>
                        <a:spcAft>
                          <a:spcPts val="0"/>
                        </a:spcAft>
                      </a:pPr>
                      <a:r>
                        <a:rPr lang="en-US" sz="1400" baseline="-25000" dirty="0" err="1">
                          <a:solidFill>
                            <a:srgbClr val="0E1194"/>
                          </a:solidFill>
                        </a:rPr>
                        <a:t>Ar-Cl</a:t>
                      </a:r>
                      <a:endParaRPr lang="en-US" sz="1400" dirty="0">
                        <a:solidFill>
                          <a:srgbClr val="0E1194"/>
                        </a:solidFill>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baseline="-25000" dirty="0">
                          <a:solidFill>
                            <a:srgbClr val="C00000"/>
                          </a:solidFill>
                        </a:rPr>
                        <a:t>R</a:t>
                      </a:r>
                      <a:r>
                        <a:rPr lang="en-US" sz="1400" baseline="-25000" dirty="0"/>
                        <a:t> (equivalence)</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baseline="-25000"/>
                        <a:t>Time</a:t>
                      </a:r>
                      <a:endParaRPr lang="en-US" sz="140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baseline="-25000"/>
                        <a:t>% Yield</a:t>
                      </a:r>
                      <a:r>
                        <a:rPr lang="en-US" sz="1400" baseline="30000"/>
                        <a:t>a</a:t>
                      </a:r>
                      <a:endParaRPr lang="en-US" sz="1400">
                        <a:latin typeface="Times New Roman"/>
                        <a:ea typeface="Times New Roman"/>
                        <a:cs typeface="Times New Roman"/>
                      </a:endParaRPr>
                    </a:p>
                  </a:txBody>
                  <a:tcPr marL="68580" marR="68580" marT="0" marB="0" anchor="ctr"/>
                </a:tc>
              </a:tr>
              <a:tr h="365760">
                <a:tc rowSpan="3">
                  <a:txBody>
                    <a:bodyPr/>
                    <a:lstStyle/>
                    <a:p>
                      <a:pPr marL="0" marR="0" algn="ctr">
                        <a:spcBef>
                          <a:spcPts val="0"/>
                        </a:spcBef>
                        <a:spcAft>
                          <a:spcPts val="0"/>
                        </a:spcAft>
                      </a:pP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butyl (6)</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 3 hr</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87 </a:t>
                      </a:r>
                      <a:endParaRPr lang="en-US" sz="1400" dirty="0">
                        <a:latin typeface="Times New Roman"/>
                        <a:ea typeface="Times New Roman"/>
                        <a:cs typeface="Times New Roman"/>
                      </a:endParaRPr>
                    </a:p>
                  </a:txBody>
                  <a:tcPr marL="68580" marR="68580" marT="0" marB="0" anchor="ctr"/>
                </a:tc>
              </a:tr>
              <a:tr h="365760">
                <a:tc vMerge="1">
                  <a:txBody>
                    <a:bodyPr/>
                    <a:lstStyle/>
                    <a:p>
                      <a:endParaRPr lang="en-US"/>
                    </a:p>
                  </a:txBody>
                  <a:tcPr/>
                </a:tc>
                <a:tc>
                  <a:txBody>
                    <a:bodyPr/>
                    <a:lstStyle/>
                    <a:p>
                      <a:pPr marL="0" marR="0" algn="ctr">
                        <a:spcBef>
                          <a:spcPts val="0"/>
                        </a:spcBef>
                        <a:spcAft>
                          <a:spcPts val="0"/>
                        </a:spcAft>
                      </a:pPr>
                      <a:r>
                        <a:rPr lang="en-US" sz="1400" dirty="0"/>
                        <a:t>isobutyl (6)</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 3 hr</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99 </a:t>
                      </a:r>
                      <a:endParaRPr lang="en-US" sz="1400" dirty="0">
                        <a:latin typeface="Times New Roman"/>
                        <a:ea typeface="Times New Roman"/>
                        <a:cs typeface="Times New Roman"/>
                      </a:endParaRPr>
                    </a:p>
                  </a:txBody>
                  <a:tcPr marL="68580" marR="68580" marT="0" marB="0" anchor="ctr"/>
                </a:tc>
              </a:tr>
              <a:tr h="365760">
                <a:tc vMerge="1">
                  <a:txBody>
                    <a:bodyPr/>
                    <a:lstStyle/>
                    <a:p>
                      <a:endParaRPr lang="en-US"/>
                    </a:p>
                  </a:txBody>
                  <a:tcPr/>
                </a:tc>
                <a:tc>
                  <a:txBody>
                    <a:bodyPr/>
                    <a:lstStyle/>
                    <a:p>
                      <a:pPr marL="0" marR="0" algn="ctr">
                        <a:spcBef>
                          <a:spcPts val="0"/>
                        </a:spcBef>
                        <a:spcAft>
                          <a:spcPts val="0"/>
                        </a:spcAft>
                      </a:pPr>
                      <a:r>
                        <a:rPr lang="en-US" sz="1400"/>
                        <a:t>propyl (6)</a:t>
                      </a:r>
                      <a:endParaRPr lang="en-US" sz="140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 3 hr</a:t>
                      </a:r>
                      <a:endParaRPr lang="en-US" sz="1400" dirty="0">
                        <a:latin typeface="Times New Roman"/>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t>81 </a:t>
                      </a:r>
                      <a:endParaRPr lang="en-US" sz="1400" dirty="0">
                        <a:latin typeface="Times New Roman"/>
                        <a:ea typeface="Times New Roman"/>
                        <a:cs typeface="Times New Roman"/>
                      </a:endParaRPr>
                    </a:p>
                  </a:txBody>
                  <a:tcPr marL="68580" marR="68580" marT="0" marB="0" anchor="ctr"/>
                </a:tc>
              </a:tr>
            </a:tbl>
          </a:graphicData>
        </a:graphic>
      </p:graphicFrame>
      <p:graphicFrame>
        <p:nvGraphicFramePr>
          <p:cNvPr id="15369" name="Object 9"/>
          <p:cNvGraphicFramePr>
            <a:graphicFrameLocks noChangeAspect="1"/>
          </p:cNvGraphicFramePr>
          <p:nvPr/>
        </p:nvGraphicFramePr>
        <p:xfrm>
          <a:off x="5094111" y="5562600"/>
          <a:ext cx="1433224" cy="762000"/>
        </p:xfrm>
        <a:graphic>
          <a:graphicData uri="http://schemas.openxmlformats.org/presentationml/2006/ole">
            <p:oleObj spid="_x0000_s15369" name="CS ChemDraw Drawing" r:id="rId5" imgW="1779783" imgH="945942" progId="ChemDraw.Document.6.0">
              <p:embed/>
            </p:oleObj>
          </a:graphicData>
        </a:graphic>
      </p:graphicFrame>
      <p:sp>
        <p:nvSpPr>
          <p:cNvPr id="33" name="TextBox 32"/>
          <p:cNvSpPr txBox="1"/>
          <p:nvPr/>
        </p:nvSpPr>
        <p:spPr>
          <a:xfrm>
            <a:off x="5105400" y="6477000"/>
            <a:ext cx="2971800" cy="276999"/>
          </a:xfrm>
          <a:prstGeom prst="rect">
            <a:avLst/>
          </a:prstGeom>
          <a:noFill/>
        </p:spPr>
        <p:txBody>
          <a:bodyPr wrap="square" rtlCol="0">
            <a:spAutoFit/>
          </a:bodyPr>
          <a:lstStyle/>
          <a:p>
            <a:r>
              <a:rPr lang="en-US" sz="1200" dirty="0" smtClean="0">
                <a:solidFill>
                  <a:schemeClr val="bg1"/>
                </a:solidFill>
              </a:rPr>
              <a:t>a) GC Yield </a:t>
            </a:r>
            <a:endParaRPr lang="en-US" sz="1200" dirty="0">
              <a:solidFill>
                <a:schemeClr val="bg1"/>
              </a:solidFill>
            </a:endParaRPr>
          </a:p>
        </p:txBody>
      </p:sp>
      <p:graphicFrame>
        <p:nvGraphicFramePr>
          <p:cNvPr id="15371" name="Object 11"/>
          <p:cNvGraphicFramePr>
            <a:graphicFrameLocks noChangeAspect="1"/>
          </p:cNvGraphicFramePr>
          <p:nvPr/>
        </p:nvGraphicFramePr>
        <p:xfrm>
          <a:off x="609600" y="3355976"/>
          <a:ext cx="1638300" cy="1153770"/>
        </p:xfrm>
        <a:graphic>
          <a:graphicData uri="http://schemas.openxmlformats.org/presentationml/2006/ole">
            <p:oleObj spid="_x0000_s15371" name="CS ChemDraw Drawing" r:id="rId6" imgW="1942660" imgH="1368303" progId="ChemDraw.Document.6.0">
              <p:embed/>
            </p:oleObj>
          </a:graphicData>
        </a:graphic>
      </p:graphicFrame>
      <p:graphicFrame>
        <p:nvGraphicFramePr>
          <p:cNvPr id="15372" name="Object 12"/>
          <p:cNvGraphicFramePr>
            <a:graphicFrameLocks noChangeAspect="1"/>
          </p:cNvGraphicFramePr>
          <p:nvPr/>
        </p:nvGraphicFramePr>
        <p:xfrm>
          <a:off x="6907213" y="3309938"/>
          <a:ext cx="2147887" cy="1271587"/>
        </p:xfrm>
        <a:graphic>
          <a:graphicData uri="http://schemas.openxmlformats.org/presentationml/2006/ole">
            <p:oleObj spid="_x0000_s15372" name="CS ChemDraw Drawing" r:id="rId7" imgW="3276344" imgH="1933428" progId="ChemDraw.Document.6.0">
              <p:embed/>
            </p:oleObj>
          </a:graphicData>
        </a:graphic>
      </p:graphicFrame>
      <p:sp>
        <p:nvSpPr>
          <p:cNvPr id="22" name="TextBox 21"/>
          <p:cNvSpPr txBox="1"/>
          <p:nvPr/>
        </p:nvSpPr>
        <p:spPr>
          <a:xfrm>
            <a:off x="2057400" y="4191000"/>
            <a:ext cx="685800" cy="307777"/>
          </a:xfrm>
          <a:prstGeom prst="rect">
            <a:avLst/>
          </a:prstGeom>
          <a:noFill/>
        </p:spPr>
        <p:txBody>
          <a:bodyPr wrap="square" rtlCol="0">
            <a:spAutoFit/>
          </a:bodyPr>
          <a:lstStyle/>
          <a:p>
            <a:r>
              <a:rPr lang="en-US" sz="1400" dirty="0" smtClean="0">
                <a:solidFill>
                  <a:srgbClr val="FFC000"/>
                </a:solidFill>
              </a:rPr>
              <a:t>25 </a:t>
            </a:r>
            <a:r>
              <a:rPr lang="en-US" sz="1400" baseline="30000" dirty="0" smtClean="0">
                <a:solidFill>
                  <a:srgbClr val="FFC000"/>
                </a:solidFill>
              </a:rPr>
              <a:t>0</a:t>
            </a:r>
            <a:r>
              <a:rPr lang="en-US" sz="1400" baseline="-25000" dirty="0" smtClean="0">
                <a:solidFill>
                  <a:srgbClr val="FFC000"/>
                </a:solidFill>
              </a:rPr>
              <a:t>C</a:t>
            </a:r>
            <a:endParaRPr lang="en-US" sz="1400" dirty="0">
              <a:solidFill>
                <a:srgbClr val="FFC000"/>
              </a:solidFill>
            </a:endParaRPr>
          </a:p>
        </p:txBody>
      </p:sp>
      <p:sp>
        <p:nvSpPr>
          <p:cNvPr id="23" name="TextBox 22"/>
          <p:cNvSpPr txBox="1"/>
          <p:nvPr/>
        </p:nvSpPr>
        <p:spPr>
          <a:xfrm>
            <a:off x="6553200" y="4176734"/>
            <a:ext cx="685800" cy="307777"/>
          </a:xfrm>
          <a:prstGeom prst="rect">
            <a:avLst/>
          </a:prstGeom>
          <a:noFill/>
        </p:spPr>
        <p:txBody>
          <a:bodyPr wrap="square" rtlCol="0">
            <a:spAutoFit/>
          </a:bodyPr>
          <a:lstStyle/>
          <a:p>
            <a:r>
              <a:rPr lang="en-US" sz="1400" dirty="0" smtClean="0">
                <a:solidFill>
                  <a:srgbClr val="FFC000"/>
                </a:solidFill>
              </a:rPr>
              <a:t>70 </a:t>
            </a:r>
            <a:r>
              <a:rPr lang="en-US" sz="1400" baseline="30000" dirty="0" smtClean="0">
                <a:solidFill>
                  <a:srgbClr val="FFC000"/>
                </a:solidFill>
              </a:rPr>
              <a:t>0</a:t>
            </a:r>
            <a:r>
              <a:rPr lang="en-US" sz="1400" baseline="-25000" dirty="0" smtClean="0">
                <a:solidFill>
                  <a:srgbClr val="FFC000"/>
                </a:solidFill>
              </a:rPr>
              <a:t>C</a:t>
            </a:r>
            <a:endParaRPr lang="en-US" sz="1400" dirty="0">
              <a:solidFill>
                <a:srgbClr val="FFC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88</TotalTime>
  <Words>206</Words>
  <Application>Microsoft Office PowerPoint</Application>
  <PresentationFormat>On-screen Show (4:3)</PresentationFormat>
  <Paragraphs>39</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Flow</vt:lpstr>
      <vt:lpstr>CS ChemDraw Drawing</vt:lpstr>
      <vt:lpstr>Slide 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11</cp:revision>
  <dcterms:created xsi:type="dcterms:W3CDTF">2009-10-08T23:21:49Z</dcterms:created>
  <dcterms:modified xsi:type="dcterms:W3CDTF">2009-10-09T19:44:39Z</dcterms:modified>
</cp:coreProperties>
</file>