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B"/>
    <a:srgbClr val="FFFF66"/>
    <a:srgbClr val="37455B"/>
    <a:srgbClr val="162032"/>
    <a:srgbClr val="1D2B43"/>
    <a:srgbClr val="101B40"/>
    <a:srgbClr val="6702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E2B56-6865-479E-947A-69BE4B152544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59563-5369-473A-A7D6-4AB8438C8B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BC35-9D0B-4495-869A-E6B2CE675F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4000">
              <a:srgbClr val="6702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162032"/>
            </a:gs>
            <a:gs pos="92000">
              <a:srgbClr val="37455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0364" y="12591"/>
            <a:ext cx="56946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Catalyst Engineering Using Support-</a:t>
            </a:r>
            <a:r>
              <a:rPr lang="en-US" b="1" dirty="0" err="1" smtClean="0">
                <a:solidFill>
                  <a:schemeClr val="bg1"/>
                </a:solidFill>
              </a:rPr>
              <a:t>Dopant</a:t>
            </a:r>
            <a:r>
              <a:rPr lang="en-US" b="1" dirty="0" smtClean="0">
                <a:solidFill>
                  <a:schemeClr val="bg1"/>
                </a:solidFill>
              </a:rPr>
              <a:t> Modification: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Towards Intelligent Design of Catalyst Systems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0364" y="532527"/>
            <a:ext cx="542808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Ryan </a:t>
            </a:r>
            <a:r>
              <a:rPr lang="en-US" sz="1000" b="1" dirty="0" err="1" smtClean="0">
                <a:solidFill>
                  <a:schemeClr val="bg1"/>
                </a:solidFill>
              </a:rPr>
              <a:t>O’Hayre</a:t>
            </a:r>
            <a:r>
              <a:rPr lang="en-US" sz="1000" b="1" dirty="0" smtClean="0">
                <a:solidFill>
                  <a:schemeClr val="bg1"/>
                </a:solidFill>
              </a:rPr>
              <a:t>, </a:t>
            </a:r>
            <a:r>
              <a:rPr lang="en-US" sz="1000" b="1" dirty="0">
                <a:solidFill>
                  <a:schemeClr val="bg1"/>
                </a:solidFill>
              </a:rPr>
              <a:t>Department of </a:t>
            </a:r>
            <a:r>
              <a:rPr lang="en-US" sz="1000" b="1" dirty="0" smtClean="0">
                <a:solidFill>
                  <a:schemeClr val="bg1"/>
                </a:solidFill>
              </a:rPr>
              <a:t>Metallurgical and Materials Engineering, Colorado School of Mines</a:t>
            </a:r>
            <a:endParaRPr lang="en-US" sz="1000" b="1" dirty="0">
              <a:solidFill>
                <a:schemeClr val="bg1"/>
              </a:solidFill>
            </a:endParaRPr>
          </a:p>
        </p:txBody>
      </p:sp>
      <p:pic>
        <p:nvPicPr>
          <p:cNvPr id="8" name="Picture 7" descr="MINES&amp;triangle_full_RGB_T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14918" y="76200"/>
            <a:ext cx="552882" cy="609600"/>
          </a:xfrm>
          <a:prstGeom prst="rect">
            <a:avLst/>
          </a:prstGeom>
        </p:spPr>
      </p:pic>
      <p:cxnSp>
        <p:nvCxnSpPr>
          <p:cNvPr id="1282" name="Straight Connector 1281"/>
          <p:cNvCxnSpPr/>
          <p:nvPr/>
        </p:nvCxnSpPr>
        <p:spPr>
          <a:xfrm rot="10800000" flipH="1">
            <a:off x="20364" y="762001"/>
            <a:ext cx="9123636" cy="46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4" name="Text Box 5"/>
          <p:cNvSpPr txBox="1">
            <a:spLocks noChangeArrowheads="1"/>
          </p:cNvSpPr>
          <p:nvPr/>
        </p:nvSpPr>
        <p:spPr bwMode="auto">
          <a:xfrm>
            <a:off x="76200" y="799981"/>
            <a:ext cx="8991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Motivation:</a:t>
            </a:r>
            <a:r>
              <a:rPr lang="en-US" sz="1400" dirty="0">
                <a:solidFill>
                  <a:schemeClr val="bg1"/>
                </a:solidFill>
              </a:rPr>
              <a:t> Exploit a novel surface-modification technique to enhance the catalytic activity and durability of Pt/C systems relevant to fuel cell applications. Determine the fundamental mechanisms that underpin this effect.</a:t>
            </a:r>
          </a:p>
          <a:p>
            <a:pPr algn="dist">
              <a:spcBef>
                <a:spcPct val="50000"/>
              </a:spcBef>
            </a:pPr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286" name="Group 52"/>
          <p:cNvGrpSpPr>
            <a:grpSpLocks/>
          </p:cNvGrpSpPr>
          <p:nvPr/>
        </p:nvGrpSpPr>
        <p:grpSpPr bwMode="auto">
          <a:xfrm>
            <a:off x="5559721" y="4464050"/>
            <a:ext cx="2974680" cy="2171896"/>
            <a:chOff x="3310" y="2736"/>
            <a:chExt cx="2066" cy="1659"/>
          </a:xfrm>
        </p:grpSpPr>
        <p:sp>
          <p:nvSpPr>
            <p:cNvPr id="1287" name="Text Box 21"/>
            <p:cNvSpPr txBox="1">
              <a:spLocks noChangeArrowheads="1"/>
            </p:cNvSpPr>
            <p:nvPr/>
          </p:nvSpPr>
          <p:spPr bwMode="auto">
            <a:xfrm flipV="1">
              <a:off x="3310" y="2736"/>
              <a:ext cx="278" cy="1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>
                  <a:solidFill>
                    <a:schemeClr val="bg1"/>
                  </a:solidFill>
                </a:rPr>
                <a:t>Mass Activity (A/g)</a:t>
              </a:r>
            </a:p>
          </p:txBody>
        </p:sp>
        <p:grpSp>
          <p:nvGrpSpPr>
            <p:cNvPr id="1288" name="Group 36"/>
            <p:cNvGrpSpPr>
              <a:grpSpLocks/>
            </p:cNvGrpSpPr>
            <p:nvPr/>
          </p:nvGrpSpPr>
          <p:grpSpPr bwMode="auto">
            <a:xfrm>
              <a:off x="3504" y="2986"/>
              <a:ext cx="1872" cy="1006"/>
              <a:chOff x="1152" y="1843"/>
              <a:chExt cx="1872" cy="1006"/>
            </a:xfrm>
          </p:grpSpPr>
          <p:sp>
            <p:nvSpPr>
              <p:cNvPr id="1299" name="Line 11"/>
              <p:cNvSpPr>
                <a:spLocks noChangeShapeType="1"/>
              </p:cNvSpPr>
              <p:nvPr/>
            </p:nvSpPr>
            <p:spPr bwMode="auto">
              <a:xfrm>
                <a:off x="1392" y="1920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0" name="Line 12"/>
              <p:cNvSpPr>
                <a:spLocks noChangeShapeType="1"/>
              </p:cNvSpPr>
              <p:nvPr/>
            </p:nvSpPr>
            <p:spPr bwMode="auto">
              <a:xfrm>
                <a:off x="1392" y="2736"/>
                <a:ext cx="1632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1" name="Rectangle 13"/>
              <p:cNvSpPr>
                <a:spLocks noChangeArrowheads="1"/>
              </p:cNvSpPr>
              <p:nvPr/>
            </p:nvSpPr>
            <p:spPr bwMode="auto">
              <a:xfrm>
                <a:off x="1776" y="2640"/>
                <a:ext cx="144" cy="96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2" name="Rectangle 14"/>
              <p:cNvSpPr>
                <a:spLocks noChangeArrowheads="1"/>
              </p:cNvSpPr>
              <p:nvPr/>
            </p:nvSpPr>
            <p:spPr bwMode="auto">
              <a:xfrm>
                <a:off x="2016" y="2688"/>
                <a:ext cx="144" cy="48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3" name="Rectangle 15"/>
              <p:cNvSpPr>
                <a:spLocks noChangeArrowheads="1"/>
              </p:cNvSpPr>
              <p:nvPr/>
            </p:nvSpPr>
            <p:spPr bwMode="auto">
              <a:xfrm>
                <a:off x="2256" y="2496"/>
                <a:ext cx="144" cy="240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4" name="Rectangle 16"/>
              <p:cNvSpPr>
                <a:spLocks noChangeArrowheads="1"/>
              </p:cNvSpPr>
              <p:nvPr/>
            </p:nvSpPr>
            <p:spPr bwMode="auto">
              <a:xfrm>
                <a:off x="2496" y="2400"/>
                <a:ext cx="144" cy="336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5" name="Rectangle 17"/>
              <p:cNvSpPr>
                <a:spLocks noChangeArrowheads="1"/>
              </p:cNvSpPr>
              <p:nvPr/>
            </p:nvSpPr>
            <p:spPr bwMode="auto">
              <a:xfrm>
                <a:off x="2736" y="2544"/>
                <a:ext cx="144" cy="192"/>
              </a:xfrm>
              <a:prstGeom prst="rect">
                <a:avLst/>
              </a:prstGeom>
              <a:solidFill>
                <a:srgbClr val="9999FF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6" name="Rectangle 18"/>
              <p:cNvSpPr>
                <a:spLocks noChangeArrowheads="1"/>
              </p:cNvSpPr>
              <p:nvPr/>
            </p:nvSpPr>
            <p:spPr bwMode="auto">
              <a:xfrm>
                <a:off x="1488" y="1968"/>
                <a:ext cx="144" cy="768"/>
              </a:xfrm>
              <a:prstGeom prst="rect">
                <a:avLst/>
              </a:prstGeom>
              <a:solidFill>
                <a:srgbClr val="D42A0E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7" name="Line 22"/>
              <p:cNvSpPr>
                <a:spLocks noChangeShapeType="1"/>
              </p:cNvSpPr>
              <p:nvPr/>
            </p:nvSpPr>
            <p:spPr bwMode="auto">
              <a:xfrm>
                <a:off x="1344" y="1968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8" name="Line 24"/>
              <p:cNvSpPr>
                <a:spLocks noChangeShapeType="1"/>
              </p:cNvSpPr>
              <p:nvPr/>
            </p:nvSpPr>
            <p:spPr bwMode="auto">
              <a:xfrm>
                <a:off x="1344" y="2160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09" name="Line 26"/>
              <p:cNvSpPr>
                <a:spLocks noChangeShapeType="1"/>
              </p:cNvSpPr>
              <p:nvPr/>
            </p:nvSpPr>
            <p:spPr bwMode="auto">
              <a:xfrm>
                <a:off x="1344" y="2352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10" name="Line 28"/>
              <p:cNvSpPr>
                <a:spLocks noChangeShapeType="1"/>
              </p:cNvSpPr>
              <p:nvPr/>
            </p:nvSpPr>
            <p:spPr bwMode="auto">
              <a:xfrm>
                <a:off x="1344" y="2544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11" name="Line 30"/>
              <p:cNvSpPr>
                <a:spLocks noChangeShapeType="1"/>
              </p:cNvSpPr>
              <p:nvPr/>
            </p:nvSpPr>
            <p:spPr bwMode="auto">
              <a:xfrm>
                <a:off x="1344" y="2736"/>
                <a:ext cx="48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312" name="Text Box 31"/>
              <p:cNvSpPr txBox="1">
                <a:spLocks noChangeArrowheads="1"/>
              </p:cNvSpPr>
              <p:nvPr/>
            </p:nvSpPr>
            <p:spPr bwMode="auto">
              <a:xfrm>
                <a:off x="1152" y="1843"/>
                <a:ext cx="288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1"/>
                    </a:solidFill>
                  </a:rPr>
                  <a:t>1.6</a:t>
                </a:r>
              </a:p>
            </p:txBody>
          </p:sp>
          <p:sp>
            <p:nvSpPr>
              <p:cNvPr id="1313" name="Text Box 32"/>
              <p:cNvSpPr txBox="1">
                <a:spLocks noChangeArrowheads="1"/>
              </p:cNvSpPr>
              <p:nvPr/>
            </p:nvSpPr>
            <p:spPr bwMode="auto">
              <a:xfrm>
                <a:off x="1152" y="2064"/>
                <a:ext cx="2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1"/>
                    </a:solidFill>
                  </a:rPr>
                  <a:t>1.2</a:t>
                </a:r>
              </a:p>
            </p:txBody>
          </p:sp>
          <p:sp>
            <p:nvSpPr>
              <p:cNvPr id="1314" name="Text Box 33"/>
              <p:cNvSpPr txBox="1">
                <a:spLocks noChangeArrowheads="1"/>
              </p:cNvSpPr>
              <p:nvPr/>
            </p:nvSpPr>
            <p:spPr bwMode="auto">
              <a:xfrm>
                <a:off x="1152" y="2256"/>
                <a:ext cx="288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1"/>
                    </a:solidFill>
                  </a:rPr>
                  <a:t>0.8</a:t>
                </a:r>
              </a:p>
            </p:txBody>
          </p:sp>
          <p:sp>
            <p:nvSpPr>
              <p:cNvPr id="1315" name="Text Box 34"/>
              <p:cNvSpPr txBox="1">
                <a:spLocks noChangeArrowheads="1"/>
              </p:cNvSpPr>
              <p:nvPr/>
            </p:nvSpPr>
            <p:spPr bwMode="auto">
              <a:xfrm>
                <a:off x="1152" y="2448"/>
                <a:ext cx="2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1"/>
                    </a:solidFill>
                  </a:rPr>
                  <a:t>0.4</a:t>
                </a:r>
              </a:p>
            </p:txBody>
          </p:sp>
          <p:sp>
            <p:nvSpPr>
              <p:cNvPr id="1316" name="Text Box 35"/>
              <p:cNvSpPr txBox="1">
                <a:spLocks noChangeArrowheads="1"/>
              </p:cNvSpPr>
              <p:nvPr/>
            </p:nvSpPr>
            <p:spPr bwMode="auto">
              <a:xfrm>
                <a:off x="1152" y="2639"/>
                <a:ext cx="288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200">
                    <a:solidFill>
                      <a:schemeClr val="bg1"/>
                    </a:solidFill>
                  </a:rPr>
                  <a:t>  0</a:t>
                </a:r>
              </a:p>
            </p:txBody>
          </p:sp>
        </p:grpSp>
        <p:sp>
          <p:nvSpPr>
            <p:cNvPr id="1289" name="Line 37"/>
            <p:cNvSpPr>
              <a:spLocks noChangeShapeType="1"/>
            </p:cNvSpPr>
            <p:nvPr/>
          </p:nvSpPr>
          <p:spPr bwMode="auto">
            <a:xfrm flipV="1">
              <a:off x="5232" y="3898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0" name="Line 38"/>
            <p:cNvSpPr>
              <a:spLocks noChangeShapeType="1"/>
            </p:cNvSpPr>
            <p:nvPr/>
          </p:nvSpPr>
          <p:spPr bwMode="auto">
            <a:xfrm flipH="1" flipV="1">
              <a:off x="4128" y="3898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1" name="Line 39"/>
            <p:cNvSpPr>
              <a:spLocks noChangeShapeType="1"/>
            </p:cNvSpPr>
            <p:nvPr/>
          </p:nvSpPr>
          <p:spPr bwMode="auto">
            <a:xfrm flipV="1">
              <a:off x="3888" y="3754"/>
              <a:ext cx="48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2" name="Text Box 40"/>
            <p:cNvSpPr txBox="1">
              <a:spLocks noChangeArrowheads="1"/>
            </p:cNvSpPr>
            <p:nvPr/>
          </p:nvSpPr>
          <p:spPr bwMode="auto">
            <a:xfrm>
              <a:off x="3504" y="3936"/>
              <a:ext cx="768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dirty="0">
                  <a:solidFill>
                    <a:schemeClr val="bg1"/>
                  </a:solidFill>
                </a:rPr>
                <a:t>Our Pt/C catalyst</a:t>
              </a:r>
            </a:p>
          </p:txBody>
        </p:sp>
        <p:sp>
          <p:nvSpPr>
            <p:cNvPr id="1293" name="Text Box 41"/>
            <p:cNvSpPr txBox="1">
              <a:spLocks noChangeArrowheads="1"/>
            </p:cNvSpPr>
            <p:nvPr/>
          </p:nvSpPr>
          <p:spPr bwMode="auto">
            <a:xfrm>
              <a:off x="4320" y="3995"/>
              <a:ext cx="816" cy="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solidFill>
                    <a:schemeClr val="bg1"/>
                  </a:solidFill>
                </a:rPr>
                <a:t>Typical Pt/C catalysts</a:t>
              </a:r>
            </a:p>
          </p:txBody>
        </p:sp>
        <p:sp>
          <p:nvSpPr>
            <p:cNvPr id="1294" name="Line 42"/>
            <p:cNvSpPr>
              <a:spLocks noChangeShapeType="1"/>
            </p:cNvSpPr>
            <p:nvPr/>
          </p:nvSpPr>
          <p:spPr bwMode="auto">
            <a:xfrm>
              <a:off x="4128" y="3994"/>
              <a:ext cx="110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5" name="Line 43"/>
            <p:cNvSpPr>
              <a:spLocks noChangeShapeType="1"/>
            </p:cNvSpPr>
            <p:nvPr/>
          </p:nvSpPr>
          <p:spPr bwMode="auto">
            <a:xfrm>
              <a:off x="4992" y="3994"/>
              <a:ext cx="24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6" name="Line 44"/>
            <p:cNvSpPr>
              <a:spLocks noChangeShapeType="1"/>
            </p:cNvSpPr>
            <p:nvPr/>
          </p:nvSpPr>
          <p:spPr bwMode="auto">
            <a:xfrm flipH="1" flipV="1">
              <a:off x="4416" y="3898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7" name="Line 45"/>
            <p:cNvSpPr>
              <a:spLocks noChangeShapeType="1"/>
            </p:cNvSpPr>
            <p:nvPr/>
          </p:nvSpPr>
          <p:spPr bwMode="auto">
            <a:xfrm flipH="1" flipV="1">
              <a:off x="4704" y="3898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98" name="Line 46"/>
            <p:cNvSpPr>
              <a:spLocks noChangeShapeType="1"/>
            </p:cNvSpPr>
            <p:nvPr/>
          </p:nvSpPr>
          <p:spPr bwMode="auto">
            <a:xfrm flipH="1" flipV="1">
              <a:off x="4944" y="3898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pic>
        <p:nvPicPr>
          <p:cNvPr id="1317" name="Picture 48"/>
          <p:cNvPicPr>
            <a:picLocks noChangeAspect="1" noChangeArrowheads="1"/>
          </p:cNvPicPr>
          <p:nvPr/>
        </p:nvPicPr>
        <p:blipFill>
          <a:blip r:embed="rId4" cstate="print"/>
          <a:srcRect t="455"/>
          <a:stretch>
            <a:fillRect/>
          </a:stretch>
        </p:blipFill>
        <p:spPr bwMode="auto">
          <a:xfrm>
            <a:off x="5410200" y="1359136"/>
            <a:ext cx="3505200" cy="2931877"/>
          </a:xfrm>
          <a:prstGeom prst="rect">
            <a:avLst/>
          </a:prstGeom>
          <a:noFill/>
        </p:spPr>
      </p:pic>
      <p:sp>
        <p:nvSpPr>
          <p:cNvPr id="1318" name="Text Box 49"/>
          <p:cNvSpPr txBox="1">
            <a:spLocks noChangeArrowheads="1"/>
          </p:cNvSpPr>
          <p:nvPr/>
        </p:nvSpPr>
        <p:spPr bwMode="auto">
          <a:xfrm>
            <a:off x="76200" y="1402884"/>
            <a:ext cx="5257800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Approach:</a:t>
            </a:r>
            <a:r>
              <a:rPr lang="en-US" sz="1400" dirty="0">
                <a:solidFill>
                  <a:schemeClr val="bg1"/>
                </a:solidFill>
              </a:rPr>
              <a:t> Our experimental approach uses highly controlled, geometrically simple Pt/graphite test-systems. The fundamental mechanisms and effects of surface </a:t>
            </a:r>
            <a:r>
              <a:rPr lang="en-US" sz="1400" dirty="0" err="1">
                <a:solidFill>
                  <a:schemeClr val="bg1"/>
                </a:solidFill>
              </a:rPr>
              <a:t>dopant</a:t>
            </a:r>
            <a:r>
              <a:rPr lang="en-US" sz="1400" dirty="0">
                <a:solidFill>
                  <a:schemeClr val="bg1"/>
                </a:solidFill>
              </a:rPr>
              <a:t> modification are explored by comparing the structure, chemistry, and activity of doped versus </a:t>
            </a:r>
            <a:r>
              <a:rPr lang="en-US" sz="1400" dirty="0" err="1">
                <a:solidFill>
                  <a:schemeClr val="bg1"/>
                </a:solidFill>
              </a:rPr>
              <a:t>undoped</a:t>
            </a:r>
            <a:r>
              <a:rPr lang="en-US" sz="1400" dirty="0">
                <a:solidFill>
                  <a:schemeClr val="bg1"/>
                </a:solidFill>
              </a:rPr>
              <a:t> (control) catalyst systems </a:t>
            </a:r>
            <a:r>
              <a:rPr lang="en-US" sz="1400" b="1" dirty="0">
                <a:solidFill>
                  <a:schemeClr val="bg1"/>
                </a:solidFill>
              </a:rPr>
              <a:t>(fig 1</a:t>
            </a:r>
            <a:r>
              <a:rPr lang="en-US" sz="1400" b="1" dirty="0" smtClean="0">
                <a:solidFill>
                  <a:schemeClr val="bg1"/>
                </a:solidFill>
              </a:rPr>
              <a:t>)</a:t>
            </a:r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19" name="Text Box 50"/>
          <p:cNvSpPr txBox="1">
            <a:spLocks noChangeArrowheads="1"/>
          </p:cNvSpPr>
          <p:nvPr/>
        </p:nvSpPr>
        <p:spPr bwMode="auto">
          <a:xfrm>
            <a:off x="5715000" y="42672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1. Our experimental approach</a:t>
            </a:r>
          </a:p>
        </p:txBody>
      </p:sp>
      <p:sp>
        <p:nvSpPr>
          <p:cNvPr id="1320" name="Text Box 51"/>
          <p:cNvSpPr txBox="1">
            <a:spLocks noChangeArrowheads="1"/>
          </p:cNvSpPr>
          <p:nvPr/>
        </p:nvSpPr>
        <p:spPr bwMode="auto">
          <a:xfrm>
            <a:off x="76200" y="2722126"/>
            <a:ext cx="3124200" cy="407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Results: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Using SEM imaging combined with statistical image analysis methods, we have shown that </a:t>
            </a:r>
            <a:r>
              <a:rPr lang="en-US" altLang="zh-CN" sz="1400" i="1" dirty="0">
                <a:solidFill>
                  <a:schemeClr val="bg1"/>
                </a:solidFill>
                <a:ea typeface="SimSun" pitchFamily="2" charset="-122"/>
              </a:rPr>
              <a:t>N-modified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 graphite surfaces lead to significantly smaller average Pt particle size (by approximately a factor of two) and a narrower Pt particle size distribution while also leading to reduced particle agglomeration, all of which are desirable catalyst properties </a:t>
            </a:r>
            <a:r>
              <a:rPr lang="en-US" altLang="zh-CN" sz="1400" b="1" dirty="0">
                <a:solidFill>
                  <a:schemeClr val="bg1"/>
                </a:solidFill>
                <a:ea typeface="SimSun" pitchFamily="2" charset="-122"/>
              </a:rPr>
              <a:t>(fig 2)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. Using electrochemical techniques (IV, CV, EIS), we have shown that these N-modified catalyst systems exhibit catalytic activities that are as much as 2-3X higher (mass-normalized) than the typical commercial Pt/C catalysts used today </a:t>
            </a:r>
            <a:r>
              <a:rPr lang="en-US" altLang="zh-CN" sz="1400" b="1" dirty="0">
                <a:solidFill>
                  <a:schemeClr val="bg1"/>
                </a:solidFill>
                <a:ea typeface="SimSun" pitchFamily="2" charset="-122"/>
              </a:rPr>
              <a:t>(fig 3</a:t>
            </a:r>
            <a:r>
              <a:rPr lang="en-US" altLang="zh-CN" sz="1400" b="1" dirty="0" smtClean="0">
                <a:solidFill>
                  <a:schemeClr val="bg1"/>
                </a:solidFill>
                <a:ea typeface="SimSun" pitchFamily="2" charset="-122"/>
              </a:rPr>
              <a:t>)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 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21" name="Text Box 53"/>
          <p:cNvSpPr txBox="1">
            <a:spLocks noChangeArrowheads="1"/>
          </p:cNvSpPr>
          <p:nvPr/>
        </p:nvSpPr>
        <p:spPr bwMode="auto">
          <a:xfrm>
            <a:off x="5410200" y="6553200"/>
            <a:ext cx="350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3. Our catalyst has high performance</a:t>
            </a:r>
          </a:p>
        </p:txBody>
      </p:sp>
      <p:sp>
        <p:nvSpPr>
          <p:cNvPr id="1322" name="Text Box 54"/>
          <p:cNvSpPr txBox="1">
            <a:spLocks noChangeArrowheads="1"/>
          </p:cNvSpPr>
          <p:nvPr/>
        </p:nvSpPr>
        <p:spPr bwMode="auto">
          <a:xfrm>
            <a:off x="3352800" y="6096000"/>
            <a:ext cx="1905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2. Comparison of </a:t>
            </a:r>
            <a:r>
              <a:rPr lang="en-US" sz="1400" b="1" dirty="0" err="1">
                <a:solidFill>
                  <a:schemeClr val="bg1"/>
                </a:solidFill>
              </a:rPr>
              <a:t>unmodifed</a:t>
            </a:r>
            <a:r>
              <a:rPr lang="en-US" sz="1400" b="1" dirty="0">
                <a:solidFill>
                  <a:schemeClr val="bg1"/>
                </a:solidFill>
              </a:rPr>
              <a:t> (a) vs. N-modified (b) catalyst</a:t>
            </a:r>
          </a:p>
        </p:txBody>
      </p:sp>
      <p:sp>
        <p:nvSpPr>
          <p:cNvPr id="1324" name="Rectangle 56"/>
          <p:cNvSpPr>
            <a:spLocks noChangeArrowheads="1"/>
          </p:cNvSpPr>
          <p:nvPr/>
        </p:nvSpPr>
        <p:spPr bwMode="auto">
          <a:xfrm>
            <a:off x="5410200" y="4648200"/>
            <a:ext cx="3429000" cy="1905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1326" name="Picture 1325" descr="SE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2450592"/>
            <a:ext cx="1780032" cy="36454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252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rohayre</dc:creator>
  <cp:lastModifiedBy>rohayre</cp:lastModifiedBy>
  <cp:revision>3</cp:revision>
  <dcterms:created xsi:type="dcterms:W3CDTF">2006-08-16T00:00:00Z</dcterms:created>
  <dcterms:modified xsi:type="dcterms:W3CDTF">2009-08-13T19:42:27Z</dcterms:modified>
</cp:coreProperties>
</file>