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21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t>10/14/2009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t>10/14/2009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t>10/14/2009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8D0D07-C02F-4C4F-ADC6-21576686189E}" type="datetimeFigureOut">
              <a:rPr lang="en-US" smtClean="0"/>
              <a:t>10/14/2009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8D0D07-C02F-4C4F-ADC6-21576686189E}" type="datetimeFigureOut">
              <a:rPr lang="en-US" smtClean="0"/>
              <a:t>10/14/2009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8D0D07-C02F-4C4F-ADC6-21576686189E}" type="datetimeFigureOut">
              <a:rPr lang="en-US" smtClean="0"/>
              <a:t>10/14/2009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8D0D07-C02F-4C4F-ADC6-21576686189E}" type="datetimeFigureOut">
              <a:rPr lang="en-US" smtClean="0"/>
              <a:t>10/14/2009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8D0D07-C02F-4C4F-ADC6-21576686189E}" type="datetimeFigureOut">
              <a:rPr lang="en-US" smtClean="0"/>
              <a:t>10/14/2009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8D0D07-C02F-4C4F-ADC6-21576686189E}" type="datetimeFigureOut">
              <a:rPr lang="en-US" smtClean="0"/>
              <a:t>10/14/2009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8D0D07-C02F-4C4F-ADC6-21576686189E}" type="datetimeFigureOut">
              <a:rPr lang="en-US" smtClean="0"/>
              <a:t>10/14/2009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8D0D07-C02F-4C4F-ADC6-21576686189E}" type="datetimeFigureOut">
              <a:rPr lang="en-US" smtClean="0"/>
              <a:t>10/14/2009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FAE52B-D1FE-4E42-8623-86E286B421A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D0D07-C02F-4C4F-ADC6-21576686189E}" type="datetimeFigureOut">
              <a:rPr lang="en-US" smtClean="0"/>
              <a:t>10/14/2009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FAE52B-D1FE-4E42-8623-86E286B421A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3500000" scaled="1"/>
            <a:tileRect/>
          </a:gradFill>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Rectangle 1"/>
          <p:cNvSpPr>
            <a:spLocks noChangeArrowheads="1"/>
          </p:cNvSpPr>
          <p:nvPr/>
        </p:nvSpPr>
        <p:spPr bwMode="auto">
          <a:xfrm>
            <a:off x="0" y="228600"/>
            <a:ext cx="914400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Arial" pitchFamily="34" charset="0"/>
                <a:ea typeface="SimSun" pitchFamily="2" charset="-122"/>
                <a:cs typeface="Arial" pitchFamily="34" charset="0"/>
              </a:rPr>
              <a:t>A New Type of Discotic Liquid Crystals for Organic Solar Cells</a:t>
            </a:r>
          </a:p>
          <a:p>
            <a:pPr algn="ctr" fontAlgn="base">
              <a:spcBef>
                <a:spcPct val="0"/>
              </a:spcBef>
              <a:spcAft>
                <a:spcPct val="0"/>
              </a:spcAft>
            </a:pPr>
            <a:endParaRPr kumimoji="0" lang="en-US" b="0" i="0" u="none" strike="noStrike" cap="none" normalizeH="0" baseline="0" dirty="0" smtClean="0">
              <a:ln>
                <a:noFill/>
              </a:ln>
              <a:effectLst/>
              <a:latin typeface="Arial" pitchFamily="34" charset="0"/>
              <a:ea typeface="SimSun" pitchFamily="2" charset="-122"/>
              <a:cs typeface="Arial" pitchFamily="34" charset="0"/>
            </a:endParaRPr>
          </a:p>
          <a:p>
            <a:pPr algn="ctr" fontAlgn="base">
              <a:spcBef>
                <a:spcPct val="0"/>
              </a:spcBef>
              <a:spcAft>
                <a:spcPct val="0"/>
              </a:spcAft>
            </a:pPr>
            <a:r>
              <a:rPr kumimoji="0" lang="en-US" sz="1400" b="0" i="0" u="none" strike="noStrike" cap="none" normalizeH="0" baseline="0" dirty="0" smtClean="0">
                <a:ln>
                  <a:noFill/>
                </a:ln>
                <a:effectLst/>
                <a:latin typeface="Arial" pitchFamily="34" charset="0"/>
                <a:ea typeface="SimSun" pitchFamily="2" charset="-122"/>
                <a:cs typeface="Arial" pitchFamily="34" charset="0"/>
              </a:rPr>
              <a:t>Liang-shi Li, Department</a:t>
            </a:r>
            <a:r>
              <a:rPr kumimoji="0" lang="en-US" sz="1400" b="0" i="0" u="none" strike="noStrike" cap="none" normalizeH="0" dirty="0" smtClean="0">
                <a:ln>
                  <a:noFill/>
                </a:ln>
                <a:effectLst/>
                <a:latin typeface="Arial" pitchFamily="34" charset="0"/>
                <a:ea typeface="SimSun" pitchFamily="2" charset="-122"/>
                <a:cs typeface="Arial" pitchFamily="34" charset="0"/>
              </a:rPr>
              <a:t> of Chemistry, Indiana University, Bloomington IN 47405</a:t>
            </a:r>
            <a:endParaRPr kumimoji="0" lang="en-US" sz="1400" b="0" i="0" u="none" strike="noStrike" cap="none" normalizeH="0" baseline="0" dirty="0" smtClean="0">
              <a:ln>
                <a:noFill/>
              </a:ln>
              <a:effectLst/>
              <a:latin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effectLst/>
              <a:latin typeface="Arial" pitchFamily="34" charset="0"/>
            </a:endParaRPr>
          </a:p>
        </p:txBody>
      </p:sp>
      <p:cxnSp>
        <p:nvCxnSpPr>
          <p:cNvPr id="8" name="Straight Connector 7"/>
          <p:cNvCxnSpPr/>
          <p:nvPr/>
        </p:nvCxnSpPr>
        <p:spPr>
          <a:xfrm>
            <a:off x="936008" y="713096"/>
            <a:ext cx="7293592" cy="1588"/>
          </a:xfrm>
          <a:prstGeom prst="line">
            <a:avLst/>
          </a:prstGeom>
          <a:ln w="28575">
            <a:solidFill>
              <a:srgbClr val="FFC000"/>
            </a:solidFill>
          </a:ln>
        </p:spPr>
        <p:style>
          <a:lnRef idx="1">
            <a:schemeClr val="accent6"/>
          </a:lnRef>
          <a:fillRef idx="0">
            <a:schemeClr val="accent6"/>
          </a:fillRef>
          <a:effectRef idx="0">
            <a:schemeClr val="accent6"/>
          </a:effectRef>
          <a:fontRef idx="minor">
            <a:schemeClr val="tx1"/>
          </a:fontRef>
        </p:style>
      </p:cxnSp>
      <p:sp>
        <p:nvSpPr>
          <p:cNvPr id="9" name="Rectangle 8"/>
          <p:cNvSpPr/>
          <p:nvPr/>
        </p:nvSpPr>
        <p:spPr>
          <a:xfrm>
            <a:off x="228600" y="1199864"/>
            <a:ext cx="8637896" cy="954107"/>
          </a:xfrm>
          <a:prstGeom prst="rect">
            <a:avLst/>
          </a:prstGeom>
        </p:spPr>
        <p:txBody>
          <a:bodyPr wrap="square">
            <a:spAutoFit/>
          </a:bodyPr>
          <a:lstStyle/>
          <a:p>
            <a:pPr algn="just"/>
            <a:r>
              <a:rPr kumimoji="0" lang="en-US" sz="1400" b="1" i="0" u="sng" strike="noStrike" cap="none" normalizeH="0" baseline="0" dirty="0" smtClean="0">
                <a:ln>
                  <a:noFill/>
                </a:ln>
                <a:solidFill>
                  <a:srgbClr val="0070C0"/>
                </a:solidFill>
                <a:effectLst/>
                <a:latin typeface="Arial" pitchFamily="34" charset="0"/>
                <a:ea typeface="SimSun" pitchFamily="2" charset="-122"/>
                <a:cs typeface="Arial" pitchFamily="34" charset="0"/>
              </a:rPr>
              <a:t>Liquid crystallin</a:t>
            </a:r>
            <a:r>
              <a:rPr lang="en-US" sz="1400" b="1" u="sng" baseline="0" dirty="0" smtClean="0">
                <a:solidFill>
                  <a:srgbClr val="0070C0"/>
                </a:solidFill>
                <a:latin typeface="Arial" pitchFamily="34" charset="0"/>
                <a:ea typeface="SimSun" pitchFamily="2" charset="-122"/>
                <a:cs typeface="Arial" pitchFamily="34" charset="0"/>
              </a:rPr>
              <a:t>e</a:t>
            </a:r>
            <a:r>
              <a:rPr lang="en-US" sz="1400" b="1" u="sng" dirty="0" smtClean="0">
                <a:solidFill>
                  <a:srgbClr val="0070C0"/>
                </a:solidFill>
                <a:latin typeface="Arial" pitchFamily="34" charset="0"/>
                <a:ea typeface="SimSun" pitchFamily="2" charset="-122"/>
                <a:cs typeface="Arial" pitchFamily="34" charset="0"/>
              </a:rPr>
              <a:t> organic semiconductors</a:t>
            </a:r>
            <a:r>
              <a:rPr lang="en-US" sz="1400" b="1" dirty="0" smtClean="0">
                <a:solidFill>
                  <a:srgbClr val="0070C0"/>
                </a:solidFill>
                <a:latin typeface="Arial" pitchFamily="34" charset="0"/>
                <a:ea typeface="SimSun" pitchFamily="2" charset="-122"/>
                <a:cs typeface="Arial" pitchFamily="34" charset="0"/>
              </a:rPr>
              <a:t>:</a:t>
            </a:r>
            <a:r>
              <a:rPr lang="en-US" sz="1400" dirty="0" smtClean="0">
                <a:solidFill>
                  <a:srgbClr val="0070C0"/>
                </a:solidFill>
                <a:latin typeface="Arial" pitchFamily="34" charset="0"/>
                <a:ea typeface="SimSun" pitchFamily="2" charset="-122"/>
                <a:cs typeface="Arial" pitchFamily="34" charset="0"/>
              </a:rPr>
              <a:t> </a:t>
            </a:r>
            <a:r>
              <a:rPr lang="en-US" sz="1400" dirty="0" smtClean="0">
                <a:solidFill>
                  <a:srgbClr val="0070C0"/>
                </a:solidFill>
                <a:latin typeface="Arial" pitchFamily="34" charset="0"/>
                <a:ea typeface="SimSun" pitchFamily="2" charset="-122"/>
                <a:cs typeface="Arial" pitchFamily="34" charset="0"/>
              </a:rPr>
              <a:t>Solution-processable organic semiconductors are important components in low-cost organic electronics including organic photovoltaic</a:t>
            </a:r>
            <a:r>
              <a:rPr lang="en-US" sz="1400" dirty="0" smtClean="0">
                <a:solidFill>
                  <a:srgbClr val="0070C0"/>
                </a:solidFill>
                <a:latin typeface="Arial" pitchFamily="34" charset="0"/>
                <a:ea typeface="SimSun" pitchFamily="2" charset="-122"/>
                <a:cs typeface="Arial" pitchFamily="34" charset="0"/>
              </a:rPr>
              <a:t>s, light emitting diodes, and field effect transistors. However, the low electrical conductivity of the common solution-processable organic semiconductors has been a factor limiting the device performance. </a:t>
            </a:r>
            <a:endParaRPr lang="en-US" sz="1400" dirty="0">
              <a:solidFill>
                <a:srgbClr val="0070C0"/>
              </a:solidFill>
            </a:endParaRPr>
          </a:p>
        </p:txBody>
      </p:sp>
      <p:graphicFrame>
        <p:nvGraphicFramePr>
          <p:cNvPr id="1028" name="Object 4"/>
          <p:cNvGraphicFramePr>
            <a:graphicFrameLocks noChangeAspect="1"/>
          </p:cNvGraphicFramePr>
          <p:nvPr/>
        </p:nvGraphicFramePr>
        <p:xfrm>
          <a:off x="4267200" y="4648200"/>
          <a:ext cx="1625625" cy="1752600"/>
        </p:xfrm>
        <a:graphic>
          <a:graphicData uri="http://schemas.openxmlformats.org/presentationml/2006/ole">
            <p:oleObj spid="_x0000_s1028" name="CS ChemDraw Drawing" r:id="rId3" imgW="1442847" imgH="1555699" progId="ChemDraw.Document.6.0">
              <p:embed/>
            </p:oleObj>
          </a:graphicData>
        </a:graphic>
      </p:graphicFrame>
      <p:pic>
        <p:nvPicPr>
          <p:cNvPr id="1029" name="Picture 5"/>
          <p:cNvPicPr>
            <a:picLocks noChangeAspect="1" noChangeArrowheads="1"/>
          </p:cNvPicPr>
          <p:nvPr/>
        </p:nvPicPr>
        <p:blipFill>
          <a:blip r:embed="rId4"/>
          <a:srcRect/>
          <a:stretch>
            <a:fillRect/>
          </a:stretch>
        </p:blipFill>
        <p:spPr bwMode="auto">
          <a:xfrm>
            <a:off x="6096000" y="4669735"/>
            <a:ext cx="2533650" cy="1731065"/>
          </a:xfrm>
          <a:prstGeom prst="rect">
            <a:avLst/>
          </a:prstGeom>
          <a:noFill/>
          <a:ln w="9525">
            <a:noFill/>
            <a:miter lim="800000"/>
            <a:headEnd/>
            <a:tailEnd/>
          </a:ln>
          <a:effectLst/>
        </p:spPr>
      </p:pic>
      <p:sp>
        <p:nvSpPr>
          <p:cNvPr id="14" name="Rectangle 13"/>
          <p:cNvSpPr/>
          <p:nvPr/>
        </p:nvSpPr>
        <p:spPr>
          <a:xfrm>
            <a:off x="228600" y="2227940"/>
            <a:ext cx="8641080" cy="1169551"/>
          </a:xfrm>
          <a:prstGeom prst="rect">
            <a:avLst/>
          </a:prstGeom>
        </p:spPr>
        <p:txBody>
          <a:bodyPr wrap="square">
            <a:spAutoFit/>
          </a:bodyPr>
          <a:lstStyle/>
          <a:p>
            <a:pPr algn="just"/>
            <a:r>
              <a:rPr lang="en-US" sz="1400" dirty="0" smtClean="0">
                <a:solidFill>
                  <a:srgbClr val="0070C0"/>
                </a:solidFill>
                <a:latin typeface="Arial" pitchFamily="34" charset="0"/>
                <a:ea typeface="SimSun" pitchFamily="2" charset="-122"/>
                <a:cs typeface="Arial" pitchFamily="34" charset="0"/>
              </a:rPr>
              <a:t>Our goal is to develop a new type of discotic liquid crystalline semiconductors for organic solar cells. Processed </a:t>
            </a:r>
            <a:r>
              <a:rPr lang="en-US" sz="1400" dirty="0" smtClean="0">
                <a:solidFill>
                  <a:srgbClr val="0070C0"/>
                </a:solidFill>
                <a:latin typeface="Arial" pitchFamily="34" charset="0"/>
                <a:ea typeface="SimSun" pitchFamily="2" charset="-122"/>
                <a:cs typeface="Arial" pitchFamily="34" charset="0"/>
              </a:rPr>
              <a:t>with solution-based methods, the liquid crystals can have long-range supramolecular order and thus can transport charges  with large speed. In addition, the compounds we target will have the ability to simultaneously optimize photoinduced charge separation and the subsequent charge transport to electrodes, and therefore are ideal for fabricating organic solar cells.</a:t>
            </a:r>
            <a:endParaRPr lang="en-US" sz="1400" dirty="0">
              <a:solidFill>
                <a:srgbClr val="0070C0"/>
              </a:solidFill>
            </a:endParaRPr>
          </a:p>
        </p:txBody>
      </p:sp>
      <p:sp>
        <p:nvSpPr>
          <p:cNvPr id="15" name="Rectangle 14"/>
          <p:cNvSpPr/>
          <p:nvPr/>
        </p:nvSpPr>
        <p:spPr>
          <a:xfrm>
            <a:off x="228600" y="3491552"/>
            <a:ext cx="8641080" cy="1169551"/>
          </a:xfrm>
          <a:prstGeom prst="rect">
            <a:avLst/>
          </a:prstGeom>
        </p:spPr>
        <p:txBody>
          <a:bodyPr wrap="square">
            <a:spAutoFit/>
          </a:bodyPr>
          <a:lstStyle/>
          <a:p>
            <a:pPr algn="just"/>
            <a:r>
              <a:rPr lang="en-US" sz="1400" dirty="0" smtClean="0">
                <a:solidFill>
                  <a:srgbClr val="0070C0"/>
                </a:solidFill>
                <a:latin typeface="Arial" pitchFamily="34" charset="0"/>
                <a:ea typeface="SimSun" pitchFamily="2" charset="-122"/>
                <a:cs typeface="Arial" pitchFamily="34" charset="0"/>
              </a:rPr>
              <a:t>So far we have developed a general route to </a:t>
            </a:r>
            <a:r>
              <a:rPr lang="en-US" sz="1400" dirty="0" err="1" smtClean="0">
                <a:solidFill>
                  <a:srgbClr val="0070C0"/>
                </a:solidFill>
                <a:latin typeface="Arial" pitchFamily="34" charset="0"/>
                <a:ea typeface="SimSun" pitchFamily="2" charset="-122"/>
                <a:cs typeface="Arial" pitchFamily="34" charset="0"/>
              </a:rPr>
              <a:t>hexa</a:t>
            </a:r>
            <a:r>
              <a:rPr lang="en-US" sz="1400" dirty="0" smtClean="0">
                <a:solidFill>
                  <a:srgbClr val="0070C0"/>
                </a:solidFill>
                <a:latin typeface="Arial" pitchFamily="34" charset="0"/>
                <a:ea typeface="SimSun" pitchFamily="2" charset="-122"/>
                <a:cs typeface="Arial" pitchFamily="34" charset="0"/>
              </a:rPr>
              <a:t>-</a:t>
            </a:r>
            <a:r>
              <a:rPr lang="en-US" sz="1400" i="1" dirty="0" err="1" smtClean="0">
                <a:solidFill>
                  <a:srgbClr val="0070C0"/>
                </a:solidFill>
                <a:latin typeface="Arial" pitchFamily="34" charset="0"/>
                <a:ea typeface="SimSun" pitchFamily="2" charset="-122"/>
                <a:cs typeface="Arial" pitchFamily="34" charset="0"/>
              </a:rPr>
              <a:t>peri</a:t>
            </a:r>
            <a:r>
              <a:rPr lang="en-US" sz="1400" dirty="0" smtClean="0">
                <a:solidFill>
                  <a:srgbClr val="0070C0"/>
                </a:solidFill>
                <a:latin typeface="Arial" pitchFamily="34" charset="0"/>
                <a:ea typeface="SimSun" pitchFamily="2" charset="-122"/>
                <a:cs typeface="Arial" pitchFamily="34" charset="0"/>
              </a:rPr>
              <a:t>-hexabenzocoronene with C</a:t>
            </a:r>
            <a:r>
              <a:rPr lang="en-US" sz="1400" baseline="-25000" dirty="0" smtClean="0">
                <a:solidFill>
                  <a:srgbClr val="0070C0"/>
                </a:solidFill>
                <a:latin typeface="Arial" pitchFamily="34" charset="0"/>
                <a:ea typeface="SimSun" pitchFamily="2" charset="-122"/>
                <a:cs typeface="Arial" pitchFamily="34" charset="0"/>
              </a:rPr>
              <a:t>3</a:t>
            </a:r>
            <a:r>
              <a:rPr lang="en-US" sz="1400" dirty="0" smtClean="0">
                <a:solidFill>
                  <a:srgbClr val="0070C0"/>
                </a:solidFill>
                <a:latin typeface="Arial" pitchFamily="34" charset="0"/>
                <a:ea typeface="SimSun" pitchFamily="2" charset="-122"/>
                <a:cs typeface="Arial" pitchFamily="34" charset="0"/>
              </a:rPr>
              <a:t>-symmetry (HBC, shown below, </a:t>
            </a:r>
            <a:r>
              <a:rPr lang="en-US" sz="1400" b="1" dirty="0" smtClean="0">
                <a:solidFill>
                  <a:srgbClr val="0070C0"/>
                </a:solidFill>
                <a:latin typeface="Arial" pitchFamily="34" charset="0"/>
                <a:ea typeface="SimSun" pitchFamily="2" charset="-122"/>
                <a:cs typeface="Arial" pitchFamily="34" charset="0"/>
              </a:rPr>
              <a:t>R</a:t>
            </a:r>
            <a:r>
              <a:rPr lang="en-US" sz="1400" b="1" baseline="-25000" dirty="0" smtClean="0">
                <a:solidFill>
                  <a:srgbClr val="0070C0"/>
                </a:solidFill>
                <a:latin typeface="Arial" pitchFamily="34" charset="0"/>
                <a:ea typeface="SimSun" pitchFamily="2" charset="-122"/>
                <a:cs typeface="Arial" pitchFamily="34" charset="0"/>
              </a:rPr>
              <a:t>1</a:t>
            </a:r>
            <a:r>
              <a:rPr lang="en-US" sz="1400" b="1" dirty="0" smtClean="0">
                <a:solidFill>
                  <a:srgbClr val="0070C0"/>
                </a:solidFill>
                <a:latin typeface="Arial" pitchFamily="34" charset="0"/>
                <a:ea typeface="SimSun" pitchFamily="2" charset="-122"/>
                <a:cs typeface="Arial" pitchFamily="34" charset="0"/>
                <a:sym typeface="Symbol"/>
              </a:rPr>
              <a:t> R</a:t>
            </a:r>
            <a:r>
              <a:rPr lang="en-US" sz="1400" b="1" baseline="-25000" dirty="0" smtClean="0">
                <a:solidFill>
                  <a:srgbClr val="0070C0"/>
                </a:solidFill>
                <a:latin typeface="Arial" pitchFamily="34" charset="0"/>
                <a:ea typeface="SimSun" pitchFamily="2" charset="-122"/>
                <a:cs typeface="Arial" pitchFamily="34" charset="0"/>
                <a:sym typeface="Symbol"/>
              </a:rPr>
              <a:t>2</a:t>
            </a:r>
            <a:r>
              <a:rPr lang="en-US" sz="1400" dirty="0" smtClean="0">
                <a:solidFill>
                  <a:srgbClr val="0070C0"/>
                </a:solidFill>
                <a:latin typeface="Arial" pitchFamily="34" charset="0"/>
                <a:ea typeface="SimSun" pitchFamily="2" charset="-122"/>
                <a:cs typeface="Arial" pitchFamily="34" charset="0"/>
              </a:rPr>
              <a:t>), a key intermediate to our final targets. HBC themselves are an interesting type of organic semiconductors, and we show that they can have highly-ordered liquid crystalline phase at room temperature (image below: birefringent pattern observed from a HBC thin film between two crossed polarizers. Scale bar: 50 </a:t>
            </a:r>
            <a:r>
              <a:rPr lang="en-US" sz="1400" dirty="0" smtClean="0">
                <a:solidFill>
                  <a:srgbClr val="0070C0"/>
                </a:solidFill>
                <a:latin typeface="Symbol" pitchFamily="18" charset="2"/>
                <a:ea typeface="SimSun" pitchFamily="2" charset="-122"/>
                <a:cs typeface="Arial" pitchFamily="34" charset="0"/>
              </a:rPr>
              <a:t>m</a:t>
            </a:r>
            <a:r>
              <a:rPr lang="en-US" sz="1400" dirty="0" smtClean="0">
                <a:solidFill>
                  <a:srgbClr val="0070C0"/>
                </a:solidFill>
                <a:latin typeface="Arial" pitchFamily="34" charset="0"/>
                <a:ea typeface="SimSun" pitchFamily="2" charset="-122"/>
                <a:cs typeface="Arial" pitchFamily="34" charset="0"/>
              </a:rPr>
              <a:t>m).</a:t>
            </a:r>
            <a:endParaRPr lang="en-US" sz="1400" dirty="0">
              <a:solidFill>
                <a:srgbClr val="0070C0"/>
              </a:solidFill>
            </a:endParaRPr>
          </a:p>
        </p:txBody>
      </p:sp>
      <p:sp>
        <p:nvSpPr>
          <p:cNvPr id="16" name="Rectangle 15"/>
          <p:cNvSpPr/>
          <p:nvPr/>
        </p:nvSpPr>
        <p:spPr>
          <a:xfrm>
            <a:off x="228600" y="4800600"/>
            <a:ext cx="3733800" cy="1169551"/>
          </a:xfrm>
          <a:prstGeom prst="rect">
            <a:avLst/>
          </a:prstGeom>
        </p:spPr>
        <p:txBody>
          <a:bodyPr wrap="square">
            <a:spAutoFit/>
          </a:bodyPr>
          <a:lstStyle/>
          <a:p>
            <a:pPr algn="just"/>
            <a:r>
              <a:rPr lang="en-US" sz="1400" dirty="0" smtClean="0">
                <a:solidFill>
                  <a:srgbClr val="0070C0"/>
                </a:solidFill>
                <a:latin typeface="Arial" pitchFamily="34" charset="0"/>
                <a:ea typeface="SimSun" pitchFamily="2" charset="-122"/>
                <a:cs typeface="Arial" pitchFamily="34" charset="0"/>
              </a:rPr>
              <a:t>The room-temperature liquid crystals not only enable high charge transport efficiency, but also enable the solar cells to be self-healing due to the low viscosity of the liquid crystals.</a:t>
            </a:r>
            <a:endParaRPr lang="en-US" sz="1400" dirty="0">
              <a:solidFill>
                <a:srgbClr val="0070C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256</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CS ChemDraw Drawing</vt:lpstr>
      <vt:lpstr>Slide 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ls li</dc:creator>
  <cp:lastModifiedBy> ls li</cp:lastModifiedBy>
  <cp:revision>3</cp:revision>
  <dcterms:created xsi:type="dcterms:W3CDTF">2009-10-14T19:55:27Z</dcterms:created>
  <dcterms:modified xsi:type="dcterms:W3CDTF">2009-10-14T22:00:28Z</dcterms:modified>
</cp:coreProperties>
</file>