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C80DC95-370A-4D5E-B778-1B87B7265DA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80DC95-370A-4D5E-B778-1B87B7265DA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92F3E-B344-4C5B-8A24-7F6AFC760A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AA6C1-260B-4A3A-B72E-67A220B6DD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72219-656A-4AD9-B324-CE27AF0B4F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3A805-AB70-4D37-B584-E7F1947A66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9ECF7-C292-4DCA-AE5E-A04EE5D21F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03A03-79DE-410C-A881-99BBCCF1CD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DC6D0-E791-433A-86BA-1CB866040B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CB482-891F-4D54-AFAF-C9B487CC0C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D6E75-EB7E-4E25-B5F6-EE87C118F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883A0-7ED9-4BD4-BF0C-5073B8AD5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80A06-075B-42C0-A401-2C4CF7C3D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E8B321-917D-4F80-AF39-ED09DC6CC93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8" descr="forUC01red_96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495925"/>
            <a:ext cx="9144000" cy="1362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57959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Proton Transfer in Phosphoric Acid Based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Fuel Cell Membranes</a:t>
            </a:r>
          </a:p>
          <a:p>
            <a:r>
              <a:rPr lang="en-US" sz="2400" b="1" dirty="0" smtClean="0">
                <a:solidFill>
                  <a:schemeClr val="tx2"/>
                </a:solidFill>
              </a:rPr>
              <a:t>Joel R. Fried, Chemical &amp; Materials Engineering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447800"/>
            <a:ext cx="9220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Phosphoric acid (PA), H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PO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, is used as a </a:t>
            </a:r>
            <a:r>
              <a:rPr lang="en-US" sz="1400" dirty="0" err="1" smtClean="0"/>
              <a:t>dopant</a:t>
            </a:r>
            <a:r>
              <a:rPr lang="en-US" sz="1400" dirty="0" smtClean="0"/>
              <a:t> in fuel cell membranes including those made from high-temperature polymers such as </a:t>
            </a:r>
            <a:r>
              <a:rPr lang="en-US" sz="1400" dirty="0" err="1" smtClean="0"/>
              <a:t>polybenzimidazoles</a:t>
            </a:r>
            <a:r>
              <a:rPr lang="en-US" sz="1400" dirty="0" smtClean="0"/>
              <a:t> in order to increase conductivity. The focus of this project is to study the mechanism of proton transfer (PT) </a:t>
            </a:r>
            <a:r>
              <a:rPr lang="en-US" sz="1400" i="1" dirty="0" smtClean="0"/>
              <a:t>in</a:t>
            </a:r>
            <a:r>
              <a:rPr lang="en-US" sz="1400" dirty="0" smtClean="0"/>
              <a:t> </a:t>
            </a:r>
            <a:r>
              <a:rPr lang="en-US" sz="1400" i="1" dirty="0" err="1" smtClean="0"/>
              <a:t>silico</a:t>
            </a:r>
            <a:r>
              <a:rPr lang="en-US" sz="1400" dirty="0" smtClean="0"/>
              <a:t> for several different PA-doped </a:t>
            </a:r>
            <a:r>
              <a:rPr lang="en-US" sz="1400" dirty="0" err="1" smtClean="0"/>
              <a:t>polybenzimidazole</a:t>
            </a:r>
            <a:r>
              <a:rPr lang="en-US" sz="1400" dirty="0" smtClean="0"/>
              <a:t> systems using hybrid </a:t>
            </a:r>
            <a:r>
              <a:rPr lang="en-US" sz="1400" i="1" dirty="0" err="1" smtClean="0"/>
              <a:t>ab</a:t>
            </a:r>
            <a:r>
              <a:rPr lang="en-US" sz="1400" i="1" dirty="0" smtClean="0"/>
              <a:t> initio</a:t>
            </a:r>
            <a:r>
              <a:rPr lang="en-US" sz="1400" dirty="0" smtClean="0"/>
              <a:t> (ADMP) molecular dynamics techniques. Proton affinities of PA and intermediate structures have been obtained using MP2 calculations with quad zeta basis sets as well as by DFT (B3LYP) calculations. </a:t>
            </a:r>
            <a:r>
              <a:rPr lang="en-US" sz="1400" dirty="0"/>
              <a:t>F</a:t>
            </a:r>
            <a:r>
              <a:rPr lang="en-US" sz="1400" dirty="0" smtClean="0"/>
              <a:t>or the first time, ADMP B3LYP/6-31++(</a:t>
            </a:r>
            <a:r>
              <a:rPr lang="en-US" sz="1400" dirty="0" err="1" smtClean="0"/>
              <a:t>d,p</a:t>
            </a:r>
            <a:r>
              <a:rPr lang="en-US" sz="1400" dirty="0" smtClean="0"/>
              <a:t>) calculations of a cluster of three PA molecules at 298 K has shown that PT in PA can occur in less than 55 </a:t>
            </a:r>
            <a:r>
              <a:rPr lang="en-US" sz="1400" smtClean="0"/>
              <a:t>fs</a:t>
            </a:r>
            <a:r>
              <a:rPr lang="en-US" sz="1400" dirty="0" smtClean="0"/>
              <a:t> as shown by the time series below; within 350 </a:t>
            </a:r>
            <a:r>
              <a:rPr lang="en-US" sz="1400" dirty="0" err="1" smtClean="0"/>
              <a:t>fs</a:t>
            </a:r>
            <a:r>
              <a:rPr lang="en-US" sz="1400" dirty="0" smtClean="0"/>
              <a:t>, two PA ionic species (i.e., H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PO</a:t>
            </a:r>
            <a:r>
              <a:rPr lang="en-US" sz="1400" baseline="-25000" dirty="0" smtClean="0"/>
              <a:t>4</a:t>
            </a:r>
            <a:r>
              <a:rPr lang="en-US" sz="1400" baseline="30000" dirty="0" smtClean="0"/>
              <a:t>+</a:t>
            </a:r>
            <a:r>
              <a:rPr lang="en-US" sz="1400" dirty="0" smtClean="0"/>
              <a:t> and H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PO</a:t>
            </a:r>
            <a:r>
              <a:rPr lang="en-US" sz="1400" baseline="-25000" dirty="0" smtClean="0"/>
              <a:t>4</a:t>
            </a:r>
            <a:r>
              <a:rPr lang="en-US" sz="1400" baseline="30000" dirty="0" smtClean="0"/>
              <a:t>-</a:t>
            </a:r>
            <a:r>
              <a:rPr lang="en-US" sz="1400" dirty="0" smtClean="0"/>
              <a:t>) have formed through three PT events.</a:t>
            </a:r>
          </a:p>
        </p:txBody>
      </p:sp>
      <p:grpSp>
        <p:nvGrpSpPr>
          <p:cNvPr id="14" name="组合 11"/>
          <p:cNvGrpSpPr>
            <a:grpSpLocks/>
          </p:cNvGrpSpPr>
          <p:nvPr/>
        </p:nvGrpSpPr>
        <p:grpSpPr bwMode="auto">
          <a:xfrm>
            <a:off x="457200" y="3429000"/>
            <a:ext cx="8375650" cy="1906587"/>
            <a:chOff x="457200" y="4113213"/>
            <a:chExt cx="8376332" cy="1906587"/>
          </a:xfrm>
        </p:grpSpPr>
        <p:pic>
          <p:nvPicPr>
            <p:cNvPr id="15" name="Picture 11" descr="I:\snapshots\1400-.gif"/>
            <p:cNvPicPr>
              <a:picLocks noChangeAspect="1" noChangeArrowheads="1"/>
            </p:cNvPicPr>
            <p:nvPr/>
          </p:nvPicPr>
          <p:blipFill>
            <a:blip r:embed="rId3" cstate="print"/>
            <a:srcRect l="22827" r="22073"/>
            <a:stretch>
              <a:fillRect/>
            </a:stretch>
          </p:blipFill>
          <p:spPr bwMode="auto">
            <a:xfrm>
              <a:off x="6629400" y="4191000"/>
              <a:ext cx="2204132" cy="1828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0" descr="1-"/>
            <p:cNvPicPr>
              <a:picLocks noChangeAspect="1" noChangeArrowheads="1"/>
            </p:cNvPicPr>
            <p:nvPr/>
          </p:nvPicPr>
          <p:blipFill>
            <a:blip r:embed="rId4" cstate="print"/>
            <a:srcRect l="19865" t="3308" r="22575" b="13390"/>
            <a:stretch>
              <a:fillRect/>
            </a:stretch>
          </p:blipFill>
          <p:spPr bwMode="auto">
            <a:xfrm>
              <a:off x="457200" y="4113213"/>
              <a:ext cx="2209800" cy="1905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3" descr="220-"/>
            <p:cNvPicPr>
              <a:picLocks noChangeAspect="1" noChangeArrowheads="1"/>
            </p:cNvPicPr>
            <p:nvPr/>
          </p:nvPicPr>
          <p:blipFill>
            <a:blip r:embed="rId5" cstate="print"/>
            <a:srcRect l="17863" t="9978" r="24577" b="16750"/>
            <a:stretch>
              <a:fillRect/>
            </a:stretch>
          </p:blipFill>
          <p:spPr bwMode="auto">
            <a:xfrm>
              <a:off x="3200400" y="4189413"/>
              <a:ext cx="2413000" cy="1830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Line 9"/>
            <p:cNvSpPr>
              <a:spLocks noChangeShapeType="1"/>
            </p:cNvSpPr>
            <p:nvPr/>
          </p:nvSpPr>
          <p:spPr bwMode="auto">
            <a:xfrm>
              <a:off x="5715000" y="4951413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>
              <a:off x="2514600" y="4951413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 Box 12"/>
            <p:cNvSpPr txBox="1">
              <a:spLocks noChangeArrowheads="1"/>
            </p:cNvSpPr>
            <p:nvPr/>
          </p:nvSpPr>
          <p:spPr bwMode="auto">
            <a:xfrm>
              <a:off x="2438400" y="4735513"/>
              <a:ext cx="1087438" cy="21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"/>
                <a:t>two proton transfers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5638800" y="4722813"/>
              <a:ext cx="1049338" cy="21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" dirty="0"/>
                <a:t>one proton transfer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184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University of Cincinnati, uc.edu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joel</dc:creator>
  <cp:lastModifiedBy>joel</cp:lastModifiedBy>
  <cp:revision>18</cp:revision>
  <dcterms:created xsi:type="dcterms:W3CDTF">2007-07-19T21:04:34Z</dcterms:created>
  <dcterms:modified xsi:type="dcterms:W3CDTF">2009-10-02T21:06:13Z</dcterms:modified>
</cp:coreProperties>
</file>