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"/>
  </p:notesMasterIdLst>
  <p:handoutMasterIdLst>
    <p:handoutMasterId r:id="rId4"/>
  </p:handoutMasterIdLst>
  <p:sldIdLst>
    <p:sldId id="342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4681C2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5" autoAdjust="0"/>
    <p:restoredTop sz="94571" autoAdjust="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02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7C56951-8CDB-4DAD-B7FC-1986E068F39D}" type="datetimeFigureOut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043190B-15E7-4B09-9BA8-B5316554FF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D4BDC668-81ED-4ACC-92E7-5FAE2CA59485}" type="datetimeFigureOut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6E18B7A2-6A4D-4752-9BFF-361DF3EC5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2BFDE-1226-4515-8FF2-734330EC9DE1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6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472A5-74D4-426C-9EBC-93371729C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01F68-E742-4515-9981-604C6CDAF6AD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0E659-C439-4870-BD7C-FC6435326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E7125-37AF-4D12-98CC-188451EA1B3F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9A868-1CAF-4D1C-AB51-D4AEEB25E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6CD7E-A7F6-4F3A-A30E-17EE94E9D6A9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53B78-F4C0-4619-BFBC-14D112B32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7C40A-43F7-4A5B-82E7-8B425A361D84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95DBD-5854-4CDB-A5D8-0DD0D30BB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74FB6-6193-4FC3-8A72-F66F0829F47C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508E2-AA5F-44E7-A92C-173873E62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D4D94-7300-4F3F-9AA0-FD76660850DA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F5553-9F40-4AE8-8842-75531F254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7FE75-D370-4D92-B13C-159102D691A6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BCC0D-4A48-4A43-AC5B-305DE6523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5EEA1-2103-470E-BEFA-1122942E52C4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CEEA1-D391-4A1F-A9BF-BD9204630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A0BFC-B5D4-48A3-8C25-980D3693AA52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27EAB-C29B-4C7C-9CCC-830BD7D005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6BF05-4011-4EBD-BFA8-7D121956222E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128EB-4B02-481E-AAE8-78F07FA24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2179638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20991688-0E6B-4098-A3EF-8A017B026CC7}" type="datetime1">
              <a:rPr lang="en-US"/>
              <a:pPr>
                <a:defRPr/>
              </a:pPr>
              <a:t>10/1/2009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767475D1-3065-4787-A075-BB384C26A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18" r:id="rId2"/>
    <p:sldLayoutId id="2147483726" r:id="rId3"/>
    <p:sldLayoutId id="2147483719" r:id="rId4"/>
    <p:sldLayoutId id="2147483720" r:id="rId5"/>
    <p:sldLayoutId id="2147483721" r:id="rId6"/>
    <p:sldLayoutId id="2147483722" r:id="rId7"/>
    <p:sldLayoutId id="2147483727" r:id="rId8"/>
    <p:sldLayoutId id="2147483728" r:id="rId9"/>
    <p:sldLayoutId id="2147483723" r:id="rId10"/>
    <p:sldLayoutId id="214748372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rgbClr val="FFFFD2"/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9pPr>
    </p:titleStyle>
    <p:bodyStyle>
      <a:lvl1pPr marL="319088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2338" indent="-273050" algn="l" rtl="0" eaLnBrk="0" fontAlgn="base" hangingPunct="0">
        <a:spcBef>
          <a:spcPct val="20000"/>
        </a:spcBef>
        <a:spcAft>
          <a:spcPct val="0"/>
        </a:spcAft>
        <a:buClr>
          <a:srgbClr val="FF953E"/>
        </a:buClr>
        <a:buFont typeface="Wingdings 2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F8BD52"/>
        </a:buClr>
        <a:buFont typeface="Wingdings 2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228600" algn="l" rtl="0" eaLnBrk="0" fontAlgn="base" hangingPunct="0">
        <a:spcBef>
          <a:spcPct val="20000"/>
        </a:spcBef>
        <a:spcAft>
          <a:spcPct val="0"/>
        </a:spcAft>
        <a:buClr>
          <a:srgbClr val="46A6BD"/>
        </a:buClr>
        <a:buFont typeface="Wingdings 2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533400" y="4561116"/>
            <a:ext cx="2590800" cy="2133600"/>
          </a:xfrm>
          <a:prstGeom prst="roundRect">
            <a:avLst/>
          </a:prstGeom>
          <a:solidFill>
            <a:schemeClr val="tx1"/>
          </a:solidFill>
          <a:ln w="38100">
            <a:solidFill>
              <a:schemeClr val="accent6"/>
            </a:solidFill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1524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Systematic and Theoretical Studies of Anion-pi Interactions </a:t>
            </a:r>
            <a:r>
              <a:rPr lang="en-US" sz="2000" dirty="0" smtClean="0"/>
              <a:t>for the Development of </a:t>
            </a:r>
            <a:r>
              <a:rPr lang="en-US" sz="2000" dirty="0" err="1" smtClean="0"/>
              <a:t>Supermolecules</a:t>
            </a:r>
            <a:r>
              <a:rPr lang="en-US" sz="2000" dirty="0" smtClean="0"/>
              <a:t> and New Materials</a:t>
            </a:r>
            <a:endParaRPr lang="en-US" sz="2000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>
          <a:xfrm>
            <a:off x="152400" y="990600"/>
            <a:ext cx="3429000" cy="3429000"/>
            <a:chOff x="4648200" y="2133600"/>
            <a:chExt cx="4191000" cy="4191000"/>
          </a:xfrm>
        </p:grpSpPr>
        <p:sp>
          <p:nvSpPr>
            <p:cNvPr id="7" name="Rounded Rectangle 6"/>
            <p:cNvSpPr/>
            <p:nvPr/>
          </p:nvSpPr>
          <p:spPr>
            <a:xfrm>
              <a:off x="4648200" y="2133600"/>
              <a:ext cx="4191000" cy="4191000"/>
            </a:xfrm>
            <a:prstGeom prst="roundRect">
              <a:avLst/>
            </a:prstGeom>
            <a:solidFill>
              <a:schemeClr val="tx1"/>
            </a:solidFill>
            <a:ln w="38100">
              <a:solidFill>
                <a:schemeClr val="accent6"/>
              </a:solidFill>
            </a:ln>
            <a:effectLst>
              <a:outerShdw blurRad="50800" dist="38100" dir="8100000" sx="101000" sy="101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8" name="Picture 7" descr="4idg10_1_front.t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24400" y="2209800"/>
              <a:ext cx="4013411" cy="40386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943600" y="3657600"/>
              <a:ext cx="685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</a:rPr>
                <a:t>3.07 Å</a:t>
              </a:r>
              <a:endParaRPr lang="en-US" sz="12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34200" y="3733800"/>
              <a:ext cx="685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</a:rPr>
                <a:t>3.11 Å</a:t>
              </a:r>
              <a:endParaRPr lang="en-US" sz="12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43600" y="4419600"/>
              <a:ext cx="685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</a:rPr>
                <a:t>2.82 Å</a:t>
              </a:r>
              <a:endParaRPr lang="en-US" sz="12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81800" y="4599801"/>
              <a:ext cx="685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</a:rPr>
                <a:t>2.77 Å</a:t>
              </a:r>
              <a:endParaRPr lang="en-US" sz="12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712028" y="2667000"/>
            <a:ext cx="1963842" cy="1905000"/>
            <a:chOff x="3712028" y="2373086"/>
            <a:chExt cx="1963842" cy="1905000"/>
          </a:xfrm>
        </p:grpSpPr>
        <p:sp>
          <p:nvSpPr>
            <p:cNvPr id="14" name="Rounded Rectangle 13"/>
            <p:cNvSpPr/>
            <p:nvPr/>
          </p:nvSpPr>
          <p:spPr>
            <a:xfrm>
              <a:off x="3712028" y="2373086"/>
              <a:ext cx="1963842" cy="1905000"/>
            </a:xfrm>
            <a:prstGeom prst="roundRect">
              <a:avLst/>
            </a:prstGeom>
            <a:solidFill>
              <a:schemeClr val="tx1"/>
            </a:solidFill>
            <a:ln w="38100">
              <a:solidFill>
                <a:schemeClr val="accent6"/>
              </a:solidFill>
            </a:ln>
            <a:effectLst>
              <a:outerShdw blurRad="50800" dist="38100" dir="8100000" sx="101000" sy="101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15" name="Picture 14" descr="4idg10_1_front_vdw.t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78225" y="2424572"/>
              <a:ext cx="1807045" cy="1803383"/>
            </a:xfrm>
            <a:prstGeom prst="rect">
              <a:avLst/>
            </a:prstGeom>
          </p:spPr>
        </p:pic>
      </p:grpSp>
      <p:sp>
        <p:nvSpPr>
          <p:cNvPr id="17" name="TextBox 16"/>
          <p:cNvSpPr txBox="1"/>
          <p:nvPr/>
        </p:nvSpPr>
        <p:spPr>
          <a:xfrm>
            <a:off x="3733800" y="990600"/>
            <a:ext cx="502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Current research focuses on the synthesis of anion-</a:t>
            </a:r>
            <a:r>
              <a:rPr lang="en-US" sz="1200" dirty="0" err="1" smtClean="0"/>
              <a:t>templated</a:t>
            </a:r>
            <a:r>
              <a:rPr lang="en-US" sz="1200" dirty="0" smtClean="0"/>
              <a:t> square and pentagonal transition metal architectures involving anion-pi interactions. </a:t>
            </a:r>
            <a:r>
              <a:rPr lang="en-US" sz="1200" dirty="0" smtClean="0"/>
              <a:t>The synthesis of diamagnetic Fe(II) pentagon </a:t>
            </a:r>
            <a:r>
              <a:rPr lang="en-US" sz="1200" dirty="0" smtClean="0"/>
              <a:t>(ball and stick, left and space filling, center below) and </a:t>
            </a:r>
            <a:r>
              <a:rPr lang="en-US" sz="1200" dirty="0" smtClean="0"/>
              <a:t>square motifs has allowed us to begin NMR studies of their formation in solution. </a:t>
            </a:r>
            <a:r>
              <a:rPr lang="en-US" sz="1200" dirty="0" smtClean="0"/>
              <a:t>The Fe-N distances in the X-ray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analysis (1.84-2.04</a:t>
            </a:r>
            <a:r>
              <a:rPr lang="en-US" sz="1200" dirty="0" smtClean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Å), as well as preliminary NMR studies, support the assignment of low-spin Fe(II). </a:t>
            </a:r>
            <a:endParaRPr lang="en-US" sz="1200" dirty="0" smtClean="0"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5791200" y="2362200"/>
            <a:ext cx="3191608" cy="2514600"/>
            <a:chOff x="5791200" y="2514600"/>
            <a:chExt cx="3191608" cy="2514600"/>
          </a:xfrm>
        </p:grpSpPr>
        <p:sp>
          <p:nvSpPr>
            <p:cNvPr id="19" name="Rounded Rectangle 18"/>
            <p:cNvSpPr/>
            <p:nvPr/>
          </p:nvSpPr>
          <p:spPr>
            <a:xfrm>
              <a:off x="5791200" y="2514600"/>
              <a:ext cx="3191608" cy="2514600"/>
            </a:xfrm>
            <a:prstGeom prst="roundRect">
              <a:avLst/>
            </a:prstGeom>
            <a:solidFill>
              <a:schemeClr val="tx1"/>
            </a:solidFill>
            <a:ln w="38100">
              <a:solidFill>
                <a:schemeClr val="accent6"/>
              </a:solidFill>
            </a:ln>
            <a:effectLst>
              <a:outerShdw blurRad="50800" dist="38100" dir="8100000" sx="101000" sy="101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18" name="Picture 17" descr="bromide_ortep2_flat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998448" y="2625132"/>
              <a:ext cx="2777717" cy="2304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Box 22"/>
          <p:cNvSpPr txBox="1"/>
          <p:nvPr/>
        </p:nvSpPr>
        <p:spPr>
          <a:xfrm>
            <a:off x="228600" y="4953000"/>
            <a:ext cx="548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3505200" y="4858941"/>
            <a:ext cx="5486400" cy="192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Another avenue of research is the </a:t>
            </a:r>
            <a:r>
              <a:rPr lang="en-US" sz="1200" dirty="0" smtClean="0"/>
              <a:t>analysis of anion-pi and charge-transfer interactions in previously synthesized HAT(CN)</a:t>
            </a:r>
            <a:r>
              <a:rPr lang="en-US" sz="1200" baseline="-25000" dirty="0" smtClean="0"/>
              <a:t>6</a:t>
            </a:r>
            <a:r>
              <a:rPr lang="en-US" sz="1200" dirty="0" smtClean="0"/>
              <a:t>/Br</a:t>
            </a:r>
            <a:r>
              <a:rPr lang="en-US" sz="1200" baseline="30000" dirty="0" smtClean="0"/>
              <a:t>-</a:t>
            </a:r>
            <a:r>
              <a:rPr lang="en-US" sz="1200" dirty="0" smtClean="0"/>
              <a:t>, </a:t>
            </a:r>
            <a:r>
              <a:rPr lang="en-US" sz="1200" dirty="0" err="1" smtClean="0"/>
              <a:t>Cl</a:t>
            </a:r>
            <a:r>
              <a:rPr lang="en-US" sz="1200" baseline="30000" dirty="0" smtClean="0"/>
              <a:t>-</a:t>
            </a:r>
            <a:r>
              <a:rPr lang="en-US" sz="1200" dirty="0" smtClean="0"/>
              <a:t> </a:t>
            </a:r>
            <a:r>
              <a:rPr lang="en-US" sz="1200" dirty="0" smtClean="0"/>
              <a:t>(bromide above, right) supramolecular complexes via solution and computational studies. The </a:t>
            </a:r>
            <a:r>
              <a:rPr lang="en-US" sz="1200" dirty="0" smtClean="0"/>
              <a:t>determined association constant </a:t>
            </a:r>
            <a:r>
              <a:rPr lang="en-US" sz="1200" dirty="0" smtClean="0"/>
              <a:t>values from the Job plot analysis of the UV/</a:t>
            </a:r>
            <a:r>
              <a:rPr lang="en-US" sz="1200" dirty="0" err="1" smtClean="0"/>
              <a:t>vis</a:t>
            </a:r>
            <a:r>
              <a:rPr lang="en-US" sz="1200" dirty="0" smtClean="0"/>
              <a:t> spectra (right) </a:t>
            </a:r>
            <a:r>
              <a:rPr lang="en-US" sz="1200" dirty="0" smtClean="0"/>
              <a:t>increase in the order </a:t>
            </a:r>
            <a:r>
              <a:rPr lang="en-US" sz="1200" i="1" dirty="0" err="1" smtClean="0"/>
              <a:t>K</a:t>
            </a:r>
            <a:r>
              <a:rPr lang="en-US" sz="1200" baseline="-25000" dirty="0" err="1" smtClean="0"/>
              <a:t>CT,Cl</a:t>
            </a:r>
            <a:r>
              <a:rPr lang="en-US" sz="1200" dirty="0" smtClean="0"/>
              <a:t> &gt; </a:t>
            </a:r>
            <a:r>
              <a:rPr lang="en-US" sz="1200" i="1" dirty="0" err="1" smtClean="0"/>
              <a:t>K</a:t>
            </a:r>
            <a:r>
              <a:rPr lang="en-US" sz="1200" baseline="-25000" dirty="0" err="1" smtClean="0"/>
              <a:t>CT,Br</a:t>
            </a:r>
            <a:r>
              <a:rPr lang="en-US" sz="1200" dirty="0" smtClean="0"/>
              <a:t> &gt; </a:t>
            </a:r>
            <a:r>
              <a:rPr lang="en-US" sz="1200" i="1" dirty="0" smtClean="0"/>
              <a:t>K</a:t>
            </a:r>
            <a:r>
              <a:rPr lang="en-US" sz="1200" baseline="-25000" dirty="0" smtClean="0"/>
              <a:t>CT,I</a:t>
            </a:r>
            <a:r>
              <a:rPr lang="en-US" sz="1200" dirty="0" smtClean="0"/>
              <a:t>. Natural bond orbital analysis of computations (involving both the outer and central anion positions, as well as [</a:t>
            </a:r>
            <a:r>
              <a:rPr lang="en-US" sz="1200" dirty="0" err="1" smtClean="0"/>
              <a:t>Cl</a:t>
            </a:r>
            <a:r>
              <a:rPr lang="en-US" sz="1200" dirty="0" smtClean="0"/>
              <a:t>]</a:t>
            </a:r>
            <a:r>
              <a:rPr lang="en-US" sz="1200" baseline="30000" dirty="0" smtClean="0"/>
              <a:t>-</a:t>
            </a:r>
            <a:r>
              <a:rPr lang="en-US" sz="1200" dirty="0" smtClean="0"/>
              <a:t> and [Br]</a:t>
            </a:r>
            <a:r>
              <a:rPr lang="en-US" sz="1200" baseline="30000" dirty="0" smtClean="0"/>
              <a:t>-</a:t>
            </a:r>
            <a:r>
              <a:rPr lang="en-US" sz="1200" dirty="0" smtClean="0"/>
              <a:t>) reveal that </a:t>
            </a:r>
            <a:r>
              <a:rPr lang="en-US" sz="1200" dirty="0" smtClean="0"/>
              <a:t>there is a greater degree of CT present between the HAT(CN)</a:t>
            </a:r>
            <a:r>
              <a:rPr lang="en-US" sz="1200" baseline="-25000" dirty="0" smtClean="0"/>
              <a:t>6</a:t>
            </a:r>
            <a:r>
              <a:rPr lang="en-US" sz="1200" dirty="0" smtClean="0"/>
              <a:t> molecule and the [</a:t>
            </a:r>
            <a:r>
              <a:rPr lang="en-US" sz="1200" dirty="0" err="1" smtClean="0"/>
              <a:t>Cl</a:t>
            </a:r>
            <a:r>
              <a:rPr lang="en-US" sz="1200" dirty="0" smtClean="0"/>
              <a:t>]</a:t>
            </a:r>
            <a:r>
              <a:rPr lang="en-US" sz="1200" baseline="30000" dirty="0" smtClean="0"/>
              <a:t>-</a:t>
            </a:r>
            <a:r>
              <a:rPr lang="en-US" sz="1200" dirty="0" smtClean="0"/>
              <a:t> anion than with the [Br]</a:t>
            </a:r>
            <a:r>
              <a:rPr lang="en-US" sz="1200" baseline="30000" dirty="0" smtClean="0"/>
              <a:t>-</a:t>
            </a:r>
            <a:r>
              <a:rPr lang="en-US" sz="1200" dirty="0" smtClean="0"/>
              <a:t> </a:t>
            </a:r>
            <a:r>
              <a:rPr lang="en-US" sz="1200" dirty="0" smtClean="0"/>
              <a:t>anion, and that the center position involves less CT than the outer position.</a:t>
            </a:r>
            <a:endParaRPr lang="en-US" dirty="0"/>
          </a:p>
        </p:txBody>
      </p:sp>
      <p:pic>
        <p:nvPicPr>
          <p:cNvPr id="32" name="Picture 31"/>
          <p:cNvPicPr/>
          <p:nvPr/>
        </p:nvPicPr>
        <p:blipFill>
          <a:blip r:embed="rId5"/>
          <a:srcRect t="14429"/>
          <a:stretch>
            <a:fillRect/>
          </a:stretch>
        </p:blipFill>
        <p:spPr bwMode="auto">
          <a:xfrm>
            <a:off x="609600" y="4495800"/>
            <a:ext cx="241551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8890</TotalTime>
  <Words>228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Deluxe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Ian Giles</dc:creator>
  <cp:lastModifiedBy>Ian D. Giles</cp:lastModifiedBy>
  <cp:revision>779</cp:revision>
  <dcterms:created xsi:type="dcterms:W3CDTF">2007-08-10T19:13:06Z</dcterms:created>
  <dcterms:modified xsi:type="dcterms:W3CDTF">2009-10-02T04:13:35Z</dcterms:modified>
</cp:coreProperties>
</file>