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heme/theme1.xml" ContentType="application/vnd.openxmlformats-officedocument.theme+xml"/>
  <Override PartName="/ppt/slideLayouts/slideLayout6.xml" ContentType="application/vnd.openxmlformats-officedocument.presentationml.slideLayout+xml"/>
  <Override PartName="/docProps/app.xml" ContentType="application/vnd.openxmlformats-officedocument.extended-properties+xml"/>
  <Override PartName="/ppt/presentation.xml" ContentType="application/vnd.openxmlformats-officedocument.presentationml.presentation.main+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Default Extension="png" ContentType="image/png"/>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viewProps.xml" ContentType="application/vnd.openxmlformats-officedocument.presentationml.viewProps+xml"/>
  <Override PartName="/ppt/slideMasters/slideMaster1.xml" ContentType="application/vnd.openxmlformats-officedocument.presentationml.slideMaster+xml"/>
  <Default Extension="bin" ContentType="application/vnd.openxmlformats-officedocument.presentationml.printerSettings"/>
  <Default Extension="rels" ContentType="application/vnd.openxmlformats-package.relationships+xml"/>
  <Default Extension="pdf" ContentType="application/pdf"/>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3"/>
  </p:notesMasterIdLst>
  <p:sldIdLst>
    <p:sldId id="258"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117" d="100"/>
          <a:sy n="117" d="100"/>
        </p:scale>
        <p:origin x="-62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4" Type="http://schemas.openxmlformats.org/officeDocument/2006/relationships/printerSettings" Target="printerSettings/printerSettings1.bin"/><Relationship Id="rId5" Type="http://schemas.openxmlformats.org/officeDocument/2006/relationships/presProps" Target="presProps.xml"/><Relationship Id="rId7"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notesMaster" Target="notesMasters/notesMaster1.xml"/><Relationship Id="rId6"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EAA571A-1FA0-E74C-B0D9-2537C3616814}" type="datetimeFigureOut">
              <a:rPr lang="en-US" smtClean="0"/>
              <a:pPr/>
              <a:t>10/1/09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435E101-EE29-1049-B668-58C7336289C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78914" name="Rectangle 1026"/>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678915" name="Rectangle 1027"/>
          <p:cNvSpPr>
            <a:spLocks noGrp="1" noChangeArrowheads="1"/>
          </p:cNvSpPr>
          <p:nvPr>
            <p:ph type="body" idx="1"/>
          </p:nvPr>
        </p:nvSpPr>
        <p:spPr bwMode="auto">
          <a:xfrm>
            <a:off x="914183" y="4343913"/>
            <a:ext cx="5029635" cy="4114361"/>
          </a:xfrm>
          <a:prstGeom prst="rect">
            <a:avLst/>
          </a:prstGeom>
          <a:solidFill>
            <a:srgbClr val="FFFFFF"/>
          </a:solidFill>
          <a:ln>
            <a:solidFill>
              <a:srgbClr val="000000"/>
            </a:solidFill>
            <a:miter lim="800000"/>
            <a:headEnd/>
            <a:tailEnd/>
          </a:ln>
        </p:spPr>
        <p:txBody>
          <a:bodyPr>
            <a:prstTxWarp prst="textNoShape">
              <a:avLst/>
            </a:prstTxWarp>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1821F6E-B169-3F4E-9BE3-2CE81BA14B3C}" type="datetimeFigureOut">
              <a:rPr lang="en-US" smtClean="0"/>
              <a:pPr/>
              <a:t>10/1/09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EE9521-7E4F-6849-B168-77B89371BB3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821F6E-B169-3F4E-9BE3-2CE81BA14B3C}" type="datetimeFigureOut">
              <a:rPr lang="en-US" smtClean="0"/>
              <a:pPr/>
              <a:t>10/1/09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EE9521-7E4F-6849-B168-77B89371BB3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821F6E-B169-3F4E-9BE3-2CE81BA14B3C}" type="datetimeFigureOut">
              <a:rPr lang="en-US" smtClean="0"/>
              <a:pPr/>
              <a:t>10/1/09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EE9521-7E4F-6849-B168-77B89371BB3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821F6E-B169-3F4E-9BE3-2CE81BA14B3C}" type="datetimeFigureOut">
              <a:rPr lang="en-US" smtClean="0"/>
              <a:pPr/>
              <a:t>10/1/09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EE9521-7E4F-6849-B168-77B89371BB3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821F6E-B169-3F4E-9BE3-2CE81BA14B3C}" type="datetimeFigureOut">
              <a:rPr lang="en-US" smtClean="0"/>
              <a:pPr/>
              <a:t>10/1/09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EE9521-7E4F-6849-B168-77B89371BB3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1821F6E-B169-3F4E-9BE3-2CE81BA14B3C}" type="datetimeFigureOut">
              <a:rPr lang="en-US" smtClean="0"/>
              <a:pPr/>
              <a:t>10/1/09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EE9521-7E4F-6849-B168-77B89371BB3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1821F6E-B169-3F4E-9BE3-2CE81BA14B3C}" type="datetimeFigureOut">
              <a:rPr lang="en-US" smtClean="0"/>
              <a:pPr/>
              <a:t>10/1/09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EE9521-7E4F-6849-B168-77B89371BB3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1821F6E-B169-3F4E-9BE3-2CE81BA14B3C}" type="datetimeFigureOut">
              <a:rPr lang="en-US" smtClean="0"/>
              <a:pPr/>
              <a:t>10/1/09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EE9521-7E4F-6849-B168-77B89371BB3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821F6E-B169-3F4E-9BE3-2CE81BA14B3C}" type="datetimeFigureOut">
              <a:rPr lang="en-US" smtClean="0"/>
              <a:pPr/>
              <a:t>10/1/09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EE9521-7E4F-6849-B168-77B89371BB3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821F6E-B169-3F4E-9BE3-2CE81BA14B3C}" type="datetimeFigureOut">
              <a:rPr lang="en-US" smtClean="0"/>
              <a:pPr/>
              <a:t>10/1/09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EE9521-7E4F-6849-B168-77B89371BB3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821F6E-B169-3F4E-9BE3-2CE81BA14B3C}" type="datetimeFigureOut">
              <a:rPr lang="en-US" smtClean="0"/>
              <a:pPr/>
              <a:t>10/1/09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EE9521-7E4F-6849-B168-77B89371BB3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821F6E-B169-3F4E-9BE3-2CE81BA14B3C}" type="datetimeFigureOut">
              <a:rPr lang="en-US" smtClean="0"/>
              <a:pPr/>
              <a:t>10/1/09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EE9521-7E4F-6849-B168-77B89371BB3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image" Target="../media/image2.pdf"/><Relationship Id="rId5" Type="http://schemas.openxmlformats.org/officeDocument/2006/relationships/image" Target="../media/image3.png"/><Relationship Id="rId7"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6" Type="http://schemas.openxmlformats.org/officeDocument/2006/relationships/image" Target="../media/image3.pdf"/></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77891" name="Rectangle 3"/>
          <p:cNvSpPr>
            <a:spLocks noGrp="1" noChangeArrowheads="1"/>
          </p:cNvSpPr>
          <p:nvPr>
            <p:ph type="subTitle" idx="1"/>
          </p:nvPr>
        </p:nvSpPr>
        <p:spPr>
          <a:xfrm>
            <a:off x="1371600" y="3581400"/>
            <a:ext cx="6477000" cy="2667000"/>
          </a:xfrm>
        </p:spPr>
        <p:txBody>
          <a:bodyPr/>
          <a:lstStyle/>
          <a:p>
            <a:pPr>
              <a:lnSpc>
                <a:spcPct val="80000"/>
              </a:lnSpc>
            </a:pPr>
            <a:endParaRPr lang="en-US" sz="2000" dirty="0"/>
          </a:p>
          <a:p>
            <a:pPr>
              <a:lnSpc>
                <a:spcPct val="80000"/>
              </a:lnSpc>
            </a:pPr>
            <a:endParaRPr lang="en-US" sz="2000" i="1" dirty="0"/>
          </a:p>
          <a:p>
            <a:pPr>
              <a:lnSpc>
                <a:spcPct val="80000"/>
              </a:lnSpc>
            </a:pPr>
            <a:endParaRPr lang="en-US" dirty="0"/>
          </a:p>
        </p:txBody>
      </p:sp>
      <p:pic>
        <p:nvPicPr>
          <p:cNvPr id="677892" name="Picture 4"/>
          <p:cNvPicPr>
            <a:picLocks noChangeAspect="1" noChangeArrowheads="1"/>
          </p:cNvPicPr>
          <p:nvPr/>
        </p:nvPicPr>
        <p:blipFill>
          <a:blip r:embed="rId3"/>
          <a:srcRect/>
          <a:stretch>
            <a:fillRect/>
          </a:stretch>
        </p:blipFill>
        <p:spPr bwMode="auto">
          <a:xfrm>
            <a:off x="7620000" y="152400"/>
            <a:ext cx="1311275" cy="1828800"/>
          </a:xfrm>
          <a:prstGeom prst="rect">
            <a:avLst/>
          </a:prstGeom>
          <a:noFill/>
          <a:ln w="9525">
            <a:noFill/>
            <a:miter lim="800000"/>
            <a:headEnd/>
            <a:tailEnd/>
          </a:ln>
          <a:effectLst>
            <a:outerShdw blurRad="50800" dist="38100" dir="2700000">
              <a:srgbClr val="FF0000"/>
            </a:outerShdw>
          </a:effectLst>
        </p:spPr>
      </p:pic>
      <p:pic>
        <p:nvPicPr>
          <p:cNvPr id="677893" name="Picture 5"/>
          <p:cNvPicPr>
            <a:picLocks noChangeAspect="1" noChangeArrowheads="1"/>
          </p:cNvPicPr>
          <p:nvPr/>
        </p:nvPicPr>
        <mc:AlternateContent xmlns:ma="http://schemas.microsoft.com/office/mac/drawingml/2008/main">
          <mc:Choice Requires="ma">
            <p:blipFill>
              <a:blip r:embed="rId4"/>
              <a:srcRect/>
              <a:stretch>
                <a:fillRect/>
              </a:stretch>
            </p:blipFill>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blipFill>
              <a:blip r:embed="rId5"/>
              <a:srcRect/>
              <a:stretch>
                <a:fillRect/>
              </a:stretch>
            </p:blipFill>
          </mc:Fallback>
        </mc:AlternateContent>
        <p:spPr bwMode="auto">
          <a:xfrm>
            <a:off x="609600" y="4729162"/>
            <a:ext cx="7848600" cy="1639888"/>
          </a:xfrm>
          <a:prstGeom prst="rect">
            <a:avLst/>
          </a:prstGeom>
          <a:noFill/>
          <a:ln w="9525">
            <a:noFill/>
            <a:miter lim="800000"/>
            <a:headEnd/>
            <a:tailEnd/>
          </a:ln>
          <a:effectLst/>
        </p:spPr>
      </p:pic>
      <p:sp>
        <p:nvSpPr>
          <p:cNvPr id="8" name="Rectangle 7"/>
          <p:cNvSpPr/>
          <p:nvPr/>
        </p:nvSpPr>
        <p:spPr>
          <a:xfrm>
            <a:off x="228600" y="488500"/>
            <a:ext cx="7620000" cy="1107996"/>
          </a:xfrm>
          <a:prstGeom prst="rect">
            <a:avLst/>
          </a:prstGeom>
        </p:spPr>
        <p:txBody>
          <a:bodyPr wrap="square">
            <a:spAutoFit/>
          </a:bodyPr>
          <a:lstStyle/>
          <a:p>
            <a:r>
              <a:rPr lang="en-US" b="1" dirty="0" smtClean="0">
                <a:solidFill>
                  <a:srgbClr val="FF0000"/>
                </a:solidFill>
                <a:latin typeface="Arial"/>
                <a:cs typeface="Arial"/>
              </a:rPr>
              <a:t>Catalyst design and development: Exploration of a new class of </a:t>
            </a:r>
            <a:r>
              <a:rPr lang="en-US" b="1" dirty="0" err="1" smtClean="0">
                <a:solidFill>
                  <a:srgbClr val="FF0000"/>
                </a:solidFill>
                <a:latin typeface="Arial"/>
                <a:cs typeface="Arial"/>
              </a:rPr>
              <a:t>Rhodium(I</a:t>
            </a:r>
            <a:r>
              <a:rPr lang="en-US" b="1" dirty="0" smtClean="0">
                <a:solidFill>
                  <a:srgbClr val="FF0000"/>
                </a:solidFill>
                <a:latin typeface="Arial"/>
                <a:cs typeface="Arial"/>
              </a:rPr>
              <a:t>) catalysts</a:t>
            </a:r>
          </a:p>
          <a:p>
            <a:endParaRPr lang="en-US" b="1" dirty="0" smtClean="0">
              <a:solidFill>
                <a:srgbClr val="FF0000"/>
              </a:solidFill>
              <a:latin typeface="Arial"/>
              <a:cs typeface="Arial"/>
            </a:endParaRPr>
          </a:p>
          <a:p>
            <a:r>
              <a:rPr lang="en-US" sz="1200" b="1" dirty="0" smtClean="0">
                <a:solidFill>
                  <a:srgbClr val="FF0000"/>
                </a:solidFill>
                <a:latin typeface="Arial"/>
                <a:cs typeface="Arial"/>
              </a:rPr>
              <a:t>William C. Trenkle,</a:t>
            </a:r>
            <a:r>
              <a:rPr lang="en-US" sz="1200" b="1" dirty="0" smtClean="0">
                <a:solidFill>
                  <a:srgbClr val="FF0000"/>
                </a:solidFill>
                <a:latin typeface="Arial"/>
                <a:cs typeface="Arial"/>
              </a:rPr>
              <a:t> Department of Chemistry, Brown </a:t>
            </a:r>
            <a:r>
              <a:rPr lang="en-US" sz="1200" b="1" dirty="0" smtClean="0">
                <a:solidFill>
                  <a:srgbClr val="FF0000"/>
                </a:solidFill>
                <a:latin typeface="Arial"/>
                <a:cs typeface="Arial"/>
              </a:rPr>
              <a:t>University</a:t>
            </a:r>
            <a:endParaRPr lang="en-US" sz="1200" b="1" dirty="0">
              <a:solidFill>
                <a:srgbClr val="FF0000"/>
              </a:solidFill>
              <a:latin typeface="Arial"/>
              <a:cs typeface="Arial"/>
            </a:endParaRPr>
          </a:p>
        </p:txBody>
      </p:sp>
      <p:sp>
        <p:nvSpPr>
          <p:cNvPr id="9" name="TextBox 8"/>
          <p:cNvSpPr txBox="1"/>
          <p:nvPr/>
        </p:nvSpPr>
        <p:spPr>
          <a:xfrm>
            <a:off x="228600" y="1804664"/>
            <a:ext cx="5981700" cy="2893100"/>
          </a:xfrm>
          <a:prstGeom prst="rect">
            <a:avLst/>
          </a:prstGeom>
          <a:noFill/>
        </p:spPr>
        <p:txBody>
          <a:bodyPr wrap="square" rtlCol="0">
            <a:spAutoFit/>
          </a:bodyPr>
          <a:lstStyle/>
          <a:p>
            <a:pPr algn="just"/>
            <a:r>
              <a:rPr lang="en-US" sz="1400" dirty="0" smtClean="0">
                <a:solidFill>
                  <a:srgbClr val="800000"/>
                </a:solidFill>
                <a:latin typeface="Arial"/>
                <a:cs typeface="Arial"/>
              </a:rPr>
              <a:t>The formation of carbon-carbon bonds is a critical operation in the assembly of molecules. Numerous groups are engaged in the development of new, or improved, procedures for this purpose.   </a:t>
            </a:r>
            <a:r>
              <a:rPr lang="en-US" sz="1400" dirty="0" err="1" smtClean="0">
                <a:solidFill>
                  <a:srgbClr val="800000"/>
                </a:solidFill>
                <a:latin typeface="Arial"/>
                <a:cs typeface="Arial"/>
              </a:rPr>
              <a:t>Organometallic</a:t>
            </a:r>
            <a:r>
              <a:rPr lang="en-US" sz="1400" dirty="0" smtClean="0">
                <a:solidFill>
                  <a:srgbClr val="800000"/>
                </a:solidFill>
                <a:latin typeface="Arial"/>
                <a:cs typeface="Arial"/>
              </a:rPr>
              <a:t> catalysis allows for the discovery and elucidation of new reaction pathways to accomplish the overarching goal of bond formation.  Our group is motivated by the thesis that these limits can be overcome with a new class of multifunctional </a:t>
            </a:r>
            <a:r>
              <a:rPr lang="en-US" sz="1400" dirty="0" err="1" smtClean="0">
                <a:solidFill>
                  <a:srgbClr val="800000"/>
                </a:solidFill>
                <a:latin typeface="Arial"/>
                <a:cs typeface="Arial"/>
              </a:rPr>
              <a:t>rhodium(I</a:t>
            </a:r>
            <a:r>
              <a:rPr lang="en-US" sz="1400" dirty="0" smtClean="0">
                <a:solidFill>
                  <a:srgbClr val="800000"/>
                </a:solidFill>
                <a:latin typeface="Arial"/>
                <a:cs typeface="Arial"/>
              </a:rPr>
              <a:t>) and </a:t>
            </a:r>
            <a:r>
              <a:rPr lang="en-US" sz="1400" dirty="0" err="1" smtClean="0">
                <a:solidFill>
                  <a:srgbClr val="800000"/>
                </a:solidFill>
                <a:latin typeface="Arial"/>
                <a:cs typeface="Arial"/>
              </a:rPr>
              <a:t>iridium(I</a:t>
            </a:r>
            <a:r>
              <a:rPr lang="en-US" sz="1400" dirty="0" smtClean="0">
                <a:solidFill>
                  <a:srgbClr val="800000"/>
                </a:solidFill>
                <a:latin typeface="Arial"/>
                <a:cs typeface="Arial"/>
              </a:rPr>
              <a:t>) </a:t>
            </a:r>
            <a:r>
              <a:rPr lang="en-US" sz="1400" dirty="0" err="1" smtClean="0">
                <a:solidFill>
                  <a:srgbClr val="800000"/>
                </a:solidFill>
                <a:latin typeface="Arial"/>
                <a:cs typeface="Arial"/>
              </a:rPr>
              <a:t>quinonoid</a:t>
            </a:r>
            <a:r>
              <a:rPr lang="en-US" sz="1400" dirty="0" smtClean="0">
                <a:solidFill>
                  <a:srgbClr val="800000"/>
                </a:solidFill>
                <a:latin typeface="Arial"/>
                <a:cs typeface="Arial"/>
              </a:rPr>
              <a:t> catalysts. Remarkable features of the rhodium catalyst system includes tolerance of extremely electron deficient aryl </a:t>
            </a:r>
            <a:r>
              <a:rPr lang="en-US" sz="1400" dirty="0" err="1" smtClean="0">
                <a:solidFill>
                  <a:srgbClr val="800000"/>
                </a:solidFill>
                <a:latin typeface="Arial"/>
                <a:cs typeface="Arial"/>
              </a:rPr>
              <a:t>boronates</a:t>
            </a:r>
            <a:r>
              <a:rPr lang="en-US" sz="1400" dirty="0" smtClean="0">
                <a:solidFill>
                  <a:srgbClr val="800000"/>
                </a:solidFill>
                <a:latin typeface="Arial"/>
                <a:cs typeface="Arial"/>
              </a:rPr>
              <a:t> (including the first example of </a:t>
            </a:r>
            <a:r>
              <a:rPr lang="en-US" sz="1400" dirty="0" err="1" smtClean="0">
                <a:solidFill>
                  <a:srgbClr val="800000"/>
                </a:solidFill>
                <a:latin typeface="Arial"/>
                <a:cs typeface="Arial"/>
              </a:rPr>
              <a:t>trihalogenated</a:t>
            </a:r>
            <a:r>
              <a:rPr lang="en-US" sz="1400" dirty="0" smtClean="0">
                <a:solidFill>
                  <a:srgbClr val="800000"/>
                </a:solidFill>
                <a:latin typeface="Arial"/>
                <a:cs typeface="Arial"/>
              </a:rPr>
              <a:t> substrates) as well as ability to catalyze the formation of quaternary carbon centers through addition to </a:t>
            </a:r>
            <a:r>
              <a:rPr lang="en-US" sz="1400" dirty="0" err="1" smtClean="0">
                <a:solidFill>
                  <a:srgbClr val="800000"/>
                </a:solidFill>
                <a:latin typeface="Arial"/>
                <a:cs typeface="Arial"/>
              </a:rPr>
              <a:t>beta,beta-disubstituted</a:t>
            </a:r>
            <a:r>
              <a:rPr lang="en-US" sz="1400" dirty="0" smtClean="0">
                <a:solidFill>
                  <a:srgbClr val="800000"/>
                </a:solidFill>
                <a:latin typeface="Arial"/>
                <a:cs typeface="Arial"/>
              </a:rPr>
              <a:t> conjugate acceptors.</a:t>
            </a:r>
          </a:p>
          <a:p>
            <a:pPr algn="just"/>
            <a:endParaRPr lang="en-US" sz="1400" dirty="0">
              <a:solidFill>
                <a:srgbClr val="800000"/>
              </a:solidFill>
              <a:latin typeface="Arial"/>
              <a:cs typeface="Arial"/>
            </a:endParaRPr>
          </a:p>
        </p:txBody>
      </p:sp>
      <p:pic>
        <p:nvPicPr>
          <p:cNvPr id="10" name="Picture 9"/>
          <p:cNvPicPr>
            <a:picLocks noChangeAspect="1"/>
          </p:cNvPicPr>
          <p:nvPr/>
        </p:nvPicPr>
        <mc:AlternateContent>
          <mc:Choice xmlns:ma="http://schemas.microsoft.com/office/mac/drawingml/2008/main" Requires="ma">
            <p:blipFill>
              <a:blip r:embed="rId6"/>
              <a:stretch>
                <a:fillRect/>
              </a:stretch>
            </p:blipFill>
          </mc:Choice>
          <mc:Fallback>
            <p:blipFill>
              <a:blip r:embed="rId7"/>
              <a:stretch>
                <a:fillRect/>
              </a:stretch>
            </p:blipFill>
          </mc:Fallback>
        </mc:AlternateContent>
        <p:spPr>
          <a:xfrm>
            <a:off x="6210300" y="2339379"/>
            <a:ext cx="2933700" cy="1549400"/>
          </a:xfrm>
          <a:prstGeom prst="rect">
            <a:avLst/>
          </a:prstGeom>
        </p:spPr>
      </p:pic>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Urban.thmx</Template>
  <TotalTime>81</TotalTime>
  <Words>161</Words>
  <Application>Microsoft Macintosh PowerPoint</Application>
  <PresentationFormat>On-screen Show (4:3)</PresentationFormat>
  <Paragraphs>5</Paragraphs>
  <Slides>1</Slides>
  <Notes>1</Notes>
  <HiddenSlides>0</HiddenSlides>
  <MMClips>0</MMClips>
  <ScaleCrop>false</ScaleCrop>
  <HeadingPairs>
    <vt:vector size="4" baseType="variant">
      <vt:variant>
        <vt:lpstr>Design Template</vt:lpstr>
      </vt:variant>
      <vt:variant>
        <vt:i4>1</vt:i4>
      </vt:variant>
      <vt:variant>
        <vt:lpstr>Slide Titles</vt:lpstr>
      </vt:variant>
      <vt:variant>
        <vt:i4>1</vt:i4>
      </vt:variant>
    </vt:vector>
  </HeadingPairs>
  <TitlesOfParts>
    <vt:vector size="2" baseType="lpstr">
      <vt:lpstr>Office Theme</vt:lpstr>
      <vt:lpstr>Slide 1</vt:lpstr>
    </vt:vector>
  </TitlesOfParts>
  <Company>NIDDK\NIH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A New Class of Rh(I) Catalysts</dc:title>
  <dc:creator>William C. Trenkle</dc:creator>
  <cp:lastModifiedBy>William C. Trenkle</cp:lastModifiedBy>
  <cp:revision>5</cp:revision>
  <cp:lastPrinted>2009-10-01T12:57:19Z</cp:lastPrinted>
  <dcterms:created xsi:type="dcterms:W3CDTF">2009-10-01T12:46:54Z</dcterms:created>
  <dcterms:modified xsi:type="dcterms:W3CDTF">2009-10-01T14:01:26Z</dcterms:modified>
</cp:coreProperties>
</file>